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  <p:sldMasterId id="2147483838" r:id="rId2"/>
    <p:sldMasterId id="2147483852" r:id="rId3"/>
  </p:sldMasterIdLst>
  <p:notesMasterIdLst>
    <p:notesMasterId r:id="rId16"/>
  </p:notesMasterIdLst>
  <p:sldIdLst>
    <p:sldId id="267" r:id="rId4"/>
    <p:sldId id="257" r:id="rId5"/>
    <p:sldId id="258" r:id="rId6"/>
    <p:sldId id="259" r:id="rId7"/>
    <p:sldId id="280" r:id="rId8"/>
    <p:sldId id="269" r:id="rId9"/>
    <p:sldId id="277" r:id="rId10"/>
    <p:sldId id="278" r:id="rId11"/>
    <p:sldId id="265" r:id="rId12"/>
    <p:sldId id="264" r:id="rId13"/>
    <p:sldId id="271" r:id="rId14"/>
    <p:sldId id="268" r:id="rId15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  <a:srgbClr val="00FF99"/>
    <a:srgbClr val="9933FF"/>
    <a:srgbClr val="FF3300"/>
    <a:srgbClr val="00FFFF"/>
    <a:srgbClr val="FF66FF"/>
    <a:srgbClr val="0000FF"/>
    <a:srgbClr val="9900FF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94624" autoAdjust="0"/>
  </p:normalViewPr>
  <p:slideViewPr>
    <p:cSldViewPr>
      <p:cViewPr>
        <p:scale>
          <a:sx n="66" d="100"/>
          <a:sy n="66" d="100"/>
        </p:scale>
        <p:origin x="-1876" y="-1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40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411"/>
          </a:xfrm>
          <a:prstGeom prst="rect">
            <a:avLst/>
          </a:prstGeom>
        </p:spPr>
        <p:txBody>
          <a:bodyPr vert="horz" lIns="91266" tIns="45633" rIns="91266" bIns="4563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411"/>
          </a:xfrm>
          <a:prstGeom prst="rect">
            <a:avLst/>
          </a:prstGeom>
        </p:spPr>
        <p:txBody>
          <a:bodyPr vert="horz" lIns="91266" tIns="45633" rIns="91266" bIns="4563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1139C4F-543A-44BB-84C7-0447BFD2B2A8}" type="datetimeFigureOut">
              <a:rPr lang="ru-RU"/>
              <a:pPr>
                <a:defRPr/>
              </a:pPr>
              <a:t>25.06.2020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66" tIns="45633" rIns="91266" bIns="45633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2"/>
          </a:xfrm>
          <a:prstGeom prst="rect">
            <a:avLst/>
          </a:prstGeom>
        </p:spPr>
        <p:txBody>
          <a:bodyPr vert="horz" lIns="91266" tIns="45633" rIns="91266" bIns="45633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60" cy="496411"/>
          </a:xfrm>
          <a:prstGeom prst="rect">
            <a:avLst/>
          </a:prstGeom>
        </p:spPr>
        <p:txBody>
          <a:bodyPr vert="horz" lIns="91266" tIns="45633" rIns="91266" bIns="4563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60" cy="496411"/>
          </a:xfrm>
          <a:prstGeom prst="rect">
            <a:avLst/>
          </a:prstGeom>
        </p:spPr>
        <p:txBody>
          <a:bodyPr vert="horz" lIns="91266" tIns="45633" rIns="91266" bIns="4563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B5D7ED3-2496-4FBD-8B6A-E3881EA604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4947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2"/>
          <p:cNvSpPr/>
          <p:nvPr userDrawn="1"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7"/>
          <p:cNvSpPr txBox="1"/>
          <p:nvPr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8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8" name="Picture 5" descr="C:\Users\User\Desktop\герб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89388" y="309563"/>
            <a:ext cx="1165225" cy="1635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1"/>
          <p:cNvSpPr txBox="1"/>
          <p:nvPr userDrawn="1"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BAD4B-5F03-45CE-B476-8034729B974D}" type="datetimeFigureOut">
              <a:rPr lang="ru-RU"/>
              <a:pPr>
                <a:defRPr/>
              </a:pPr>
              <a:t>25.06.2020</a:t>
            </a:fld>
            <a:endParaRPr lang="ru-RU"/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54821-2722-4B51-9629-F094204D1E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45F70-38BC-4F20-86E9-51984ADEA290}" type="datetimeFigureOut">
              <a:rPr lang="ru-RU"/>
              <a:pPr>
                <a:defRPr/>
              </a:pPr>
              <a:t>25.06.2020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A073C-D02F-4D66-AC8F-ADC9D08C98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F24EE-1CC0-44F9-9E84-50E4A75DA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5248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12EB2-0CD0-498D-A097-41D0BC3268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CE736-1811-480F-9FF3-439E35516306}" type="datetimeFigureOut">
              <a:rPr lang="ru-RU"/>
              <a:pPr>
                <a:defRPr/>
              </a:pPr>
              <a:t>25.06.2020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5433C-E37D-42F8-8C93-CB06B88A8A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7"/>
          <p:cNvSpPr txBox="1"/>
          <p:nvPr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Прямоугольник 8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7" name="Picture 5" descr="C:\Users\User\Desktop\герб.gif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4116868" y="707723"/>
            <a:ext cx="910261" cy="1278360"/>
          </a:xfrm>
          <a:prstGeom prst="rect">
            <a:avLst/>
          </a:prstGeom>
          <a:noFill/>
          <a:effectLst>
            <a:glow rad="101600">
              <a:schemeClr val="accent1">
                <a:satMod val="175000"/>
                <a:alpha val="40000"/>
              </a:schemeClr>
            </a:glow>
          </a:effectLst>
          <a:extLst/>
        </p:spPr>
      </p:pic>
      <p:sp>
        <p:nvSpPr>
          <p:cNvPr id="8" name="Прямоугольник 10"/>
          <p:cNvSpPr/>
          <p:nvPr userDrawn="1"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2"/>
          <p:cNvSpPr txBox="1"/>
          <p:nvPr userDrawn="1"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1AF87-CC84-4A17-B908-1DB2B373E8FC}" type="datetimeFigureOut">
              <a:rPr lang="ru-RU"/>
              <a:pPr>
                <a:defRPr/>
              </a:pPr>
              <a:t>25.06.2020</a:t>
            </a:fld>
            <a:endParaRPr lang="ru-RU"/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C7B37-3A22-45DD-910B-D04C6E1502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92967" y="260648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0912" y="116632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sz="2800" b="1" cap="none" spc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6DD21-FC7E-4C5E-BF69-0CB2775D6C54}" type="datetimeFigureOut">
              <a:rPr lang="ru-RU"/>
              <a:pPr>
                <a:defRPr/>
              </a:pPr>
              <a:t>25.06.2020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41F94-2FC8-4F8D-A871-231AC00910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02E2E-4824-4707-84B0-3D58B07AB81B}" type="datetimeFigureOut">
              <a:rPr lang="ru-RU"/>
              <a:pPr>
                <a:defRPr/>
              </a:pPr>
              <a:t>25.06.2020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D8C80-ACC6-4945-A357-09D6D50CB1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77694-E1A1-4348-B389-2770C4A8AF61}" type="datetimeFigureOut">
              <a:rPr lang="ru-RU"/>
              <a:pPr>
                <a:defRPr/>
              </a:pPr>
              <a:t>25.06.2020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E631B-5C50-43D1-ACE8-1A1D858F42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8468D-0949-446F-B625-1D7C2A0F8AFC}" type="datetimeFigureOut">
              <a:rPr lang="ru-RU"/>
              <a:pPr>
                <a:defRPr/>
              </a:pPr>
              <a:t>25.06.2020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2C996-1594-4268-A1E3-1DCEF1EAF7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0D160-AF1A-4030-B2BE-19F264A48B1B}" type="datetimeFigureOut">
              <a:rPr lang="ru-RU"/>
              <a:pPr>
                <a:defRPr/>
              </a:pPr>
              <a:t>25.06.2020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58B4E-0140-40F6-8A04-26CB3E1DA6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92967" y="260648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0912" y="116632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sz="28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62ED8-36C4-4664-8D9A-D397A710F606}" type="datetimeFigureOut">
              <a:rPr lang="ru-RU"/>
              <a:pPr>
                <a:defRPr/>
              </a:pPr>
              <a:t>25.06.2020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2E97B-D496-42B6-BB1D-1E0EDEA6F5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A32A7-A698-4602-8751-66BB97165D66}" type="datetimeFigureOut">
              <a:rPr lang="ru-RU"/>
              <a:pPr>
                <a:defRPr/>
              </a:pPr>
              <a:t>25.06.2020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ED74A-5D52-4F01-9729-DA012BA3D4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44624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2F95-81B5-4B03-A061-62B503931182}" type="datetimeFigureOut">
              <a:rPr lang="ru-RU"/>
              <a:pPr>
                <a:defRPr/>
              </a:pPr>
              <a:t>25.06.2020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C993D-8DF3-4B0A-A895-F2E22E16AC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0538C-4E66-4AF3-8B71-09B0F0CF2307}" type="datetimeFigureOut">
              <a:rPr lang="ru-RU"/>
              <a:pPr>
                <a:defRPr/>
              </a:pPr>
              <a:t>25.06.2020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9F519-DA7F-4A3F-B199-B9C3EE1C3C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D0420-F1CC-4D7A-AAC9-CBC94E28A624}" type="datetimeFigureOut">
              <a:rPr lang="ru-RU"/>
              <a:pPr>
                <a:defRPr/>
              </a:pPr>
              <a:t>25.06.2020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EECA5-B015-4137-96B4-32970B2ECB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4882C-FEEE-4043-82A0-E167AB2B3CF2}" type="datetimeFigureOut">
              <a:rPr lang="ru-RU"/>
              <a:pPr>
                <a:defRPr/>
              </a:pPr>
              <a:t>25.06.2020</a:t>
            </a:fld>
            <a:endParaRPr 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2CC39-47C0-474D-9CE3-01A9112F19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5248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544A0-F326-4A6F-B5FF-C8C816303875}" type="datetimeFigureOut">
              <a:rPr lang="ru-RU"/>
              <a:pPr>
                <a:defRPr/>
              </a:pPr>
              <a:t>25.06.2020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9D779-9831-43DC-B702-149AA94ED2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FF908-CD46-4486-B04C-01A9B181F2F7}" type="datetimeFigureOut">
              <a:rPr lang="ru-RU"/>
              <a:pPr>
                <a:defRPr/>
              </a:pPr>
              <a:t>25.06.2020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681E1-3F53-4A86-9502-7F3D787C0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59E85-674F-49AF-9F04-A3906B11B7B3}" type="datetimeFigureOut">
              <a:rPr lang="ru-RU"/>
              <a:pPr>
                <a:defRPr/>
              </a:pPr>
              <a:t>25.06.2020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E5973-1DEE-4742-A512-73432D2E88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24340-89C3-419E-A43F-C5D36FB32336}" type="datetimeFigureOut">
              <a:rPr lang="ru-RU"/>
              <a:pPr>
                <a:defRPr/>
              </a:pPr>
              <a:t>25.06.2020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F5189-5463-4E6F-842E-B9FF2E0E67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DBAB6-6A5D-4960-896C-70F9E3CE2FF8}" type="datetimeFigureOut">
              <a:rPr lang="ru-RU"/>
              <a:pPr>
                <a:defRPr/>
              </a:pPr>
              <a:t>25.06.2020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B11DE-F5AB-4945-B873-25653685E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23763" y="200377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E3B5A-B217-4636-A121-26BDABE44DA6}" type="datetimeFigureOut">
              <a:rPr lang="ru-RU"/>
              <a:pPr>
                <a:defRPr/>
              </a:pPr>
              <a:t>25.06.2020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20A29-B3D6-4B9B-BABA-2F436D2B46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784FB-9CFF-41A3-AF3B-2898749A4B87}" type="datetimeFigureOut">
              <a:rPr lang="ru-RU"/>
              <a:pPr>
                <a:defRPr/>
              </a:pPr>
              <a:t>25.06.2020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14D18-D3ED-4319-9946-60E6DFC79B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7E961-6E03-4F72-82C5-6816B15B8308}" type="datetimeFigureOut">
              <a:rPr lang="ru-RU"/>
              <a:pPr>
                <a:defRPr/>
              </a:pPr>
              <a:t>25.06.2020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B70CD-7DAC-48C6-9E7C-AB2FBA62C3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1BDF8-259D-4230-B6EE-61E70D75402E}" type="datetimeFigureOut">
              <a:rPr lang="ru-RU"/>
              <a:pPr>
                <a:defRPr/>
              </a:pPr>
              <a:t>25.06.2020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26B36-C430-4E1F-A4F0-C040FBE466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B6475-950C-4661-B520-112F542189A4}" type="datetimeFigureOut">
              <a:rPr lang="ru-RU"/>
              <a:pPr>
                <a:defRPr/>
              </a:pPr>
              <a:t>25.06.2020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27048-61B7-4A45-AA19-275EABB17A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BA88A-D5E2-44A3-9534-BD59AA350D9F}" type="datetimeFigureOut">
              <a:rPr lang="ru-RU"/>
              <a:pPr>
                <a:defRPr/>
              </a:pPr>
              <a:t>25.06.2020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2BCB6-9DF1-4EF2-A9D5-7994D4AC19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F6992-EA70-421F-A806-566B5887DCBE}" type="datetimeFigureOut">
              <a:rPr lang="ru-RU"/>
              <a:pPr>
                <a:defRPr/>
              </a:pPr>
              <a:t>25.06.2020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697C4-9625-4473-8137-4FCFFF5558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0F68C-08D8-48D2-858D-E0F7CC09A231}" type="datetimeFigureOut">
              <a:rPr lang="ru-RU"/>
              <a:pPr>
                <a:defRPr/>
              </a:pPr>
              <a:t>25.06.2020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C5499-F0CF-4291-A74F-F05E01CCE8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7F12D-460B-4604-9401-934846387690}" type="datetimeFigureOut">
              <a:rPr lang="ru-RU"/>
              <a:pPr>
                <a:defRPr/>
              </a:pPr>
              <a:t>25.06.2020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8BADB-2B4B-4AD6-9EAC-F991643609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A7019-6DDB-4D8D-AC4A-6CD876EC01A7}" type="datetimeFigureOut">
              <a:rPr lang="ru-RU"/>
              <a:pPr>
                <a:defRPr/>
              </a:pPr>
              <a:t>25.06.2020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188FA-CD67-4E5A-81BE-ED9CFB8702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65F31-323E-4FEC-AABB-002854E17A3C}" type="datetimeFigureOut">
              <a:rPr lang="ru-RU"/>
              <a:pPr>
                <a:defRPr/>
              </a:pPr>
              <a:t>25.06.2020</a:t>
            </a:fld>
            <a:endParaRPr lang="ru-RU"/>
          </a:p>
        </p:txBody>
      </p:sp>
      <p:sp>
        <p:nvSpPr>
          <p:cNvPr id="9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46FE7-D568-4FC4-AAAC-E506F7BC11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128C7-8385-4A22-A7BF-A9EE8513A1EE}" type="datetimeFigureOut">
              <a:rPr lang="ru-RU"/>
              <a:pPr>
                <a:defRPr/>
              </a:pPr>
              <a:t>25.06.2020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3749D-B985-454A-8F4C-65BD9EC367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D439D-50FC-4124-A9B9-E4A602607501}" type="datetimeFigureOut">
              <a:rPr lang="ru-RU"/>
              <a:pPr>
                <a:defRPr/>
              </a:pPr>
              <a:t>25.06.2020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57478-6EB4-4E8E-A8FB-E42A962DFF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95567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44624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9FD6D-5C8C-4DAB-9D13-AA81D7999684}" type="datetimeFigureOut">
              <a:rPr lang="ru-RU"/>
              <a:pPr>
                <a:defRPr/>
              </a:pPr>
              <a:t>25.06.2020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A2DEB-7B41-4F90-B849-7A40B4AEE5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FC0B6-6AAD-4B82-B4D6-CC8540AA9B6C}" type="datetimeFigureOut">
              <a:rPr lang="ru-RU"/>
              <a:pPr>
                <a:defRPr/>
              </a:pPr>
              <a:t>25.06.2020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8E667-25BC-4D65-8473-EE169470DB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13A42E-9FF0-4E72-B168-602015585071}" type="datetimeFigureOut">
              <a:rPr lang="ru-RU"/>
              <a:pPr>
                <a:defRPr/>
              </a:pPr>
              <a:t>25.06.2020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C20879-80AC-40C7-B54C-AE8E72216D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6207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031" name="Picture 3" descr="C:\Users\User\Desktop\1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5805488"/>
            <a:ext cx="9144000" cy="104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  <p:sldLayoutId id="2147483901" r:id="rId12"/>
    <p:sldLayoutId id="2147483902" r:id="rId13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4AFAD6-45D4-4F00-A9AA-FB62AA63F8AC}" type="datetimeFigureOut">
              <a:rPr lang="ru-RU"/>
              <a:pPr>
                <a:defRPr/>
              </a:pPr>
              <a:t>25.06.2020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ABBA37-68DC-48E4-B626-56550C8142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6207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5367" name="Picture 3" descr="C:\Users\User\Desktop\1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5805488"/>
            <a:ext cx="9144000" cy="104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  <p:sldLayoutId id="2147483915" r:id="rId13"/>
  </p:sldLayoutIdLst>
  <p:transition spd="slow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969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F5D98D-5823-4FAC-BE6A-26E6DBA2230A}" type="datetimeFigureOut">
              <a:rPr lang="ru-RU"/>
              <a:pPr>
                <a:defRPr/>
              </a:pPr>
              <a:t>25.06.2020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A2FF98-91E2-403F-B5D6-7C3AB943A7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88" r:id="rId2"/>
    <p:sldLayoutId id="2147483887" r:id="rId3"/>
    <p:sldLayoutId id="2147483886" r:id="rId4"/>
    <p:sldLayoutId id="2147483885" r:id="rId5"/>
    <p:sldLayoutId id="2147483884" r:id="rId6"/>
    <p:sldLayoutId id="2147483883" r:id="rId7"/>
    <p:sldLayoutId id="2147483882" r:id="rId8"/>
    <p:sldLayoutId id="2147483881" r:id="rId9"/>
    <p:sldLayoutId id="2147483880" r:id="rId10"/>
    <p:sldLayoutId id="2147483879" r:id="rId11"/>
  </p:sldLayoutIdLst>
  <p:transition spd="slow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908720"/>
            <a:ext cx="8280919" cy="3416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Бюджет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городского поселения Излучинск 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2020 год и плановый период 2021 и 2022 годов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(решение Совета депутатов городского поселения Излучинск от 19.12.2019 № 93)</a:t>
            </a:r>
            <a:endParaRPr lang="ru-RU" sz="1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806896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благоустройство городского поселения Излучинск н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период 2020 – 2022 годов,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2982467" y="2132856"/>
            <a:ext cx="3456384" cy="1152128"/>
          </a:xfrm>
          <a:prstGeom prst="round2DiagRect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162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/>
                </a:solidFill>
              </a:rPr>
              <a:t>40 156,5 тыс. руб</a:t>
            </a:r>
            <a:r>
              <a:rPr lang="ru-RU" sz="2800" b="1" dirty="0" smtClean="0">
                <a:solidFill>
                  <a:schemeClr val="bg1"/>
                </a:solidFill>
              </a:rPr>
              <a:t>. 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7" name="Прямоугольник с двумя скругленными противолежащими углами 16"/>
          <p:cNvSpPr/>
          <p:nvPr/>
        </p:nvSpPr>
        <p:spPr>
          <a:xfrm>
            <a:off x="364454" y="4419478"/>
            <a:ext cx="3564396" cy="1152128"/>
          </a:xfrm>
          <a:prstGeom prst="round2DiagRect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162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40 </a:t>
            </a:r>
            <a:r>
              <a:rPr lang="ru-RU" sz="2800" b="1" dirty="0" smtClean="0">
                <a:solidFill>
                  <a:schemeClr val="tx1"/>
                </a:solidFill>
              </a:rPr>
              <a:t>782,8 </a:t>
            </a:r>
            <a:r>
              <a:rPr lang="ru-RU" sz="2800" b="1" dirty="0">
                <a:solidFill>
                  <a:schemeClr val="tx1"/>
                </a:solidFill>
              </a:rPr>
              <a:t>тыс. руб</a:t>
            </a:r>
            <a:r>
              <a:rPr lang="ru-RU" sz="1400" b="1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18" name="Прямоугольник с двумя скругленными противолежащими углами 17"/>
          <p:cNvSpPr/>
          <p:nvPr/>
        </p:nvSpPr>
        <p:spPr>
          <a:xfrm>
            <a:off x="5171611" y="4411532"/>
            <a:ext cx="3207811" cy="1160073"/>
          </a:xfrm>
          <a:prstGeom prst="round2DiagRect">
            <a:avLst/>
          </a:prstGeom>
          <a:gradFill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162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/>
                </a:solidFill>
              </a:rPr>
              <a:t>41 429,7 </a:t>
            </a:r>
            <a:r>
              <a:rPr lang="ru-RU" sz="2800" b="1" dirty="0">
                <a:solidFill>
                  <a:schemeClr val="tx1"/>
                </a:solidFill>
              </a:rPr>
              <a:t>тыс. руб. </a:t>
            </a:r>
          </a:p>
        </p:txBody>
      </p:sp>
      <p:sp>
        <p:nvSpPr>
          <p:cNvPr id="4" name="Овал 3"/>
          <p:cNvSpPr/>
          <p:nvPr/>
        </p:nvSpPr>
        <p:spPr>
          <a:xfrm>
            <a:off x="3630539" y="1124744"/>
            <a:ext cx="2160240" cy="100811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2020 год 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47607" y="3244334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   </a:t>
            </a:r>
            <a:endParaRPr lang="ru-RU" dirty="0"/>
          </a:p>
        </p:txBody>
      </p:sp>
      <p:sp>
        <p:nvSpPr>
          <p:cNvPr id="19" name="Овал 18"/>
          <p:cNvSpPr/>
          <p:nvPr/>
        </p:nvSpPr>
        <p:spPr>
          <a:xfrm>
            <a:off x="5790779" y="3373379"/>
            <a:ext cx="2160240" cy="1008112"/>
          </a:xfrm>
          <a:prstGeom prst="ellipse">
            <a:avLst/>
          </a:prstGeom>
          <a:solidFill>
            <a:srgbClr val="FFFF00"/>
          </a:solidFill>
          <a:effectLst>
            <a:outerShdw blurRad="50800" dist="38100" dir="13500000" algn="br" rotWithShape="0">
              <a:srgbClr val="9900FF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2022 </a:t>
            </a:r>
            <a:r>
              <a:rPr lang="ru-RU" sz="2800" b="1" dirty="0">
                <a:solidFill>
                  <a:schemeClr val="tx1"/>
                </a:solidFill>
              </a:rPr>
              <a:t>год 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1066532" y="3373379"/>
            <a:ext cx="2160240" cy="1008112"/>
          </a:xfrm>
          <a:prstGeom prst="ellipse">
            <a:avLst/>
          </a:prstGeom>
          <a:solidFill>
            <a:srgbClr val="FFFF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2021 </a:t>
            </a:r>
            <a:r>
              <a:rPr lang="ru-RU" sz="2800" b="1" dirty="0">
                <a:solidFill>
                  <a:schemeClr val="tx1"/>
                </a:solidFill>
              </a:rPr>
              <a:t>год 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50912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культуру,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кинематографию</a:t>
            </a:r>
            <a:b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поселения Излучинск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период 2020 - 2022 годов,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3060195" y="1805912"/>
            <a:ext cx="3600400" cy="2271159"/>
          </a:xfrm>
          <a:prstGeom prst="downArrow">
            <a:avLst>
              <a:gd name="adj1" fmla="val 50000"/>
              <a:gd name="adj2" fmla="val 49505"/>
            </a:avLst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0"/>
          </a:gradFill>
          <a:effectLst>
            <a:outerShdw blurRad="50800" dist="50800" dir="5400000" algn="ctr" rotWithShape="0">
              <a:srgbClr val="FFFF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2020 год</a:t>
            </a:r>
          </a:p>
          <a:p>
            <a:pPr algn="ctr"/>
            <a:endParaRPr lang="ru-RU" sz="800" b="1" dirty="0"/>
          </a:p>
          <a:p>
            <a:pPr algn="ctr"/>
            <a:endParaRPr lang="ru-RU" sz="800" b="1" dirty="0" smtClean="0"/>
          </a:p>
          <a:p>
            <a:pPr algn="ctr"/>
            <a:r>
              <a:rPr lang="ru-RU" sz="2800" b="1" dirty="0" smtClean="0"/>
              <a:t>15 863,2 </a:t>
            </a:r>
          </a:p>
          <a:p>
            <a:pPr algn="ctr"/>
            <a:endParaRPr lang="ru-RU" dirty="0"/>
          </a:p>
        </p:txBody>
      </p:sp>
      <p:sp>
        <p:nvSpPr>
          <p:cNvPr id="8" name="Стрелка вправо 7"/>
          <p:cNvSpPr/>
          <p:nvPr/>
        </p:nvSpPr>
        <p:spPr>
          <a:xfrm>
            <a:off x="971600" y="3155845"/>
            <a:ext cx="3600400" cy="2880320"/>
          </a:xfrm>
          <a:prstGeom prst="rightArrow">
            <a:avLst>
              <a:gd name="adj1" fmla="val 50000"/>
              <a:gd name="adj2" fmla="val 60116"/>
            </a:avLst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6200000" scaled="0"/>
          </a:gradFill>
          <a:effectLst>
            <a:outerShdw blurRad="50800" dist="50800" dir="5400000" algn="ctr" rotWithShape="0">
              <a:srgbClr val="9900FF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2021 </a:t>
            </a:r>
            <a:r>
              <a:rPr lang="ru-RU" sz="2800" b="1" dirty="0"/>
              <a:t>год</a:t>
            </a:r>
          </a:p>
          <a:p>
            <a:pPr algn="ctr"/>
            <a:endParaRPr lang="ru-RU" sz="800" b="1" dirty="0"/>
          </a:p>
          <a:p>
            <a:pPr algn="ctr"/>
            <a:endParaRPr lang="ru-RU" sz="800" b="1" dirty="0"/>
          </a:p>
          <a:p>
            <a:pPr algn="ctr"/>
            <a:r>
              <a:rPr lang="ru-RU" sz="2800" b="1" dirty="0" smtClean="0"/>
              <a:t>14 699,9</a:t>
            </a:r>
            <a:endParaRPr lang="ru-RU" sz="2800" dirty="0"/>
          </a:p>
        </p:txBody>
      </p:sp>
      <p:sp>
        <p:nvSpPr>
          <p:cNvPr id="10" name="Стрелка вправо 9"/>
          <p:cNvSpPr/>
          <p:nvPr/>
        </p:nvSpPr>
        <p:spPr>
          <a:xfrm flipH="1">
            <a:off x="5148064" y="3143088"/>
            <a:ext cx="3744416" cy="2880320"/>
          </a:xfrm>
          <a:prstGeom prst="rightArrow">
            <a:avLst>
              <a:gd name="adj1" fmla="val 50000"/>
              <a:gd name="adj2" fmla="val 60116"/>
            </a:avLst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6200000" scaled="0"/>
          </a:gradFill>
          <a:effectLst>
            <a:outerShdw blurRad="50800" dist="50800" dir="5400000" algn="ctr" rotWithShape="0">
              <a:srgbClr val="9900FF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2022 </a:t>
            </a:r>
            <a:r>
              <a:rPr lang="ru-RU" sz="2800" b="1" dirty="0"/>
              <a:t>год</a:t>
            </a:r>
          </a:p>
          <a:p>
            <a:pPr algn="ctr"/>
            <a:endParaRPr lang="ru-RU" sz="800" b="1" dirty="0"/>
          </a:p>
          <a:p>
            <a:pPr algn="ctr"/>
            <a:endParaRPr lang="ru-RU" sz="800" b="1" dirty="0"/>
          </a:p>
          <a:p>
            <a:pPr algn="ctr"/>
            <a:r>
              <a:rPr lang="ru-RU" sz="2800" b="1" dirty="0" smtClean="0"/>
              <a:t>14 723,9</a:t>
            </a:r>
            <a:endParaRPr lang="ru-RU" sz="2800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402119"/>
            <a:ext cx="8352928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трелка вправо 4"/>
          <p:cNvSpPr/>
          <p:nvPr/>
        </p:nvSpPr>
        <p:spPr>
          <a:xfrm>
            <a:off x="827584" y="1523574"/>
            <a:ext cx="3816424" cy="477902"/>
          </a:xfrm>
          <a:prstGeom prst="rightArrow">
            <a:avLst/>
          </a:prstGeom>
          <a:pattFill prst="lgCheck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ln w="50800"/>
                <a:solidFill>
                  <a:schemeClr val="bg1"/>
                </a:solidFill>
              </a:rPr>
              <a:t>285 607,7</a:t>
            </a:r>
            <a:endParaRPr lang="ru-RU" sz="1600" b="1" dirty="0">
              <a:ln w="50800"/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86137" y="1605077"/>
            <a:ext cx="3288615" cy="338554"/>
          </a:xfrm>
          <a:prstGeom prst="rect">
            <a:avLst/>
          </a:prstGeom>
          <a:pattFill prst="plaid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43608" y="116632"/>
            <a:ext cx="792088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период 2020 – 2022 годов, </a:t>
            </a:r>
            <a:r>
              <a:rPr lang="ru-RU" sz="20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тыс. руб.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91880" y="1075789"/>
            <a:ext cx="3288615" cy="338554"/>
          </a:xfrm>
          <a:prstGeom prst="rect">
            <a:avLst/>
          </a:prstGeom>
          <a:gradFill>
            <a:gsLst>
              <a:gs pos="0">
                <a:srgbClr val="00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62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год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45793" y="3062459"/>
            <a:ext cx="3288615" cy="338554"/>
          </a:xfrm>
          <a:prstGeom prst="rect">
            <a:avLst/>
          </a:prstGeom>
          <a:gradFill>
            <a:gsLst>
              <a:gs pos="69175">
                <a:srgbClr val="00FF99"/>
              </a:gs>
              <a:gs pos="44450">
                <a:srgbClr val="9933FF"/>
              </a:gs>
              <a:gs pos="0">
                <a:srgbClr val="FF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62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год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88782" y="4831541"/>
            <a:ext cx="3288615" cy="338554"/>
          </a:xfrm>
          <a:prstGeom prst="rect">
            <a:avLst/>
          </a:prstGeom>
          <a:gradFill>
            <a:gsLst>
              <a:gs pos="70825">
                <a:srgbClr val="C00000"/>
              </a:gs>
              <a:gs pos="32210">
                <a:srgbClr val="66FF99"/>
              </a:gs>
              <a:gs pos="0">
                <a:srgbClr val="FFFF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62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год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трелка вправо 16"/>
          <p:cNvSpPr/>
          <p:nvPr/>
        </p:nvSpPr>
        <p:spPr>
          <a:xfrm>
            <a:off x="827584" y="2008995"/>
            <a:ext cx="3816424" cy="477902"/>
          </a:xfrm>
          <a:prstGeom prst="rightArrow">
            <a:avLst/>
          </a:prstGeom>
          <a:pattFill prst="lgCheck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ln w="50800"/>
                <a:solidFill>
                  <a:schemeClr val="bg1"/>
                </a:solidFill>
              </a:rPr>
              <a:t>288 607,7</a:t>
            </a:r>
            <a:endParaRPr lang="ru-RU" sz="1600" b="1" dirty="0">
              <a:ln w="50800"/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75872" y="2084202"/>
            <a:ext cx="3288615" cy="338554"/>
          </a:xfrm>
          <a:prstGeom prst="rect">
            <a:avLst/>
          </a:prstGeom>
          <a:pattFill prst="plaid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трелка вправо 18"/>
          <p:cNvSpPr/>
          <p:nvPr/>
        </p:nvSpPr>
        <p:spPr>
          <a:xfrm>
            <a:off x="827584" y="2503823"/>
            <a:ext cx="3816424" cy="477902"/>
          </a:xfrm>
          <a:prstGeom prst="rightArrow">
            <a:avLst/>
          </a:prstGeom>
          <a:pattFill prst="lgCheck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ln w="50800"/>
                <a:solidFill>
                  <a:schemeClr val="bg1"/>
                </a:solidFill>
              </a:rPr>
              <a:t>3 000,0</a:t>
            </a:r>
            <a:endParaRPr lang="ru-RU" sz="1600" b="1" dirty="0">
              <a:ln w="50800"/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75873" y="2573497"/>
            <a:ext cx="3288615" cy="338554"/>
          </a:xfrm>
          <a:prstGeom prst="rect">
            <a:avLst/>
          </a:prstGeom>
          <a:pattFill prst="plaid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трелка вправо 20"/>
          <p:cNvSpPr/>
          <p:nvPr/>
        </p:nvSpPr>
        <p:spPr>
          <a:xfrm>
            <a:off x="824129" y="3401013"/>
            <a:ext cx="3816424" cy="477902"/>
          </a:xfrm>
          <a:prstGeom prst="rightArrow">
            <a:avLst/>
          </a:prstGeom>
          <a:pattFill prst="lgCheck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ln w="50800"/>
                <a:solidFill>
                  <a:schemeClr val="bg1"/>
                </a:solidFill>
              </a:rPr>
              <a:t>225 170,0</a:t>
            </a:r>
            <a:endParaRPr lang="ru-RU" sz="1600" b="1" dirty="0">
              <a:ln w="50800"/>
              <a:solidFill>
                <a:schemeClr val="bg1"/>
              </a:solidFill>
            </a:endParaRPr>
          </a:p>
        </p:txBody>
      </p:sp>
      <p:sp>
        <p:nvSpPr>
          <p:cNvPr id="23" name="Стрелка вправо 22"/>
          <p:cNvSpPr/>
          <p:nvPr/>
        </p:nvSpPr>
        <p:spPr>
          <a:xfrm>
            <a:off x="824129" y="3878915"/>
            <a:ext cx="3816424" cy="477902"/>
          </a:xfrm>
          <a:prstGeom prst="rightArrow">
            <a:avLst/>
          </a:prstGeom>
          <a:pattFill prst="lgCheck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ln w="50800"/>
                <a:solidFill>
                  <a:schemeClr val="bg1"/>
                </a:solidFill>
              </a:rPr>
              <a:t>228 160,0</a:t>
            </a:r>
            <a:endParaRPr lang="ru-RU" sz="1600" b="1" dirty="0">
              <a:ln w="50800"/>
              <a:solidFill>
                <a:schemeClr val="bg1"/>
              </a:solidFill>
            </a:endParaRPr>
          </a:p>
        </p:txBody>
      </p:sp>
      <p:sp>
        <p:nvSpPr>
          <p:cNvPr id="25" name="Стрелка вправо 24"/>
          <p:cNvSpPr/>
          <p:nvPr/>
        </p:nvSpPr>
        <p:spPr>
          <a:xfrm>
            <a:off x="824129" y="4356817"/>
            <a:ext cx="3816424" cy="477902"/>
          </a:xfrm>
          <a:prstGeom prst="rightArrow">
            <a:avLst/>
          </a:prstGeom>
          <a:pattFill prst="lgCheck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ln w="50800"/>
                <a:solidFill>
                  <a:schemeClr val="bg1"/>
                </a:solidFill>
              </a:rPr>
              <a:t>2 990,0</a:t>
            </a:r>
            <a:endParaRPr lang="ru-RU" sz="1600" b="1" dirty="0">
              <a:ln w="50800"/>
              <a:solidFill>
                <a:schemeClr val="bg1"/>
              </a:solidFill>
            </a:endParaRPr>
          </a:p>
        </p:txBody>
      </p:sp>
      <p:sp>
        <p:nvSpPr>
          <p:cNvPr id="27" name="Стрелка вправо 26"/>
          <p:cNvSpPr/>
          <p:nvPr/>
        </p:nvSpPr>
        <p:spPr>
          <a:xfrm>
            <a:off x="660303" y="5157192"/>
            <a:ext cx="3816424" cy="477902"/>
          </a:xfrm>
          <a:prstGeom prst="rightArrow">
            <a:avLst/>
          </a:prstGeom>
          <a:pattFill prst="lgCheck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ln w="50800"/>
                <a:solidFill>
                  <a:schemeClr val="bg1"/>
                </a:solidFill>
              </a:rPr>
              <a:t>226 813,9</a:t>
            </a:r>
            <a:endParaRPr lang="ru-RU" sz="1600" b="1" dirty="0">
              <a:ln w="50800"/>
              <a:solidFill>
                <a:schemeClr val="bg1"/>
              </a:solidFill>
            </a:endParaRPr>
          </a:p>
        </p:txBody>
      </p:sp>
      <p:sp>
        <p:nvSpPr>
          <p:cNvPr id="29" name="Стрелка вправо 28"/>
          <p:cNvSpPr/>
          <p:nvPr/>
        </p:nvSpPr>
        <p:spPr>
          <a:xfrm>
            <a:off x="660303" y="5669137"/>
            <a:ext cx="3816424" cy="477902"/>
          </a:xfrm>
          <a:prstGeom prst="rightArrow">
            <a:avLst/>
          </a:prstGeom>
          <a:pattFill prst="lgCheck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ln w="50800"/>
                <a:solidFill>
                  <a:schemeClr val="bg1"/>
                </a:solidFill>
              </a:rPr>
              <a:t>229 793,9</a:t>
            </a:r>
            <a:endParaRPr lang="ru-RU" sz="1600" b="1" dirty="0">
              <a:ln w="50800"/>
              <a:solidFill>
                <a:schemeClr val="bg1"/>
              </a:solidFill>
            </a:endParaRPr>
          </a:p>
        </p:txBody>
      </p:sp>
      <p:sp>
        <p:nvSpPr>
          <p:cNvPr id="31" name="Стрелка вправо 30"/>
          <p:cNvSpPr/>
          <p:nvPr/>
        </p:nvSpPr>
        <p:spPr>
          <a:xfrm>
            <a:off x="611560" y="6147039"/>
            <a:ext cx="3816424" cy="477902"/>
          </a:xfrm>
          <a:prstGeom prst="rightArrow">
            <a:avLst/>
          </a:prstGeom>
          <a:pattFill prst="lgCheck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ln w="50800"/>
                <a:solidFill>
                  <a:schemeClr val="bg1"/>
                </a:solidFill>
              </a:rPr>
              <a:t>2 980,0</a:t>
            </a:r>
            <a:endParaRPr lang="ru-RU" sz="1600" b="1" dirty="0">
              <a:ln w="50800"/>
              <a:solidFill>
                <a:schemeClr val="bg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709697" y="3470687"/>
            <a:ext cx="3288615" cy="338554"/>
          </a:xfrm>
          <a:prstGeom prst="rect">
            <a:avLst/>
          </a:prstGeom>
          <a:pattFill prst="plaid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686137" y="3916979"/>
            <a:ext cx="3288615" cy="338554"/>
          </a:xfrm>
          <a:prstGeom prst="rect">
            <a:avLst/>
          </a:prstGeom>
          <a:pattFill prst="plaid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686135" y="4356817"/>
            <a:ext cx="3288615" cy="338554"/>
          </a:xfrm>
          <a:prstGeom prst="rect">
            <a:avLst/>
          </a:prstGeom>
          <a:pattFill prst="plaid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686136" y="5170095"/>
            <a:ext cx="3288615" cy="338554"/>
          </a:xfrm>
          <a:prstGeom prst="rect">
            <a:avLst/>
          </a:prstGeom>
          <a:pattFill prst="plaid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675871" y="5649220"/>
            <a:ext cx="3288615" cy="338554"/>
          </a:xfrm>
          <a:prstGeom prst="rect">
            <a:avLst/>
          </a:prstGeom>
          <a:pattFill prst="plaid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675872" y="6138515"/>
            <a:ext cx="3288615" cy="338554"/>
          </a:xfrm>
          <a:prstGeom prst="rect">
            <a:avLst/>
          </a:prstGeom>
          <a:pattFill prst="plaid">
            <a:fgClr>
              <a:srgbClr val="9933FF"/>
            </a:fgClr>
            <a:bgClr>
              <a:schemeClr val="tx1"/>
            </a:bgClr>
          </a:patt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7344" y="98629"/>
            <a:ext cx="792088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бюджета поселения 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а период 2020 -2022 годов, 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с одним вырезанным углом 2"/>
          <p:cNvSpPr/>
          <p:nvPr/>
        </p:nvSpPr>
        <p:spPr>
          <a:xfrm>
            <a:off x="568776" y="2492896"/>
            <a:ext cx="4320480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с одним вырезанным углом 4"/>
          <p:cNvSpPr/>
          <p:nvPr/>
        </p:nvSpPr>
        <p:spPr>
          <a:xfrm>
            <a:off x="549264" y="4941168"/>
            <a:ext cx="4320480" cy="864096"/>
          </a:xfrm>
          <a:prstGeom prst="snip1Rect">
            <a:avLst>
              <a:gd name="adj" fmla="val 35519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с одним вырезанным углом 5"/>
          <p:cNvSpPr/>
          <p:nvPr/>
        </p:nvSpPr>
        <p:spPr>
          <a:xfrm>
            <a:off x="563608" y="3717032"/>
            <a:ext cx="4320480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с одним вырезанным углом 6"/>
          <p:cNvSpPr/>
          <p:nvPr/>
        </p:nvSpPr>
        <p:spPr>
          <a:xfrm>
            <a:off x="5064253" y="1340768"/>
            <a:ext cx="1235939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с одним вырезанным углом 9"/>
          <p:cNvSpPr/>
          <p:nvPr/>
        </p:nvSpPr>
        <p:spPr>
          <a:xfrm>
            <a:off x="7812360" y="1340768"/>
            <a:ext cx="1235939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с одним вырезанным углом 10"/>
          <p:cNvSpPr/>
          <p:nvPr/>
        </p:nvSpPr>
        <p:spPr>
          <a:xfrm>
            <a:off x="6452592" y="1340768"/>
            <a:ext cx="1235939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2021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с одним вырезанным углом 11"/>
          <p:cNvSpPr/>
          <p:nvPr/>
        </p:nvSpPr>
        <p:spPr>
          <a:xfrm>
            <a:off x="5064253" y="2492896"/>
            <a:ext cx="1235939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70 289,0</a:t>
            </a:r>
          </a:p>
        </p:txBody>
      </p:sp>
      <p:sp>
        <p:nvSpPr>
          <p:cNvPr id="13" name="Прямоугольник с одним вырезанным углом 12"/>
          <p:cNvSpPr/>
          <p:nvPr/>
        </p:nvSpPr>
        <p:spPr>
          <a:xfrm>
            <a:off x="7798291" y="2515682"/>
            <a:ext cx="1235939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73 385,0</a:t>
            </a:r>
            <a:endParaRPr lang="ru-RU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с одним вырезанным углом 13"/>
          <p:cNvSpPr/>
          <p:nvPr/>
        </p:nvSpPr>
        <p:spPr>
          <a:xfrm>
            <a:off x="6452592" y="2494664"/>
            <a:ext cx="1235939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71 819,0</a:t>
            </a:r>
            <a:endParaRPr lang="ru-RU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с одним вырезанным углом 14"/>
          <p:cNvSpPr/>
          <p:nvPr/>
        </p:nvSpPr>
        <p:spPr>
          <a:xfrm>
            <a:off x="5064253" y="3717032"/>
            <a:ext cx="1235939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50 879,0</a:t>
            </a:r>
            <a:endParaRPr lang="ru-RU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с одним вырезанным углом 15"/>
          <p:cNvSpPr/>
          <p:nvPr/>
        </p:nvSpPr>
        <p:spPr>
          <a:xfrm>
            <a:off x="7812359" y="3717032"/>
            <a:ext cx="1235939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50 919,0</a:t>
            </a:r>
            <a:endParaRPr lang="ru-RU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с одним вырезанным углом 16"/>
          <p:cNvSpPr/>
          <p:nvPr/>
        </p:nvSpPr>
        <p:spPr>
          <a:xfrm>
            <a:off x="6452592" y="3717032"/>
            <a:ext cx="1235939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50 899,0</a:t>
            </a:r>
            <a:endParaRPr lang="ru-RU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с одним вырезанным углом 17"/>
          <p:cNvSpPr/>
          <p:nvPr/>
        </p:nvSpPr>
        <p:spPr>
          <a:xfrm>
            <a:off x="5064253" y="4941168"/>
            <a:ext cx="1235939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164 439,7</a:t>
            </a:r>
          </a:p>
        </p:txBody>
      </p:sp>
      <p:sp>
        <p:nvSpPr>
          <p:cNvPr id="19" name="Прямоугольник с одним вырезанным углом 18"/>
          <p:cNvSpPr/>
          <p:nvPr/>
        </p:nvSpPr>
        <p:spPr>
          <a:xfrm>
            <a:off x="7812360" y="4941168"/>
            <a:ext cx="1235939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102 509,9</a:t>
            </a:r>
          </a:p>
        </p:txBody>
      </p:sp>
      <p:sp>
        <p:nvSpPr>
          <p:cNvPr id="20" name="Прямоугольник с одним вырезанным углом 19"/>
          <p:cNvSpPr/>
          <p:nvPr/>
        </p:nvSpPr>
        <p:spPr>
          <a:xfrm>
            <a:off x="6452592" y="4941168"/>
            <a:ext cx="1235939" cy="864096"/>
          </a:xfrm>
          <a:prstGeom prst="snip1Rect">
            <a:avLst>
              <a:gd name="adj" fmla="val 50000"/>
            </a:avLst>
          </a:prstGeom>
          <a:pattFill prst="pct70">
            <a:fgClr>
              <a:srgbClr val="9933FF"/>
            </a:fgClr>
            <a:bgClr>
              <a:srgbClr val="FFFF0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102 452,0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8576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налоговых поступлений в бюджет поселения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период 2020 - 2022  годов, тыс. руб.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Блок-схема: перфолента 4"/>
          <p:cNvSpPr/>
          <p:nvPr/>
        </p:nvSpPr>
        <p:spPr>
          <a:xfrm>
            <a:off x="467718" y="1844824"/>
            <a:ext cx="3024336" cy="792088"/>
          </a:xfrm>
          <a:prstGeom prst="flowChartPunchedTape">
            <a:avLst/>
          </a:prstGeom>
          <a:solidFill>
            <a:srgbClr val="FF66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 на доходы физических лиц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Блок-схема: перфолента 5"/>
          <p:cNvSpPr/>
          <p:nvPr/>
        </p:nvSpPr>
        <p:spPr>
          <a:xfrm>
            <a:off x="451923" y="4045928"/>
            <a:ext cx="3024336" cy="792088"/>
          </a:xfrm>
          <a:prstGeom prst="flowChartPunchedTape">
            <a:avLst/>
          </a:prstGeom>
          <a:solidFill>
            <a:srgbClr val="FF66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 на имущество физических лиц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Блок-схема: перфолента 6"/>
          <p:cNvSpPr/>
          <p:nvPr/>
        </p:nvSpPr>
        <p:spPr>
          <a:xfrm>
            <a:off x="458819" y="3270273"/>
            <a:ext cx="3024336" cy="792088"/>
          </a:xfrm>
          <a:prstGeom prst="flowChartPunchedTape">
            <a:avLst/>
          </a:prstGeom>
          <a:solidFill>
            <a:srgbClr val="FF66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Единый сельскохозяйственный налог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Блок-схема: перфолента 7"/>
          <p:cNvSpPr/>
          <p:nvPr/>
        </p:nvSpPr>
        <p:spPr>
          <a:xfrm>
            <a:off x="467718" y="2543305"/>
            <a:ext cx="3024336" cy="792088"/>
          </a:xfrm>
          <a:prstGeom prst="flowChartPunchedTape">
            <a:avLst/>
          </a:prstGeom>
          <a:solidFill>
            <a:srgbClr val="FF66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Акцизы по подакцизным товарам (продукции), производимым на территории Российской Федерации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перфолента 8"/>
          <p:cNvSpPr/>
          <p:nvPr/>
        </p:nvSpPr>
        <p:spPr>
          <a:xfrm>
            <a:off x="461084" y="5520784"/>
            <a:ext cx="3024336" cy="792088"/>
          </a:xfrm>
          <a:prstGeom prst="flowChartPunchedTape">
            <a:avLst/>
          </a:prstGeom>
          <a:solidFill>
            <a:srgbClr val="FF66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Земельный налог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Блок-схема: перфолента 9"/>
          <p:cNvSpPr/>
          <p:nvPr/>
        </p:nvSpPr>
        <p:spPr>
          <a:xfrm>
            <a:off x="3956709" y="1726788"/>
            <a:ext cx="1512168" cy="840947"/>
          </a:xfrm>
          <a:prstGeom prst="flowChartPunchedTape">
            <a:avLst/>
          </a:prstGeom>
          <a:solidFill>
            <a:srgbClr val="66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43 700,0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Блок-схема: перфолента 10"/>
          <p:cNvSpPr/>
          <p:nvPr/>
        </p:nvSpPr>
        <p:spPr>
          <a:xfrm>
            <a:off x="7407736" y="1702358"/>
            <a:ext cx="1512168" cy="840947"/>
          </a:xfrm>
          <a:prstGeom prst="flowChartPunchedTape">
            <a:avLst/>
          </a:prstGeom>
          <a:solidFill>
            <a:srgbClr val="FF3300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46 566,0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Блок-схема: перфолента 11"/>
          <p:cNvSpPr/>
          <p:nvPr/>
        </p:nvSpPr>
        <p:spPr>
          <a:xfrm>
            <a:off x="5679544" y="1726787"/>
            <a:ext cx="1512168" cy="840947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45 000,0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Блок-схема: перфолента 12"/>
          <p:cNvSpPr/>
          <p:nvPr/>
        </p:nvSpPr>
        <p:spPr>
          <a:xfrm>
            <a:off x="3959888" y="2471819"/>
            <a:ext cx="1512168" cy="840947"/>
          </a:xfrm>
          <a:prstGeom prst="flowChartPunchedTape">
            <a:avLst/>
          </a:prstGeom>
          <a:solidFill>
            <a:srgbClr val="66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2 304,0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Блок-схема: перфолента 13"/>
          <p:cNvSpPr/>
          <p:nvPr/>
        </p:nvSpPr>
        <p:spPr>
          <a:xfrm>
            <a:off x="5684088" y="3977376"/>
            <a:ext cx="1512168" cy="840947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9 000,0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Блок-схема: перфолента 14"/>
          <p:cNvSpPr/>
          <p:nvPr/>
        </p:nvSpPr>
        <p:spPr>
          <a:xfrm>
            <a:off x="3959888" y="4000041"/>
            <a:ext cx="1512168" cy="840947"/>
          </a:xfrm>
          <a:prstGeom prst="flowChartPunchedTape">
            <a:avLst/>
          </a:prstGeom>
          <a:solidFill>
            <a:srgbClr val="66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9 000,0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Блок-схема: перфолента 15"/>
          <p:cNvSpPr/>
          <p:nvPr/>
        </p:nvSpPr>
        <p:spPr>
          <a:xfrm>
            <a:off x="5679544" y="2439717"/>
            <a:ext cx="1512168" cy="840947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2 304,0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Блок-схема: перфолента 16"/>
          <p:cNvSpPr/>
          <p:nvPr/>
        </p:nvSpPr>
        <p:spPr>
          <a:xfrm>
            <a:off x="3959888" y="3240665"/>
            <a:ext cx="1512168" cy="840947"/>
          </a:xfrm>
          <a:prstGeom prst="flowChartPunchedTape">
            <a:avLst/>
          </a:prstGeom>
          <a:solidFill>
            <a:srgbClr val="66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Блок-схема: перфолента 17"/>
          <p:cNvSpPr/>
          <p:nvPr/>
        </p:nvSpPr>
        <p:spPr>
          <a:xfrm>
            <a:off x="5684088" y="3221414"/>
            <a:ext cx="1512168" cy="840947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Блок-схема: перфолента 18"/>
          <p:cNvSpPr/>
          <p:nvPr/>
        </p:nvSpPr>
        <p:spPr>
          <a:xfrm>
            <a:off x="7407736" y="2429362"/>
            <a:ext cx="1512168" cy="840947"/>
          </a:xfrm>
          <a:prstGeom prst="flowChartPunchedTape">
            <a:avLst/>
          </a:prstGeom>
          <a:solidFill>
            <a:srgbClr val="FF3300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2 304,0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Блок-схема: перфолента 19"/>
          <p:cNvSpPr/>
          <p:nvPr/>
        </p:nvSpPr>
        <p:spPr>
          <a:xfrm>
            <a:off x="7407736" y="3174393"/>
            <a:ext cx="1512168" cy="840947"/>
          </a:xfrm>
          <a:prstGeom prst="flowChartPunchedTape">
            <a:avLst/>
          </a:prstGeom>
          <a:solidFill>
            <a:srgbClr val="FF3300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Блок-схема: перфолента 20"/>
          <p:cNvSpPr/>
          <p:nvPr/>
        </p:nvSpPr>
        <p:spPr>
          <a:xfrm>
            <a:off x="7375332" y="4703366"/>
            <a:ext cx="1512168" cy="840947"/>
          </a:xfrm>
          <a:prstGeom prst="flowChartPunchedTape">
            <a:avLst/>
          </a:prstGeom>
          <a:solidFill>
            <a:srgbClr val="FF3300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1 115,0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Блок-схема: перфолента 21"/>
          <p:cNvSpPr/>
          <p:nvPr/>
        </p:nvSpPr>
        <p:spPr>
          <a:xfrm>
            <a:off x="7391534" y="3943518"/>
            <a:ext cx="1512168" cy="840947"/>
          </a:xfrm>
          <a:prstGeom prst="flowChartPunchedTape">
            <a:avLst/>
          </a:prstGeom>
          <a:solidFill>
            <a:srgbClr val="FF3300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9 000,0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Блок-схема: перфолента 22"/>
          <p:cNvSpPr/>
          <p:nvPr/>
        </p:nvSpPr>
        <p:spPr>
          <a:xfrm>
            <a:off x="7403728" y="5448397"/>
            <a:ext cx="1512168" cy="840947"/>
          </a:xfrm>
          <a:prstGeom prst="flowChartPunchedTape">
            <a:avLst/>
          </a:prstGeom>
          <a:solidFill>
            <a:srgbClr val="FF3300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14 000,0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Блок-схема: перфолента 24"/>
          <p:cNvSpPr/>
          <p:nvPr/>
        </p:nvSpPr>
        <p:spPr>
          <a:xfrm>
            <a:off x="467718" y="4784465"/>
            <a:ext cx="3024336" cy="792088"/>
          </a:xfrm>
          <a:prstGeom prst="flowChartPunchedTape">
            <a:avLst/>
          </a:prstGeom>
          <a:solidFill>
            <a:srgbClr val="FF66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Транспортный налог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Блок-схема: перфолента 25"/>
          <p:cNvSpPr/>
          <p:nvPr/>
        </p:nvSpPr>
        <p:spPr>
          <a:xfrm>
            <a:off x="3987312" y="5470123"/>
            <a:ext cx="1512168" cy="840947"/>
          </a:xfrm>
          <a:prstGeom prst="flowChartPunchedTape">
            <a:avLst/>
          </a:prstGeom>
          <a:solidFill>
            <a:srgbClr val="66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14 000,0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Блок-схема: перфолента 26"/>
          <p:cNvSpPr/>
          <p:nvPr/>
        </p:nvSpPr>
        <p:spPr>
          <a:xfrm>
            <a:off x="5697546" y="5470122"/>
            <a:ext cx="1512168" cy="840947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14 000,0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Блок-схема: перфолента 27"/>
          <p:cNvSpPr/>
          <p:nvPr/>
        </p:nvSpPr>
        <p:spPr>
          <a:xfrm>
            <a:off x="3975161" y="4725093"/>
            <a:ext cx="1512168" cy="840947"/>
          </a:xfrm>
          <a:prstGeom prst="flowChartPunchedTape">
            <a:avLst/>
          </a:prstGeom>
          <a:solidFill>
            <a:srgbClr val="66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1 115,0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Блок-схема: перфолента 28"/>
          <p:cNvSpPr/>
          <p:nvPr/>
        </p:nvSpPr>
        <p:spPr>
          <a:xfrm>
            <a:off x="5697996" y="4725092"/>
            <a:ext cx="1512168" cy="840947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1 115,0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Блок-схема: перфолента 29"/>
          <p:cNvSpPr/>
          <p:nvPr/>
        </p:nvSpPr>
        <p:spPr>
          <a:xfrm>
            <a:off x="7403728" y="1266167"/>
            <a:ext cx="1512168" cy="403624"/>
          </a:xfrm>
          <a:prstGeom prst="flowChartPunchedTape">
            <a:avLst/>
          </a:prstGeom>
          <a:solidFill>
            <a:srgbClr val="FF3300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</a:p>
        </p:txBody>
      </p:sp>
      <p:sp>
        <p:nvSpPr>
          <p:cNvPr id="31" name="Блок-схема: перфолента 30"/>
          <p:cNvSpPr/>
          <p:nvPr/>
        </p:nvSpPr>
        <p:spPr>
          <a:xfrm>
            <a:off x="3959888" y="1255086"/>
            <a:ext cx="1512168" cy="403624"/>
          </a:xfrm>
          <a:prstGeom prst="flowChartPunchedTape">
            <a:avLst/>
          </a:prstGeom>
          <a:solidFill>
            <a:srgbClr val="66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</a:p>
        </p:txBody>
      </p:sp>
      <p:sp>
        <p:nvSpPr>
          <p:cNvPr id="32" name="Блок-схема: перфолента 31"/>
          <p:cNvSpPr/>
          <p:nvPr/>
        </p:nvSpPr>
        <p:spPr>
          <a:xfrm>
            <a:off x="5679544" y="1266167"/>
            <a:ext cx="1512168" cy="403624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</a:t>
            </a:r>
            <a:endParaRPr lang="ru-RU" sz="2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78904" y="125760"/>
            <a:ext cx="8229600" cy="71095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неналоговых поступлений в бюджет поселения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период 2020 – 2022 годов, тыс. руб.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Блок-схема: перфолента 6"/>
          <p:cNvSpPr/>
          <p:nvPr/>
        </p:nvSpPr>
        <p:spPr>
          <a:xfrm>
            <a:off x="395536" y="1325757"/>
            <a:ext cx="3024336" cy="792088"/>
          </a:xfrm>
          <a:prstGeom prst="flowChartPunchedTape">
            <a:avLst/>
          </a:prstGeom>
          <a:solidFill>
            <a:srgbClr val="00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Доходы, получаемые в виде арендной платы за земельные участки</a:t>
            </a:r>
          </a:p>
        </p:txBody>
      </p:sp>
      <p:sp>
        <p:nvSpPr>
          <p:cNvPr id="8" name="Блок-схема: перфолента 7"/>
          <p:cNvSpPr/>
          <p:nvPr/>
        </p:nvSpPr>
        <p:spPr>
          <a:xfrm>
            <a:off x="424499" y="3644897"/>
            <a:ext cx="3024336" cy="792088"/>
          </a:xfrm>
          <a:prstGeom prst="flowChartPunchedTape">
            <a:avLst/>
          </a:prstGeom>
          <a:solidFill>
            <a:srgbClr val="00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Доходы, поступающие в порядке возмещения расходов, понесенных                 в связи с эксплуатацией имущества городских поселений</a:t>
            </a:r>
          </a:p>
        </p:txBody>
      </p:sp>
      <p:sp>
        <p:nvSpPr>
          <p:cNvPr id="9" name="Блок-схема: перфолента 8"/>
          <p:cNvSpPr/>
          <p:nvPr/>
        </p:nvSpPr>
        <p:spPr>
          <a:xfrm>
            <a:off x="431395" y="2869242"/>
            <a:ext cx="3024336" cy="792088"/>
          </a:xfrm>
          <a:prstGeom prst="flowChartPunchedTape">
            <a:avLst/>
          </a:prstGeom>
          <a:solidFill>
            <a:srgbClr val="00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Прочие доходы от использования имущества </a:t>
            </a:r>
          </a:p>
        </p:txBody>
      </p:sp>
      <p:sp>
        <p:nvSpPr>
          <p:cNvPr id="10" name="Блок-схема: перфолента 9"/>
          <p:cNvSpPr/>
          <p:nvPr/>
        </p:nvSpPr>
        <p:spPr>
          <a:xfrm>
            <a:off x="409517" y="2088564"/>
            <a:ext cx="3024336" cy="792088"/>
          </a:xfrm>
          <a:prstGeom prst="flowChartPunchedTape">
            <a:avLst/>
          </a:prstGeom>
          <a:solidFill>
            <a:srgbClr val="00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от сдачи в аренду имущества</a:t>
            </a:r>
          </a:p>
        </p:txBody>
      </p:sp>
      <p:sp>
        <p:nvSpPr>
          <p:cNvPr id="11" name="Блок-схема: перфолента 10"/>
          <p:cNvSpPr/>
          <p:nvPr/>
        </p:nvSpPr>
        <p:spPr>
          <a:xfrm>
            <a:off x="433660" y="5119753"/>
            <a:ext cx="3024336" cy="792088"/>
          </a:xfrm>
          <a:prstGeom prst="flowChartPunchedTape">
            <a:avLst/>
          </a:prstGeom>
          <a:solidFill>
            <a:srgbClr val="00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от продажи квартир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Блок-схема: перфолента 11"/>
          <p:cNvSpPr/>
          <p:nvPr/>
        </p:nvSpPr>
        <p:spPr>
          <a:xfrm>
            <a:off x="3929285" y="1325757"/>
            <a:ext cx="1512168" cy="840947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48 100,0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Блок-схема: перфолента 12"/>
          <p:cNvSpPr/>
          <p:nvPr/>
        </p:nvSpPr>
        <p:spPr>
          <a:xfrm>
            <a:off x="7380312" y="1337535"/>
            <a:ext cx="1512168" cy="840947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48 100,0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Блок-схема: перфолента 13"/>
          <p:cNvSpPr/>
          <p:nvPr/>
        </p:nvSpPr>
        <p:spPr>
          <a:xfrm>
            <a:off x="5652120" y="1325756"/>
            <a:ext cx="1512168" cy="840947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48 100,0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Блок-схема: перфолента 14"/>
          <p:cNvSpPr/>
          <p:nvPr/>
        </p:nvSpPr>
        <p:spPr>
          <a:xfrm>
            <a:off x="3932464" y="2070788"/>
            <a:ext cx="1512168" cy="840947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1 000,0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Блок-схема: перфолента 15"/>
          <p:cNvSpPr/>
          <p:nvPr/>
        </p:nvSpPr>
        <p:spPr>
          <a:xfrm>
            <a:off x="5656664" y="3576345"/>
            <a:ext cx="1512168" cy="840947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670,0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Блок-схема: перфолента 16"/>
          <p:cNvSpPr/>
          <p:nvPr/>
        </p:nvSpPr>
        <p:spPr>
          <a:xfrm>
            <a:off x="3932464" y="3599010"/>
            <a:ext cx="1512168" cy="840947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Блок-схема: перфолента 17"/>
          <p:cNvSpPr/>
          <p:nvPr/>
        </p:nvSpPr>
        <p:spPr>
          <a:xfrm>
            <a:off x="5652120" y="2038686"/>
            <a:ext cx="1512168" cy="840947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1 000,0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Блок-схема: перфолента 18"/>
          <p:cNvSpPr/>
          <p:nvPr/>
        </p:nvSpPr>
        <p:spPr>
          <a:xfrm>
            <a:off x="3932464" y="2839634"/>
            <a:ext cx="1512168" cy="840947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430,0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Блок-схема: перфолента 19"/>
          <p:cNvSpPr/>
          <p:nvPr/>
        </p:nvSpPr>
        <p:spPr>
          <a:xfrm>
            <a:off x="5656664" y="2820383"/>
            <a:ext cx="1512168" cy="840947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430,0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Блок-схема: перфолента 20"/>
          <p:cNvSpPr/>
          <p:nvPr/>
        </p:nvSpPr>
        <p:spPr>
          <a:xfrm>
            <a:off x="7380312" y="2028331"/>
            <a:ext cx="1512168" cy="840947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1 000,0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Блок-схема: перфолента 21"/>
          <p:cNvSpPr/>
          <p:nvPr/>
        </p:nvSpPr>
        <p:spPr>
          <a:xfrm>
            <a:off x="7380312" y="2773362"/>
            <a:ext cx="1512168" cy="840947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430,0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Блок-схема: перфолента 22"/>
          <p:cNvSpPr/>
          <p:nvPr/>
        </p:nvSpPr>
        <p:spPr>
          <a:xfrm>
            <a:off x="7347908" y="4302335"/>
            <a:ext cx="1512168" cy="840947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Блок-схема: перфолента 23"/>
          <p:cNvSpPr/>
          <p:nvPr/>
        </p:nvSpPr>
        <p:spPr>
          <a:xfrm>
            <a:off x="7364110" y="3542487"/>
            <a:ext cx="1512168" cy="840947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690,0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Блок-схема: перфолента 24"/>
          <p:cNvSpPr/>
          <p:nvPr/>
        </p:nvSpPr>
        <p:spPr>
          <a:xfrm>
            <a:off x="7376304" y="5047366"/>
            <a:ext cx="1512168" cy="840947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149,0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Блок-схема: перфолента 26"/>
          <p:cNvSpPr/>
          <p:nvPr/>
        </p:nvSpPr>
        <p:spPr>
          <a:xfrm>
            <a:off x="424949" y="5888313"/>
            <a:ext cx="3024336" cy="813814"/>
          </a:xfrm>
          <a:prstGeom prst="flowChartPunchedTape">
            <a:avLst/>
          </a:prstGeom>
          <a:solidFill>
            <a:srgbClr val="00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от продажи земельных участков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Блок-схема: перфолента 27"/>
          <p:cNvSpPr/>
          <p:nvPr/>
        </p:nvSpPr>
        <p:spPr>
          <a:xfrm>
            <a:off x="409517" y="4396448"/>
            <a:ext cx="3024336" cy="792088"/>
          </a:xfrm>
          <a:prstGeom prst="flowChartPunchedTape">
            <a:avLst/>
          </a:prstGeom>
          <a:solidFill>
            <a:srgbClr val="00FF99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Прочие доходы от компенсации затрат бюджетов городских поселений</a:t>
            </a:r>
          </a:p>
        </p:txBody>
      </p:sp>
      <p:sp>
        <p:nvSpPr>
          <p:cNvPr id="31" name="Блок-схема: перфолента 30"/>
          <p:cNvSpPr/>
          <p:nvPr/>
        </p:nvSpPr>
        <p:spPr>
          <a:xfrm>
            <a:off x="3959888" y="5069092"/>
            <a:ext cx="1512168" cy="840947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149,0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Блок-схема: перфолента 31"/>
          <p:cNvSpPr/>
          <p:nvPr/>
        </p:nvSpPr>
        <p:spPr>
          <a:xfrm>
            <a:off x="5670122" y="5069091"/>
            <a:ext cx="1512168" cy="840947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149,0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Блок-схема: перфолента 32"/>
          <p:cNvSpPr/>
          <p:nvPr/>
        </p:nvSpPr>
        <p:spPr>
          <a:xfrm>
            <a:off x="3947737" y="4324062"/>
            <a:ext cx="1512168" cy="840947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Блок-схема: перфолента 33"/>
          <p:cNvSpPr/>
          <p:nvPr/>
        </p:nvSpPr>
        <p:spPr>
          <a:xfrm>
            <a:off x="5670572" y="4324061"/>
            <a:ext cx="1512168" cy="840947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Блок-схема: перфолента 34"/>
          <p:cNvSpPr/>
          <p:nvPr/>
        </p:nvSpPr>
        <p:spPr>
          <a:xfrm>
            <a:off x="7376304" y="865136"/>
            <a:ext cx="1512168" cy="403624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Блок-схема: перфолента 35"/>
          <p:cNvSpPr/>
          <p:nvPr/>
        </p:nvSpPr>
        <p:spPr>
          <a:xfrm>
            <a:off x="3932464" y="854055"/>
            <a:ext cx="1512168" cy="403624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Блок-схема: перфолента 36"/>
          <p:cNvSpPr/>
          <p:nvPr/>
        </p:nvSpPr>
        <p:spPr>
          <a:xfrm>
            <a:off x="5652120" y="865136"/>
            <a:ext cx="1512168" cy="403624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Блок-схема: перфолента 37"/>
          <p:cNvSpPr/>
          <p:nvPr/>
        </p:nvSpPr>
        <p:spPr>
          <a:xfrm>
            <a:off x="7376304" y="5848725"/>
            <a:ext cx="1516176" cy="802925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Блок-схема: перфолента 38"/>
          <p:cNvSpPr/>
          <p:nvPr/>
        </p:nvSpPr>
        <p:spPr>
          <a:xfrm>
            <a:off x="3929285" y="5810704"/>
            <a:ext cx="1512168" cy="840947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Блок-схема: перфолента 39"/>
          <p:cNvSpPr/>
          <p:nvPr/>
        </p:nvSpPr>
        <p:spPr>
          <a:xfrm>
            <a:off x="5670572" y="5820328"/>
            <a:ext cx="1512168" cy="840947"/>
          </a:xfrm>
          <a:prstGeom prst="flowChartPunchedTape">
            <a:avLst/>
          </a:prstGeom>
          <a:solidFill>
            <a:srgbClr val="00FFFF"/>
          </a:solidFill>
          <a:ln w="19050">
            <a:solidFill>
              <a:srgbClr val="FF0000"/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50,0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5429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93712" y="116632"/>
            <a:ext cx="86868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безвозмездных поступлений в бюджет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                                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 период 2020 - 2022 годов, тыс. руб.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Рамка 4"/>
          <p:cNvSpPr/>
          <p:nvPr/>
        </p:nvSpPr>
        <p:spPr>
          <a:xfrm>
            <a:off x="563158" y="1574160"/>
            <a:ext cx="3960440" cy="576064"/>
          </a:xfrm>
          <a:prstGeom prst="frame">
            <a:avLst/>
          </a:prstGeom>
          <a:solidFill>
            <a:srgbClr val="FF0000"/>
          </a:solidFill>
          <a:ln w="412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 smtClean="0">
              <a:solidFill>
                <a:schemeClr val="tx1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r>
              <a:rPr lang="ru-RU" sz="1200" b="1" dirty="0" smtClean="0">
                <a:solidFill>
                  <a:srgbClr val="0000FF"/>
                </a:solidFill>
              </a:rPr>
              <a:t>Дотации  </a:t>
            </a:r>
            <a:r>
              <a:rPr lang="ru-RU" sz="1200" b="1" dirty="0">
                <a:solidFill>
                  <a:srgbClr val="0000FF"/>
                </a:solidFill>
              </a:rPr>
              <a:t>бюджетам городских поселений на выравнивание бюджетной обеспеченности</a:t>
            </a: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Рамка 6"/>
          <p:cNvSpPr/>
          <p:nvPr/>
        </p:nvSpPr>
        <p:spPr>
          <a:xfrm>
            <a:off x="622606" y="4382351"/>
            <a:ext cx="3936980" cy="720080"/>
          </a:xfrm>
          <a:prstGeom prst="frame">
            <a:avLst/>
          </a:prstGeom>
          <a:solidFill>
            <a:srgbClr val="FF0000"/>
          </a:solidFill>
          <a:ln w="412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r>
              <a:rPr lang="ru-RU" sz="1100" b="1" dirty="0" smtClean="0">
                <a:solidFill>
                  <a:srgbClr val="0000FF"/>
                </a:solidFill>
              </a:rPr>
              <a:t>Субвенции </a:t>
            </a:r>
            <a:r>
              <a:rPr lang="ru-RU" sz="1100" b="1" dirty="0">
                <a:solidFill>
                  <a:srgbClr val="0000FF"/>
                </a:solidFill>
              </a:rPr>
              <a:t>бюджетам городских поселений на выполнение пере-даваемых полномочий субъектов Российской Федерации</a:t>
            </a: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8" name="Рамка 7"/>
          <p:cNvSpPr/>
          <p:nvPr/>
        </p:nvSpPr>
        <p:spPr>
          <a:xfrm>
            <a:off x="586356" y="2204703"/>
            <a:ext cx="3936980" cy="658376"/>
          </a:xfrm>
          <a:prstGeom prst="frame">
            <a:avLst/>
          </a:prstGeom>
          <a:solidFill>
            <a:srgbClr val="FF0000"/>
          </a:solidFill>
          <a:ln w="412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r>
              <a:rPr lang="ru-RU" sz="1200" b="1" dirty="0">
                <a:solidFill>
                  <a:srgbClr val="0000FF"/>
                </a:solidFill>
              </a:rPr>
              <a:t>Дотации бюджетам городских поселений на поддержку мер по обеспечению сбалансированности </a:t>
            </a:r>
            <a:r>
              <a:rPr lang="ru-RU" sz="1200" b="1" dirty="0" smtClean="0">
                <a:solidFill>
                  <a:srgbClr val="0000FF"/>
                </a:solidFill>
              </a:rPr>
              <a:t>бюджетов</a:t>
            </a:r>
            <a:endParaRPr lang="ru-RU" sz="1200" b="1" dirty="0">
              <a:solidFill>
                <a:srgbClr val="0000FF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9" name="Рамка 8"/>
          <p:cNvSpPr/>
          <p:nvPr/>
        </p:nvSpPr>
        <p:spPr>
          <a:xfrm>
            <a:off x="610876" y="2940532"/>
            <a:ext cx="3936980" cy="912451"/>
          </a:xfrm>
          <a:prstGeom prst="frame">
            <a:avLst/>
          </a:prstGeom>
          <a:solidFill>
            <a:srgbClr val="FF0000"/>
          </a:solidFill>
          <a:ln w="412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r>
              <a:rPr lang="ru-RU" sz="1000" b="1" dirty="0" smtClean="0">
                <a:solidFill>
                  <a:srgbClr val="0000FF"/>
                </a:solidFill>
              </a:rPr>
              <a:t>Субсидии </a:t>
            </a:r>
            <a:r>
              <a:rPr lang="ru-RU" sz="1000" b="1" dirty="0">
                <a:solidFill>
                  <a:srgbClr val="0000FF"/>
                </a:solidFill>
              </a:rPr>
              <a:t>бюджетам городских </a:t>
            </a:r>
            <a:r>
              <a:rPr lang="ru-RU" sz="1000" b="1" dirty="0" smtClean="0">
                <a:solidFill>
                  <a:srgbClr val="0000FF"/>
                </a:solidFill>
              </a:rPr>
              <a:t>поселений </a:t>
            </a:r>
            <a:r>
              <a:rPr lang="ru-RU" sz="1000" b="1" dirty="0">
                <a:solidFill>
                  <a:srgbClr val="0000FF"/>
                </a:solidFill>
              </a:rPr>
              <a:t>на строительство, </a:t>
            </a:r>
            <a:r>
              <a:rPr lang="ru-RU" sz="1000" b="1" dirty="0" smtClean="0">
                <a:solidFill>
                  <a:srgbClr val="0000FF"/>
                </a:solidFill>
              </a:rPr>
              <a:t>модернизацию</a:t>
            </a:r>
            <a:r>
              <a:rPr lang="ru-RU" sz="1000" b="1" dirty="0">
                <a:solidFill>
                  <a:srgbClr val="0000FF"/>
                </a:solidFill>
              </a:rPr>
              <a:t>, ремонт и содержание автомобильных дорог общего пользования, в том числе дорог в поселениях (за исключением авто-мобильных дорог федерального значения</a:t>
            </a: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10" name="Рамка 9"/>
          <p:cNvSpPr/>
          <p:nvPr/>
        </p:nvSpPr>
        <p:spPr>
          <a:xfrm>
            <a:off x="599146" y="3881009"/>
            <a:ext cx="3960440" cy="432048"/>
          </a:xfrm>
          <a:prstGeom prst="frame">
            <a:avLst/>
          </a:prstGeom>
          <a:solidFill>
            <a:srgbClr val="FF0000"/>
          </a:solidFill>
          <a:ln w="412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00FF"/>
                </a:solidFill>
              </a:rPr>
              <a:t>Прочие </a:t>
            </a:r>
            <a:r>
              <a:rPr lang="ru-RU" sz="1200" b="1" dirty="0">
                <a:solidFill>
                  <a:srgbClr val="0000FF"/>
                </a:solidFill>
              </a:rPr>
              <a:t>субсидии бюджетам городских поселений</a:t>
            </a: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11" name="Рамка 10"/>
          <p:cNvSpPr/>
          <p:nvPr/>
        </p:nvSpPr>
        <p:spPr>
          <a:xfrm>
            <a:off x="622606" y="5125066"/>
            <a:ext cx="3936980" cy="661235"/>
          </a:xfrm>
          <a:prstGeom prst="frame">
            <a:avLst/>
          </a:prstGeom>
          <a:solidFill>
            <a:srgbClr val="FF0000"/>
          </a:solidFill>
          <a:ln w="412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r>
              <a:rPr lang="ru-RU" sz="1200" b="1" dirty="0" smtClean="0">
                <a:solidFill>
                  <a:srgbClr val="0000FF"/>
                </a:solidFill>
              </a:rPr>
              <a:t>Субвенции </a:t>
            </a:r>
            <a:r>
              <a:rPr lang="ru-RU" sz="1200" b="1" dirty="0">
                <a:solidFill>
                  <a:srgbClr val="0000FF"/>
                </a:solidFill>
              </a:rPr>
              <a:t>бюджетам городских поселений на осуществление первичного воинского учета на территориях, где отсутствуют военные комиссариаты</a:t>
            </a: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12" name="Куб 11"/>
          <p:cNvSpPr/>
          <p:nvPr/>
        </p:nvSpPr>
        <p:spPr>
          <a:xfrm>
            <a:off x="4874608" y="836712"/>
            <a:ext cx="1224136" cy="648072"/>
          </a:xfrm>
          <a:prstGeom prst="cube">
            <a:avLst>
              <a:gd name="adj" fmla="val 10148"/>
            </a:avLst>
          </a:prstGeom>
          <a:solidFill>
            <a:srgbClr val="FF0000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Куб 12"/>
          <p:cNvSpPr/>
          <p:nvPr/>
        </p:nvSpPr>
        <p:spPr>
          <a:xfrm>
            <a:off x="6270794" y="836712"/>
            <a:ext cx="1224136" cy="648072"/>
          </a:xfrm>
          <a:prstGeom prst="cube">
            <a:avLst>
              <a:gd name="adj" fmla="val 11633"/>
            </a:avLst>
          </a:prstGeom>
          <a:solidFill>
            <a:srgbClr val="FF0000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2021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Куб 13"/>
          <p:cNvSpPr/>
          <p:nvPr/>
        </p:nvSpPr>
        <p:spPr>
          <a:xfrm>
            <a:off x="7693386" y="836712"/>
            <a:ext cx="1224136" cy="648072"/>
          </a:xfrm>
          <a:prstGeom prst="cube">
            <a:avLst>
              <a:gd name="adj" fmla="val 11633"/>
            </a:avLst>
          </a:prstGeom>
          <a:solidFill>
            <a:srgbClr val="FF0000"/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Загнутый угол 14"/>
          <p:cNvSpPr/>
          <p:nvPr/>
        </p:nvSpPr>
        <p:spPr>
          <a:xfrm>
            <a:off x="4881243" y="1646168"/>
            <a:ext cx="1224136" cy="432048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029,0</a:t>
            </a:r>
          </a:p>
        </p:txBody>
      </p:sp>
      <p:sp>
        <p:nvSpPr>
          <p:cNvPr id="16" name="Загнутый угол 15"/>
          <p:cNvSpPr/>
          <p:nvPr/>
        </p:nvSpPr>
        <p:spPr>
          <a:xfrm>
            <a:off x="4892319" y="2204702"/>
            <a:ext cx="1224136" cy="545241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54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350,1</a:t>
            </a:r>
          </a:p>
        </p:txBody>
      </p:sp>
      <p:sp>
        <p:nvSpPr>
          <p:cNvPr id="17" name="Загнутый угол 16"/>
          <p:cNvSpPr/>
          <p:nvPr/>
        </p:nvSpPr>
        <p:spPr>
          <a:xfrm>
            <a:off x="4915156" y="4480608"/>
            <a:ext cx="1224136" cy="523565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13,5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Загнутый угол 17"/>
          <p:cNvSpPr/>
          <p:nvPr/>
        </p:nvSpPr>
        <p:spPr>
          <a:xfrm>
            <a:off x="4908391" y="5098473"/>
            <a:ext cx="1224136" cy="616514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1 294,0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Загнутый угол 19"/>
          <p:cNvSpPr/>
          <p:nvPr/>
        </p:nvSpPr>
        <p:spPr>
          <a:xfrm>
            <a:off x="4933187" y="2940532"/>
            <a:ext cx="1224136" cy="679056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43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Загнутый угол 20"/>
          <p:cNvSpPr/>
          <p:nvPr/>
        </p:nvSpPr>
        <p:spPr>
          <a:xfrm>
            <a:off x="4908391" y="5805264"/>
            <a:ext cx="1248932" cy="545212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12 320,6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Загнутый угол 21"/>
          <p:cNvSpPr/>
          <p:nvPr/>
        </p:nvSpPr>
        <p:spPr>
          <a:xfrm>
            <a:off x="4908391" y="3971412"/>
            <a:ext cx="1224136" cy="341645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11 002,2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Рамка 23"/>
          <p:cNvSpPr/>
          <p:nvPr/>
        </p:nvSpPr>
        <p:spPr>
          <a:xfrm>
            <a:off x="599146" y="5805264"/>
            <a:ext cx="3936980" cy="658376"/>
          </a:xfrm>
          <a:prstGeom prst="frame">
            <a:avLst/>
          </a:prstGeom>
          <a:solidFill>
            <a:srgbClr val="FF0000"/>
          </a:solidFill>
          <a:ln w="412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r>
              <a:rPr lang="ru-RU" sz="1200" b="1" dirty="0">
                <a:solidFill>
                  <a:srgbClr val="0000FF"/>
                </a:solidFill>
              </a:rPr>
              <a:t>Прочие межбюджетные трансферты, передаваемые бюджетам городских </a:t>
            </a:r>
            <a:r>
              <a:rPr lang="ru-RU" sz="1200" b="1" dirty="0" smtClean="0">
                <a:solidFill>
                  <a:srgbClr val="0000FF"/>
                </a:solidFill>
              </a:rPr>
              <a:t>поселений</a:t>
            </a:r>
            <a:endParaRPr lang="ru-RU" sz="1200" b="1" dirty="0">
              <a:solidFill>
                <a:srgbClr val="0000FF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25" name="Загнутый угол 24"/>
          <p:cNvSpPr/>
          <p:nvPr/>
        </p:nvSpPr>
        <p:spPr>
          <a:xfrm>
            <a:off x="6284927" y="1632160"/>
            <a:ext cx="1224136" cy="432048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81 449,9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Загнутый угол 25"/>
          <p:cNvSpPr/>
          <p:nvPr/>
        </p:nvSpPr>
        <p:spPr>
          <a:xfrm>
            <a:off x="6284927" y="2208345"/>
            <a:ext cx="1224136" cy="541597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0,0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Загнутый угол 26"/>
          <p:cNvSpPr/>
          <p:nvPr/>
        </p:nvSpPr>
        <p:spPr>
          <a:xfrm>
            <a:off x="6383227" y="4480608"/>
            <a:ext cx="1224136" cy="523565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13,5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Загнутый угол 27"/>
          <p:cNvSpPr/>
          <p:nvPr/>
        </p:nvSpPr>
        <p:spPr>
          <a:xfrm>
            <a:off x="6395625" y="5125066"/>
            <a:ext cx="1224136" cy="616514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1 326,3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Загнутый угол 29"/>
          <p:cNvSpPr/>
          <p:nvPr/>
        </p:nvSpPr>
        <p:spPr>
          <a:xfrm>
            <a:off x="6368273" y="2940532"/>
            <a:ext cx="1224136" cy="679056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430,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Загнутый угол 30"/>
          <p:cNvSpPr/>
          <p:nvPr/>
        </p:nvSpPr>
        <p:spPr>
          <a:xfrm>
            <a:off x="6370829" y="5808746"/>
            <a:ext cx="1248932" cy="545212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8 212,3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Загнутый угол 31"/>
          <p:cNvSpPr/>
          <p:nvPr/>
        </p:nvSpPr>
        <p:spPr>
          <a:xfrm>
            <a:off x="6383227" y="3971412"/>
            <a:ext cx="1224136" cy="341645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11 019,7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Загнутый угол 32"/>
          <p:cNvSpPr/>
          <p:nvPr/>
        </p:nvSpPr>
        <p:spPr>
          <a:xfrm>
            <a:off x="7714437" y="1632160"/>
            <a:ext cx="1224136" cy="432048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81 139,0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Загнутый угол 33"/>
          <p:cNvSpPr/>
          <p:nvPr/>
        </p:nvSpPr>
        <p:spPr>
          <a:xfrm>
            <a:off x="7699411" y="2208346"/>
            <a:ext cx="1224136" cy="541596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0,0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Загнутый угол 34"/>
          <p:cNvSpPr/>
          <p:nvPr/>
        </p:nvSpPr>
        <p:spPr>
          <a:xfrm>
            <a:off x="7780347" y="4480608"/>
            <a:ext cx="1224136" cy="523565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13,5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Загнутый угол 35"/>
          <p:cNvSpPr/>
          <p:nvPr/>
        </p:nvSpPr>
        <p:spPr>
          <a:xfrm>
            <a:off x="7765728" y="5121108"/>
            <a:ext cx="1224136" cy="616514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1 365,6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Загнутый угол 37"/>
          <p:cNvSpPr/>
          <p:nvPr/>
        </p:nvSpPr>
        <p:spPr>
          <a:xfrm>
            <a:off x="7747029" y="2940532"/>
            <a:ext cx="1224136" cy="679056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430,3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Загнутый угол 38"/>
          <p:cNvSpPr/>
          <p:nvPr/>
        </p:nvSpPr>
        <p:spPr>
          <a:xfrm>
            <a:off x="7755551" y="5808746"/>
            <a:ext cx="1248932" cy="545212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8 556,8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Загнутый угол 39"/>
          <p:cNvSpPr/>
          <p:nvPr/>
        </p:nvSpPr>
        <p:spPr>
          <a:xfrm>
            <a:off x="7780347" y="3926210"/>
            <a:ext cx="1224136" cy="341645"/>
          </a:xfrm>
          <a:prstGeom prst="foldedCorner">
            <a:avLst>
              <a:gd name="adj" fmla="val 50000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11 004,7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78904" y="53753"/>
            <a:ext cx="8229600" cy="78296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 бюджета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                                                                 на период 2020 – 2022 годов, тыс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руб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77546" y="4801362"/>
            <a:ext cx="2710278" cy="35583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bg1"/>
                </a:solidFill>
                <a:cs typeface="Arial" charset="0"/>
              </a:rPr>
              <a:t>Национальная экономика</a:t>
            </a:r>
            <a:r>
              <a:rPr lang="en-US" sz="1400" b="1" dirty="0">
                <a:solidFill>
                  <a:schemeClr val="bg1"/>
                </a:solidFill>
                <a:cs typeface="Arial" charset="0"/>
              </a:rPr>
              <a:t> 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77546" y="3206107"/>
            <a:ext cx="2703764" cy="36691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300" b="1" dirty="0">
                <a:solidFill>
                  <a:schemeClr val="bg1"/>
                </a:solidFill>
                <a:cs typeface="Arial" charset="0"/>
              </a:rPr>
              <a:t>Физическая культура и </a:t>
            </a:r>
            <a:r>
              <a:rPr lang="ru-RU" sz="1300" b="1" dirty="0" smtClean="0">
                <a:solidFill>
                  <a:schemeClr val="bg1"/>
                </a:solidFill>
                <a:cs typeface="Arial" charset="0"/>
              </a:rPr>
              <a:t>спорт</a:t>
            </a:r>
            <a:endParaRPr lang="ru-RU" sz="13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66952" y="1340768"/>
            <a:ext cx="2720872" cy="36004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bg1"/>
                </a:solidFill>
                <a:cs typeface="Arial" charset="0"/>
              </a:rPr>
              <a:t>Общегосударственные </a:t>
            </a:r>
            <a:r>
              <a:rPr lang="ru-RU" sz="1400" b="1" dirty="0" smtClean="0">
                <a:solidFill>
                  <a:schemeClr val="bg1"/>
                </a:solidFill>
                <a:cs typeface="Arial" charset="0"/>
              </a:rPr>
              <a:t>расходы</a:t>
            </a:r>
            <a:endParaRPr lang="en-US" sz="1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66952" y="2708920"/>
            <a:ext cx="2720872" cy="36004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bg1"/>
                </a:solidFill>
                <a:cs typeface="Arial" charset="0"/>
              </a:rPr>
              <a:t>Культура, </a:t>
            </a:r>
            <a:r>
              <a:rPr lang="ru-RU" sz="1400" b="1" dirty="0" smtClean="0">
                <a:solidFill>
                  <a:schemeClr val="bg1"/>
                </a:solidFill>
                <a:cs typeface="Arial" charset="0"/>
              </a:rPr>
              <a:t>кинематография</a:t>
            </a:r>
            <a:endParaRPr lang="en-US" sz="1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73466" y="2240867"/>
            <a:ext cx="2707844" cy="349517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bg1"/>
                </a:solidFill>
                <a:cs typeface="Arial" charset="0"/>
              </a:rPr>
              <a:t>Социальная политика</a:t>
            </a:r>
            <a:r>
              <a:rPr lang="en-US" sz="1400" b="1" dirty="0">
                <a:solidFill>
                  <a:schemeClr val="bg1"/>
                </a:solidFill>
                <a:cs typeface="Arial" charset="0"/>
              </a:rPr>
              <a:t> </a:t>
            </a:r>
            <a:endParaRPr lang="ru-RU" sz="1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66952" y="4145271"/>
            <a:ext cx="2710278" cy="53962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Национальная безопасность и правоохранительная деятельность</a:t>
            </a:r>
            <a:r>
              <a:rPr lang="en-US" sz="1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ru-RU" sz="12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61387" y="5252805"/>
            <a:ext cx="2726437" cy="408443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bg1"/>
                </a:solidFill>
                <a:cs typeface="Arial" charset="0"/>
              </a:rPr>
              <a:t>Жилищно-коммунальное хозяйство</a:t>
            </a:r>
            <a:r>
              <a:rPr lang="en-US" sz="1400" b="1" dirty="0">
                <a:solidFill>
                  <a:schemeClr val="bg1"/>
                </a:solidFill>
                <a:cs typeface="Arial" charset="0"/>
              </a:rPr>
              <a:t> </a:t>
            </a:r>
            <a:endParaRPr lang="ru-RU" sz="1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2" name="Скругленный прямоугольник 17"/>
          <p:cNvSpPr/>
          <p:nvPr/>
        </p:nvSpPr>
        <p:spPr>
          <a:xfrm>
            <a:off x="266952" y="3717032"/>
            <a:ext cx="2714358" cy="32788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bg1"/>
                </a:solidFill>
                <a:cs typeface="Arial" charset="0"/>
              </a:rPr>
              <a:t>Национальная </a:t>
            </a:r>
            <a:r>
              <a:rPr lang="ru-RU" sz="1400" b="1" dirty="0" smtClean="0">
                <a:solidFill>
                  <a:schemeClr val="bg1"/>
                </a:solidFill>
                <a:cs typeface="Arial" charset="0"/>
              </a:rPr>
              <a:t>оборона</a:t>
            </a:r>
            <a:endParaRPr lang="en-US" sz="1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3" name="Скругленный прямоугольник 17"/>
          <p:cNvSpPr/>
          <p:nvPr/>
        </p:nvSpPr>
        <p:spPr>
          <a:xfrm>
            <a:off x="289436" y="5805616"/>
            <a:ext cx="2687794" cy="35085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Охрана окружающей среды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73466" y="1809270"/>
            <a:ext cx="2707844" cy="32358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1400" b="1" dirty="0" smtClean="0">
                <a:solidFill>
                  <a:schemeClr val="bg1"/>
                </a:solidFill>
                <a:cs typeface="Arial" charset="0"/>
              </a:rPr>
              <a:t>Образование</a:t>
            </a:r>
            <a:endParaRPr lang="ru-RU" sz="1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5" name="Скругленная прямоугольная выноска 4"/>
          <p:cNvSpPr/>
          <p:nvPr/>
        </p:nvSpPr>
        <p:spPr>
          <a:xfrm>
            <a:off x="3419873" y="1340768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77 393,6</a:t>
            </a:r>
            <a:endParaRPr lang="ru-RU" dirty="0"/>
          </a:p>
        </p:txBody>
      </p:sp>
      <p:sp>
        <p:nvSpPr>
          <p:cNvPr id="22" name="Скругленная прямоугольная выноска 21"/>
          <p:cNvSpPr/>
          <p:nvPr/>
        </p:nvSpPr>
        <p:spPr>
          <a:xfrm>
            <a:off x="3440698" y="4765672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28 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778,7</a:t>
            </a:r>
            <a:endParaRPr lang="ru-RU" dirty="0"/>
          </a:p>
        </p:txBody>
      </p:sp>
      <p:sp>
        <p:nvSpPr>
          <p:cNvPr id="23" name="Скругленная прямоугольная выноска 22"/>
          <p:cNvSpPr/>
          <p:nvPr/>
        </p:nvSpPr>
        <p:spPr>
          <a:xfrm>
            <a:off x="3415786" y="2240868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602,1</a:t>
            </a:r>
            <a:endParaRPr lang="ru-RU" dirty="0"/>
          </a:p>
        </p:txBody>
      </p:sp>
      <p:sp>
        <p:nvSpPr>
          <p:cNvPr id="24" name="Скругленная прямоугольная выноска 23"/>
          <p:cNvSpPr/>
          <p:nvPr/>
        </p:nvSpPr>
        <p:spPr>
          <a:xfrm>
            <a:off x="3466091" y="1791770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424,2</a:t>
            </a:r>
            <a:endParaRPr lang="ru-RU" dirty="0"/>
          </a:p>
        </p:txBody>
      </p:sp>
      <p:sp>
        <p:nvSpPr>
          <p:cNvPr id="25" name="Скругленная прямоугольная выноска 24"/>
          <p:cNvSpPr/>
          <p:nvPr/>
        </p:nvSpPr>
        <p:spPr>
          <a:xfrm>
            <a:off x="3449109" y="5252805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154 803,2</a:t>
            </a:r>
            <a:endParaRPr lang="ru-RU" sz="1600" dirty="0"/>
          </a:p>
        </p:txBody>
      </p:sp>
      <p:sp>
        <p:nvSpPr>
          <p:cNvPr id="26" name="Скругленная прямоугольная выноска 25"/>
          <p:cNvSpPr/>
          <p:nvPr/>
        </p:nvSpPr>
        <p:spPr>
          <a:xfrm>
            <a:off x="3422326" y="2708920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15 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863,2</a:t>
            </a:r>
            <a:endParaRPr lang="ru-RU" dirty="0"/>
          </a:p>
        </p:txBody>
      </p:sp>
      <p:sp>
        <p:nvSpPr>
          <p:cNvPr id="27" name="Скругленная прямоугольная выноска 26"/>
          <p:cNvSpPr/>
          <p:nvPr/>
        </p:nvSpPr>
        <p:spPr>
          <a:xfrm>
            <a:off x="3424627" y="3199275"/>
            <a:ext cx="1152127" cy="373742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2 075,7</a:t>
            </a:r>
            <a:endParaRPr lang="ru-RU" dirty="0"/>
          </a:p>
        </p:txBody>
      </p:sp>
      <p:sp>
        <p:nvSpPr>
          <p:cNvPr id="28" name="Скругленная прямоугольная выноска 27"/>
          <p:cNvSpPr/>
          <p:nvPr/>
        </p:nvSpPr>
        <p:spPr>
          <a:xfrm>
            <a:off x="3440697" y="4235065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7 291,1</a:t>
            </a:r>
            <a:endParaRPr lang="ru-RU" dirty="0"/>
          </a:p>
        </p:txBody>
      </p:sp>
      <p:sp>
        <p:nvSpPr>
          <p:cNvPr id="29" name="Скругленная прямоугольная выноска 28"/>
          <p:cNvSpPr/>
          <p:nvPr/>
        </p:nvSpPr>
        <p:spPr>
          <a:xfrm>
            <a:off x="5148064" y="1340768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78 552,4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Скругленная прямоугольная выноска 29"/>
          <p:cNvSpPr/>
          <p:nvPr/>
        </p:nvSpPr>
        <p:spPr>
          <a:xfrm>
            <a:off x="3456194" y="5788398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13,5</a:t>
            </a:r>
            <a:endParaRPr lang="ru-RU" dirty="0"/>
          </a:p>
        </p:txBody>
      </p:sp>
      <p:sp>
        <p:nvSpPr>
          <p:cNvPr id="31" name="Скругленная прямоугольная выноска 30"/>
          <p:cNvSpPr/>
          <p:nvPr/>
        </p:nvSpPr>
        <p:spPr>
          <a:xfrm>
            <a:off x="3447018" y="3684876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1 362,4</a:t>
            </a:r>
            <a:endParaRPr lang="ru-RU" dirty="0"/>
          </a:p>
        </p:txBody>
      </p:sp>
      <p:sp>
        <p:nvSpPr>
          <p:cNvPr id="32" name="Скругленный прямоугольник 17"/>
          <p:cNvSpPr/>
          <p:nvPr/>
        </p:nvSpPr>
        <p:spPr>
          <a:xfrm>
            <a:off x="300030" y="6309625"/>
            <a:ext cx="2687794" cy="350854"/>
          </a:xfrm>
          <a:prstGeom prst="roundRect">
            <a:avLst/>
          </a:prstGeom>
          <a:solidFill>
            <a:srgbClr val="9900FF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ВСЕГО:</a:t>
            </a:r>
          </a:p>
        </p:txBody>
      </p:sp>
      <p:sp>
        <p:nvSpPr>
          <p:cNvPr id="33" name="Скругленная прямоугольная выноска 32"/>
          <p:cNvSpPr/>
          <p:nvPr/>
        </p:nvSpPr>
        <p:spPr>
          <a:xfrm>
            <a:off x="3325934" y="6309625"/>
            <a:ext cx="1331830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288 607,7</a:t>
            </a:r>
            <a:endParaRPr lang="ru-RU" dirty="0"/>
          </a:p>
        </p:txBody>
      </p:sp>
      <p:sp>
        <p:nvSpPr>
          <p:cNvPr id="34" name="Скругленная прямоугольная выноска 33"/>
          <p:cNvSpPr/>
          <p:nvPr/>
        </p:nvSpPr>
        <p:spPr>
          <a:xfrm>
            <a:off x="5216465" y="4235065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5 357,0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Скругленная прямоугольная выноска 34"/>
          <p:cNvSpPr/>
          <p:nvPr/>
        </p:nvSpPr>
        <p:spPr>
          <a:xfrm>
            <a:off x="5217921" y="3682422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1 326,3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Скругленная прямоугольная выноска 35"/>
          <p:cNvSpPr/>
          <p:nvPr/>
        </p:nvSpPr>
        <p:spPr>
          <a:xfrm>
            <a:off x="5244895" y="3211674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2 062,7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Скругленная прямоугольная выноска 36"/>
          <p:cNvSpPr/>
          <p:nvPr/>
        </p:nvSpPr>
        <p:spPr>
          <a:xfrm>
            <a:off x="5217921" y="2708920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14 699,9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Скругленная прямоугольная выноска 37"/>
          <p:cNvSpPr/>
          <p:nvPr/>
        </p:nvSpPr>
        <p:spPr>
          <a:xfrm>
            <a:off x="5201151" y="2244483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602,1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Скругленная прямоугольная выноска 38"/>
          <p:cNvSpPr/>
          <p:nvPr/>
        </p:nvSpPr>
        <p:spPr>
          <a:xfrm>
            <a:off x="5181177" y="1791043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424,2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Скругленная прямоугольная выноска 39"/>
          <p:cNvSpPr/>
          <p:nvPr/>
        </p:nvSpPr>
        <p:spPr>
          <a:xfrm>
            <a:off x="6967154" y="1340768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83 643,4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Скругленная прямоугольная выноска 40"/>
          <p:cNvSpPr/>
          <p:nvPr/>
        </p:nvSpPr>
        <p:spPr>
          <a:xfrm>
            <a:off x="5228185" y="5788046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13,5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Скругленная прямоугольная выноска 41"/>
          <p:cNvSpPr/>
          <p:nvPr/>
        </p:nvSpPr>
        <p:spPr>
          <a:xfrm>
            <a:off x="5217921" y="5252805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5 346,0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Скругленная прямоугольная выноска 42"/>
          <p:cNvSpPr/>
          <p:nvPr/>
        </p:nvSpPr>
        <p:spPr>
          <a:xfrm>
            <a:off x="5217921" y="4760856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29 775,9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Скругленная прямоугольная выноска 43"/>
          <p:cNvSpPr/>
          <p:nvPr/>
        </p:nvSpPr>
        <p:spPr>
          <a:xfrm>
            <a:off x="6986867" y="922291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2022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5" name="Скругленная прямоугольная выноска 44"/>
          <p:cNvSpPr/>
          <p:nvPr/>
        </p:nvSpPr>
        <p:spPr>
          <a:xfrm>
            <a:off x="5148063" y="910321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2021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6" name="Скругленная прямоугольная выноска 45"/>
          <p:cNvSpPr/>
          <p:nvPr/>
        </p:nvSpPr>
        <p:spPr>
          <a:xfrm>
            <a:off x="3449109" y="908720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2020</a:t>
            </a:r>
            <a:endParaRPr lang="ru-RU" dirty="0"/>
          </a:p>
        </p:txBody>
      </p:sp>
      <p:sp>
        <p:nvSpPr>
          <p:cNvPr id="47" name="Скругленная прямоугольная выноска 46"/>
          <p:cNvSpPr/>
          <p:nvPr/>
        </p:nvSpPr>
        <p:spPr>
          <a:xfrm>
            <a:off x="6909791" y="6309625"/>
            <a:ext cx="1331830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229 793,9</a:t>
            </a:r>
            <a:endParaRPr lang="ru-RU" dirty="0"/>
          </a:p>
        </p:txBody>
      </p:sp>
      <p:sp>
        <p:nvSpPr>
          <p:cNvPr id="48" name="Скругленная прямоугольная выноска 47"/>
          <p:cNvSpPr/>
          <p:nvPr/>
        </p:nvSpPr>
        <p:spPr>
          <a:xfrm>
            <a:off x="5038218" y="6305032"/>
            <a:ext cx="1331830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228 160,0</a:t>
            </a:r>
            <a:endParaRPr lang="ru-RU" dirty="0"/>
          </a:p>
        </p:txBody>
      </p:sp>
      <p:sp>
        <p:nvSpPr>
          <p:cNvPr id="49" name="Скругленная прямоугольная выноска 48"/>
          <p:cNvSpPr/>
          <p:nvPr/>
        </p:nvSpPr>
        <p:spPr>
          <a:xfrm>
            <a:off x="6999642" y="1809270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424,2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Скругленная прямоугольная выноска 49"/>
          <p:cNvSpPr/>
          <p:nvPr/>
        </p:nvSpPr>
        <p:spPr>
          <a:xfrm>
            <a:off x="6977319" y="2244483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602,1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Скругленная прямоугольная выноска 50"/>
          <p:cNvSpPr/>
          <p:nvPr/>
        </p:nvSpPr>
        <p:spPr>
          <a:xfrm>
            <a:off x="7019096" y="2708920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14 723,9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Скругленная прямоугольная выноска 51"/>
          <p:cNvSpPr/>
          <p:nvPr/>
        </p:nvSpPr>
        <p:spPr>
          <a:xfrm>
            <a:off x="7035711" y="3206107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2 062,7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Скругленная прямоугольная выноска 52"/>
          <p:cNvSpPr/>
          <p:nvPr/>
        </p:nvSpPr>
        <p:spPr>
          <a:xfrm>
            <a:off x="7040742" y="3682422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1 365,6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Скругленная прямоугольная выноска 53"/>
          <p:cNvSpPr/>
          <p:nvPr/>
        </p:nvSpPr>
        <p:spPr>
          <a:xfrm>
            <a:off x="7040741" y="4223006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4 951,4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Скругленная прямоугольная выноска 55"/>
          <p:cNvSpPr/>
          <p:nvPr/>
        </p:nvSpPr>
        <p:spPr>
          <a:xfrm>
            <a:off x="7019096" y="4758762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29 894,6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Скругленная прямоугольная выноска 56"/>
          <p:cNvSpPr/>
          <p:nvPr/>
        </p:nvSpPr>
        <p:spPr>
          <a:xfrm>
            <a:off x="7015128" y="5277006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92 112,5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Скругленная прямоугольная выноска 57"/>
          <p:cNvSpPr/>
          <p:nvPr/>
        </p:nvSpPr>
        <p:spPr>
          <a:xfrm>
            <a:off x="7015128" y="5787564"/>
            <a:ext cx="1152127" cy="360040"/>
          </a:xfrm>
          <a:prstGeom prst="wedgeRoundRectCallout">
            <a:avLst>
              <a:gd name="adj1" fmla="val -67617"/>
              <a:gd name="adj2" fmla="val 41113"/>
              <a:gd name="adj3" fmla="val 16667"/>
            </a:avLst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13,5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7344" y="98629"/>
            <a:ext cx="7920880" cy="138499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реализацию муниципальных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на период </a:t>
            </a:r>
            <a:r>
              <a:rPr lang="ru-RU" sz="28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2020-2022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годов, 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. руб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7"/>
          <p:cNvSpPr/>
          <p:nvPr/>
        </p:nvSpPr>
        <p:spPr>
          <a:xfrm>
            <a:off x="755576" y="1790724"/>
            <a:ext cx="7920880" cy="4374579"/>
          </a:xfrm>
          <a:prstGeom prst="roundRect">
            <a:avLst/>
          </a:prstGeom>
          <a:solidFill>
            <a:srgbClr val="9933FF">
              <a:alpha val="52000"/>
            </a:srgbClr>
          </a:solidFill>
          <a:scene3d>
            <a:camera prst="orthographicFront">
              <a:rot lat="0" lon="0" rev="0"/>
            </a:camera>
            <a:lightRig rig="threePt" dir="t">
              <a:rot lat="0" lon="0" rev="5400000"/>
            </a:lightRig>
          </a:scene3d>
          <a:sp3d extrusionH="82550">
            <a:bevelT w="63500" h="254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b"/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 </a:t>
            </a:r>
            <a:endParaRPr lang="ru-RU" sz="20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3275856" y="1950220"/>
            <a:ext cx="2880320" cy="3594752"/>
          </a:xfrm>
          <a:prstGeom prst="triangle">
            <a:avLst/>
          </a:prstGeom>
          <a:pattFill prst="dkVert">
            <a:fgClr>
              <a:srgbClr val="9933FF"/>
            </a:fgClr>
            <a:bgClr>
              <a:schemeClr val="bg1"/>
            </a:bgClr>
          </a:patt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u="sng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3904058" y="3284984"/>
            <a:ext cx="1623916" cy="208823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 smtClean="0">
                <a:solidFill>
                  <a:schemeClr val="tx1"/>
                </a:solidFill>
              </a:rPr>
              <a:t>2020 </a:t>
            </a:r>
            <a:r>
              <a:rPr lang="ru-RU" b="1" u="sng" dirty="0">
                <a:solidFill>
                  <a:schemeClr val="tx1"/>
                </a:solidFill>
              </a:rPr>
              <a:t>год</a:t>
            </a:r>
          </a:p>
          <a:p>
            <a:pPr algn="ctr"/>
            <a:endParaRPr lang="ru-RU" b="1" u="sng" dirty="0">
              <a:solidFill>
                <a:schemeClr val="tx1"/>
              </a:solidFill>
            </a:endParaRP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288 607,7 </a:t>
            </a:r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827584" y="2276872"/>
            <a:ext cx="2880320" cy="3594752"/>
          </a:xfrm>
          <a:prstGeom prst="triangle">
            <a:avLst/>
          </a:prstGeom>
          <a:pattFill prst="dkVert">
            <a:fgClr>
              <a:srgbClr val="9933FF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u="sng" dirty="0">
              <a:solidFill>
                <a:schemeClr val="tx1"/>
              </a:solidFill>
            </a:endParaRPr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5436096" y="2420888"/>
            <a:ext cx="2880320" cy="3594752"/>
          </a:xfrm>
          <a:prstGeom prst="triangle">
            <a:avLst/>
          </a:prstGeom>
          <a:pattFill prst="dkVert">
            <a:fgClr>
              <a:srgbClr val="9933FF"/>
            </a:fgClr>
            <a:bgClr>
              <a:schemeClr val="bg1"/>
            </a:bgClr>
          </a:patt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u="sng" dirty="0">
              <a:solidFill>
                <a:schemeClr val="tx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1455786" y="3747596"/>
            <a:ext cx="1623916" cy="208823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 smtClean="0">
                <a:solidFill>
                  <a:schemeClr val="tx1"/>
                </a:solidFill>
              </a:rPr>
              <a:t>2021 </a:t>
            </a:r>
            <a:r>
              <a:rPr lang="ru-RU" b="1" u="sng" dirty="0">
                <a:solidFill>
                  <a:schemeClr val="tx1"/>
                </a:solidFill>
              </a:rPr>
              <a:t>год</a:t>
            </a:r>
          </a:p>
          <a:p>
            <a:pPr algn="ctr"/>
            <a:endParaRPr lang="ru-RU" b="1" u="sng" dirty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228</a:t>
            </a:r>
            <a:r>
              <a:rPr lang="ru-RU" b="1" dirty="0" smtClean="0">
                <a:solidFill>
                  <a:schemeClr val="tx1"/>
                </a:solidFill>
              </a:rPr>
              <a:t> </a:t>
            </a:r>
            <a:r>
              <a:rPr lang="ru-RU" b="1" dirty="0" smtClean="0">
                <a:solidFill>
                  <a:schemeClr val="tx1"/>
                </a:solidFill>
              </a:rPr>
              <a:t>160,0  </a:t>
            </a:r>
            <a:endParaRPr lang="ru-RU" b="1" dirty="0" smtClean="0">
              <a:solidFill>
                <a:schemeClr val="tx1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6064298" y="3891686"/>
            <a:ext cx="1623916" cy="208823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u="sng" dirty="0" smtClean="0">
                <a:solidFill>
                  <a:schemeClr val="tx1"/>
                </a:solidFill>
              </a:rPr>
              <a:t>2022 </a:t>
            </a:r>
            <a:r>
              <a:rPr lang="ru-RU" b="1" u="sng" dirty="0">
                <a:solidFill>
                  <a:schemeClr val="tx1"/>
                </a:solidFill>
              </a:rPr>
              <a:t>год</a:t>
            </a:r>
          </a:p>
          <a:p>
            <a:pPr algn="ctr"/>
            <a:endParaRPr lang="ru-RU" b="1" u="sng" dirty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229 793,9  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7584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дорожного фонда городского поселения Излучинск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период 2020-2022 годов,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7"/>
          <p:cNvSpPr/>
          <p:nvPr/>
        </p:nvSpPr>
        <p:spPr>
          <a:xfrm>
            <a:off x="755576" y="1676879"/>
            <a:ext cx="7704856" cy="4320480"/>
          </a:xfrm>
          <a:prstGeom prst="roundRect">
            <a:avLst/>
          </a:prstGeom>
          <a:pattFill prst="sphere">
            <a:fgClr>
              <a:srgbClr val="9933FF"/>
            </a:fgClr>
            <a:bgClr>
              <a:schemeClr val="bg1"/>
            </a:bgClr>
          </a:pattFill>
          <a:ln w="31750">
            <a:solidFill>
              <a:srgbClr val="FF0000"/>
            </a:solidFill>
          </a:ln>
          <a:scene3d>
            <a:camera prst="orthographicFront">
              <a:rot lat="0" lon="0" rev="0"/>
            </a:camera>
            <a:lightRig rig="threePt" dir="t">
              <a:rot lat="0" lon="0" rev="5400000"/>
            </a:lightRig>
          </a:scene3d>
          <a:sp3d extrusionH="82550">
            <a:bevelT w="63500" h="254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b"/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 </a:t>
            </a:r>
            <a:endParaRPr lang="ru-RU" sz="20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63888" y="1988840"/>
            <a:ext cx="2448272" cy="14582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 год</a:t>
            </a:r>
          </a:p>
          <a:p>
            <a:pPr algn="ctr"/>
            <a:r>
              <a:rPr lang="ru-RU" sz="2400" b="1" dirty="0">
                <a:solidFill>
                  <a:schemeClr val="bg1"/>
                </a:solidFill>
              </a:rPr>
              <a:t>26 158,4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403648" y="4005064"/>
            <a:ext cx="2664296" cy="14582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 год</a:t>
            </a:r>
          </a:p>
          <a:p>
            <a:pPr algn="ctr"/>
            <a:r>
              <a:rPr lang="ru-RU" sz="2400" b="1" dirty="0"/>
              <a:t>27 568,0 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436096" y="3958255"/>
            <a:ext cx="2625708" cy="14582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2022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</a:t>
            </a:r>
          </a:p>
          <a:p>
            <a:pPr algn="ctr"/>
            <a:r>
              <a:rPr lang="ru-RU" sz="2400" b="1" dirty="0"/>
              <a:t>27 686,7 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20154</TotalTime>
  <Words>641</Words>
  <Application>Microsoft Office PowerPoint</Application>
  <PresentationFormat>Экран (4:3)</PresentationFormat>
  <Paragraphs>255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Тема1</vt:lpstr>
      <vt:lpstr>1_Тема1</vt:lpstr>
      <vt:lpstr>1_Тема Office</vt:lpstr>
      <vt:lpstr>Презентация PowerPoint</vt:lpstr>
      <vt:lpstr>Презентация PowerPoint</vt:lpstr>
      <vt:lpstr>Презентация PowerPoint</vt:lpstr>
      <vt:lpstr>Структура налоговых поступлений в бюджет поселения на период 2020 - 2022  годов, тыс. руб. </vt:lpstr>
      <vt:lpstr>Структура неналоговых поступлений в бюджет поселения  на период 2020 – 2022 годов, тыс. руб.</vt:lpstr>
      <vt:lpstr>Структура безвозмездных поступлений в бюджет поселения                                  на  период 2020 - 2022 годов, тыс. руб. </vt:lpstr>
      <vt:lpstr>Структура расходов бюджета поселения                                                                  на период 2020 – 2022 годов, тыс. руб.</vt:lpstr>
      <vt:lpstr>Презентация PowerPoint</vt:lpstr>
      <vt:lpstr>Расходы дорожного фонда городского поселения Излучинск на период 2020-2022 годов, тыс. руб.</vt:lpstr>
      <vt:lpstr>Расходы на благоустройство городского поселения Излучинск на период 2020 – 2022 годов, тыс. руб.</vt:lpstr>
      <vt:lpstr>Расходы на культуру, кинематографию  городского поселения Излучинск   на период 2020 - 2022 годов, тыс. руб.</vt:lpstr>
      <vt:lpstr>Презентация PowerPoint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*</dc:creator>
  <cp:lastModifiedBy>4</cp:lastModifiedBy>
  <cp:revision>693</cp:revision>
  <cp:lastPrinted>2020-06-25T04:22:38Z</cp:lastPrinted>
  <dcterms:created xsi:type="dcterms:W3CDTF">2012-01-27T08:52:51Z</dcterms:created>
  <dcterms:modified xsi:type="dcterms:W3CDTF">2020-06-25T04:31:52Z</dcterms:modified>
</cp:coreProperties>
</file>