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38" r:id="rId2"/>
    <p:sldMasterId id="2147483852" r:id="rId3"/>
    <p:sldMasterId id="2147483916" r:id="rId4"/>
    <p:sldMasterId id="2147483930" r:id="rId5"/>
    <p:sldMasterId id="2147483944" r:id="rId6"/>
  </p:sldMasterIdLst>
  <p:notesMasterIdLst>
    <p:notesMasterId r:id="rId21"/>
  </p:notesMasterIdLst>
  <p:sldIdLst>
    <p:sldId id="267" r:id="rId7"/>
    <p:sldId id="257" r:id="rId8"/>
    <p:sldId id="258" r:id="rId9"/>
    <p:sldId id="259" r:id="rId10"/>
    <p:sldId id="283" r:id="rId11"/>
    <p:sldId id="284" r:id="rId12"/>
    <p:sldId id="277" r:id="rId13"/>
    <p:sldId id="278" r:id="rId14"/>
    <p:sldId id="265" r:id="rId15"/>
    <p:sldId id="264" r:id="rId16"/>
    <p:sldId id="287" r:id="rId17"/>
    <p:sldId id="285" r:id="rId18"/>
    <p:sldId id="286" r:id="rId19"/>
    <p:sldId id="268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24" autoAdjust="0"/>
  </p:normalViewPr>
  <p:slideViewPr>
    <p:cSldViewPr>
      <p:cViewPr>
        <p:scale>
          <a:sx n="100" d="100"/>
          <a:sy n="100" d="100"/>
        </p:scale>
        <p:origin x="-225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596371882086"/>
          <c:y val="5.6962025316455694E-2"/>
          <c:w val="0.45238095238095238"/>
          <c:h val="0.841772151898734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9.7765218551807753E-2"/>
                  <c:y val="0.16401267794733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ru-RU" baseline="0" dirty="0" smtClean="0"/>
                      <a:t> 840,9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97470102530478"/>
                  <c:y val="8.0094425510792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r>
                      <a:rPr lang="ru-RU" baseline="0" dirty="0" smtClean="0"/>
                      <a:t> 765,2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61380766976715"/>
                  <c:y val="-0.24697383914600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136 911,2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056">
                <a:noFill/>
              </a:ln>
            </c:spPr>
            <c:txPr>
              <a:bodyPr/>
              <a:lstStyle/>
              <a:p>
                <a:pPr>
                  <a:defRPr sz="205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60859.4</c:v>
                </c:pt>
                <c:pt idx="1">
                  <c:v>49292.3</c:v>
                </c:pt>
                <c:pt idx="2">
                  <c:v>120692.2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 w="26056">
          <a:noFill/>
        </a:ln>
      </c:spPr>
    </c:plotArea>
    <c:legend>
      <c:legendPos val="r"/>
      <c:layout>
        <c:manualLayout>
          <c:xMode val="edge"/>
          <c:yMode val="edge"/>
          <c:x val="0.62585034013605445"/>
          <c:y val="0.25738396624472576"/>
          <c:w val="0.35260770975056688"/>
          <c:h val="0.61603375527426163"/>
        </c:manualLayout>
      </c:layout>
      <c:overlay val="0"/>
      <c:txPr>
        <a:bodyPr/>
        <a:lstStyle/>
        <a:p>
          <a:pPr>
            <a:defRPr sz="188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94633453366221"/>
          <c:y val="1.5128279397527268E-2"/>
          <c:w val="0.6548174229125977"/>
          <c:h val="0.86041401575753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195162833837369E-2"/>
                  <c:y val="1.028588020520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49 628,5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5 840,8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7927442507560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5 279,4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110.7</c:v>
                </c:pt>
                <c:pt idx="1">
                  <c:v>49628.5</c:v>
                </c:pt>
                <c:pt idx="2">
                  <c:v>5840.8</c:v>
                </c:pt>
                <c:pt idx="3">
                  <c:v>5279.4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113469825680448E-2"/>
                  <c:y val="7.714359533416809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197,8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ru-RU" baseline="0" dirty="0" smtClean="0"/>
                      <a:t> 133,8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6 607,1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57339558610554E-2"/>
                  <c:y val="2.571520671786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902,2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197.8</c:v>
                </c:pt>
                <c:pt idx="1">
                  <c:v>43133.745289999999</c:v>
                </c:pt>
                <c:pt idx="2">
                  <c:v>6607.1440700000003</c:v>
                </c:pt>
                <c:pt idx="3">
                  <c:v>4902.2461199999998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6944"/>
        <c:axId val="79828480"/>
      </c:barChart>
      <c:catAx>
        <c:axId val="7982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="1"/>
            </a:pPr>
            <a:endParaRPr lang="ru-RU"/>
          </a:p>
        </c:txPr>
        <c:crossAx val="79828480"/>
        <c:crosses val="autoZero"/>
        <c:auto val="1"/>
        <c:lblAlgn val="ctr"/>
        <c:lblOffset val="100"/>
        <c:noMultiLvlLbl val="0"/>
      </c:catAx>
      <c:valAx>
        <c:axId val="79828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826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04149300540585"/>
          <c:y val="0"/>
          <c:w val="0.3430527144213027"/>
          <c:h val="8.9982975318261119E-2"/>
        </c:manualLayout>
      </c:layout>
      <c:overlay val="0"/>
      <c:txPr>
        <a:bodyPr/>
        <a:lstStyle/>
        <a:p>
          <a:pPr>
            <a:defRPr sz="23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935290397976"/>
          <c:y val="9.1242888966752977E-2"/>
          <c:w val="0.37507194271647348"/>
          <c:h val="0.79366110318226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имущества, находящегося в  муниципальной собственности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3.6178316369406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236,9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1200.0999999999999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134745262222326"/>
                  <c:y val="-0.12210181774674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1 547,0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2582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930396204932956"/>
                  <c:y val="-0.198980740031734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664.1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063004695384727"/>
                  <c:y val="-0.28356286623423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">
                  <c:v>19.7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 от компенсации затрат бюджетов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593438657191814"/>
                  <c:y val="-0.382492401129219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">
                  <c:v>451.8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0.47936269189463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94 ,6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0">
                  <c:v>203.7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Доходы, поступающие в порядке возмещения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373690934925359"/>
                  <c:y val="-0.565286371314868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smtClean="0"/>
                      <a:t>376,5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 formatCode="0.00">
                  <c:v>376.5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Доходы, получаемые в виде арендной платы за земельные участки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24002136771770555"/>
                  <c:y val="-0.298471110047601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ru-RU" baseline="0" dirty="0" smtClean="0"/>
                      <a:t> 419,8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42235.199999999997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8687616"/>
        <c:axId val="102236544"/>
      </c:barChart>
      <c:catAx>
        <c:axId val="9868761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02236544"/>
        <c:crosses val="autoZero"/>
        <c:auto val="1"/>
        <c:lblAlgn val="ctr"/>
        <c:lblOffset val="100"/>
        <c:noMultiLvlLbl val="0"/>
      </c:catAx>
      <c:valAx>
        <c:axId val="1022365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868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00440886685099"/>
          <c:y val="8.9992671754420453E-2"/>
          <c:w val="0.49730439307913155"/>
          <c:h val="0.801246442702947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89756734884238E-2"/>
          <c:y val="0.16443222832790658"/>
          <c:w val="0.39428713616536815"/>
          <c:h val="0.65508640065633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"/>
          <c:dPt>
            <c:idx val="0"/>
            <c:bubble3D val="0"/>
            <c:explosion val="13"/>
          </c:dPt>
          <c:dPt>
            <c:idx val="1"/>
            <c:bubble3D val="0"/>
            <c:explosion val="5"/>
          </c:dPt>
          <c:dPt>
            <c:idx val="3"/>
            <c:bubble3D val="0"/>
            <c:explosion val="15"/>
          </c:dPt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13803570154355027"/>
                  <c:y val="8.5401101266525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</a:t>
                    </a:r>
                    <a:r>
                      <a:rPr lang="ru-RU" baseline="0" dirty="0" smtClean="0"/>
                      <a:t> 920,2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299035375288044E-2"/>
                  <c:y val="-0.128499077025629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56 939,3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81243547464916E-2"/>
                  <c:y val="6.24079963337406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54634489573423E-2"/>
                  <c:y val="2.9636290412176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743533464664726E-2"/>
                  <c:y val="-8.851394983890678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</a:t>
                    </a:r>
                    <a:r>
                      <a:rPr lang="ru-RU" sz="2000" dirty="0" smtClean="0"/>
                      <a:t>37 532,3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089971936270854E-2"/>
                  <c:y val="-3.46404218975669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3 398,6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951548292285503E-2"/>
                  <c:y val="-7.97855793800688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544460281287626"/>
                  <c:y val="-7.74844461726474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9"/>
                <c:pt idx="0">
                  <c:v>Дотации бюджетам поселений на поддержку мер по обеспечению сбалансированности бюджетов</c:v>
                </c:pt>
                <c:pt idx="1">
                  <c:v>Дотации бюджетам поселений на выравнивание бюджетной обеспеченности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Дотации бюджетам поселений на поощрение наилучших показателей деятельности ОМС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из бюджетов городских поселений</c:v>
                </c:pt>
                <c:pt idx="5">
                  <c:v>Прочие межбюджетные трансферты, передаваемые бюджетам поселений</c:v>
                </c:pt>
                <c:pt idx="6">
                  <c:v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  <c:pt idx="7">
                  <c:v>Доходы бюджетов городских поселений от возврата иными организациями остатков субсидий прошлых лет</c:v>
                </c:pt>
                <c:pt idx="8">
                  <c:v>Прочие безвозмездные поступления в бюджеты поселений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46579.199999999997</c:v>
                </c:pt>
                <c:pt idx="1">
                  <c:v>62821.9</c:v>
                </c:pt>
                <c:pt idx="2">
                  <c:v>1807.2</c:v>
                </c:pt>
                <c:pt idx="3">
                  <c:v>64</c:v>
                </c:pt>
                <c:pt idx="4">
                  <c:v>-8.5229999999999997</c:v>
                </c:pt>
                <c:pt idx="5">
                  <c:v>5565.1</c:v>
                </c:pt>
                <c:pt idx="6">
                  <c:v>3231.07</c:v>
                </c:pt>
                <c:pt idx="7">
                  <c:v>362.3</c:v>
                </c:pt>
                <c:pt idx="8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lnSpc>
                <a:spcPct val="100000"/>
              </a:lnSpc>
              <a:defRPr sz="1200" b="0" kern="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35513857046187"/>
          <c:y val="0"/>
          <c:w val="0.49966534883657915"/>
          <c:h val="0.93784023997333632"/>
        </c:manualLayout>
      </c:layout>
      <c:overlay val="0"/>
      <c:txPr>
        <a:bodyPr/>
        <a:lstStyle/>
        <a:p>
          <a:pPr>
            <a:lnSpc>
              <a:spcPct val="100000"/>
            </a:lnSpc>
            <a:defRPr sz="1200" b="0" kern="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lnSpc>
          <a:spcPct val="100000"/>
        </a:lnSpc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38702201622246E-2"/>
          <c:y val="8.6680761099365747E-2"/>
          <c:w val="0.44148319814600234"/>
          <c:h val="0.80549682875264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9"/>
          </c:dPt>
          <c:dPt>
            <c:idx val="1"/>
            <c:bubble3D val="0"/>
            <c:explosion val="14"/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83 945,3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18287937743192"/>
                  <c:y val="-0.159126700071581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169 873,0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noFill/>
              <a:ln w="25235">
                <a:noFill/>
              </a:ln>
            </c:spPr>
            <c:txPr>
              <a:bodyPr/>
              <a:lstStyle/>
              <a:p>
                <a:pPr>
                  <a:defRPr sz="218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реализацию ведомственных программ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54799.3</c:v>
                </c:pt>
                <c:pt idx="1">
                  <c:v>144130.29999999999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235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577056778679023"/>
          <c:y val="6.5539112050739964E-2"/>
          <c:w val="0.43453070683661643"/>
          <c:h val="0.79915433403805491"/>
        </c:manualLayout>
      </c:layout>
      <c:overlay val="0"/>
      <c:txPr>
        <a:bodyPr/>
        <a:lstStyle/>
        <a:p>
          <a:pPr>
            <a:defRPr sz="1987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2016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43 480,1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3202.6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2015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24 009,4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33280"/>
        <c:axId val="23635072"/>
      </c:barChart>
      <c:catAx>
        <c:axId val="2363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635072"/>
        <c:crosses val="autoZero"/>
        <c:auto val="1"/>
        <c:lblAlgn val="ctr"/>
        <c:lblOffset val="100"/>
        <c:noMultiLvlLbl val="0"/>
      </c:catAx>
      <c:valAx>
        <c:axId val="2363507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2363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56546636630002E-2"/>
          <c:y val="1.7943336522187065E-2"/>
          <c:w val="0.62638126234245362"/>
          <c:h val="0.742804327029214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14 428,3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11 572,7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40320"/>
        <c:axId val="32441856"/>
      </c:barChart>
      <c:catAx>
        <c:axId val="32440320"/>
        <c:scaling>
          <c:orientation val="minMax"/>
        </c:scaling>
        <c:delete val="1"/>
        <c:axPos val="l"/>
        <c:majorTickMark val="out"/>
        <c:minorTickMark val="none"/>
        <c:tickLblPos val="nextTo"/>
        <c:crossAx val="32441856"/>
        <c:crosses val="autoZero"/>
        <c:auto val="1"/>
        <c:lblAlgn val="ctr"/>
        <c:lblOffset val="100"/>
        <c:noMultiLvlLbl val="0"/>
      </c:catAx>
      <c:valAx>
        <c:axId val="324418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44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1819605975905"/>
          <c:y val="0.20076892623058989"/>
          <c:w val="0.29728180394024095"/>
          <c:h val="0.441494450065250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0.01674</cdr:x>
      <cdr:y>0</cdr:y>
    </cdr:from>
    <cdr:to>
      <cdr:x>0.15901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-908720"/>
          <a:ext cx="1224155" cy="562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т</a:t>
          </a:r>
          <a:r>
            <a:rPr lang="ru-RU" sz="1800" b="1" dirty="0" smtClean="0"/>
            <a:t>ыс.</a:t>
          </a:r>
          <a:r>
            <a:rPr lang="en-US" sz="1800" b="1" dirty="0" smtClean="0"/>
            <a:t> </a:t>
          </a:r>
          <a:r>
            <a:rPr lang="ru-RU" sz="1800" b="1" dirty="0" smtClean="0"/>
            <a:t>руб.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39C4F-543A-44BB-84C7-0447BFD2B2A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256" tIns="45628" rIns="91256" bIns="4562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5D7ED3-2496-4FBD-8B6A-E3881EA6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Users\User\Desktop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309563"/>
            <a:ext cx="11652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AD4B-5F03-45CE-B476-8034729B974D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4821-2722-4B51-9629-F094204D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5F70-38BC-4F20-86E9-51984ADEA290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073C-D02F-4D66-AC8F-ADC9D08C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24EE-1CC0-44F9-9E84-50E4A75D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2EB2-0CD0-498D-A097-41D0BC32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E736-1811-480F-9FF3-439E3551630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33C-E37D-42F8-8C93-CB06B88A8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8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AF87-CC84-4A17-B908-1DB2B373E8F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B37-3A22-45DD-910B-D04C6E15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D21-FC7E-4C5E-BF69-0CB2775D6C5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1F94-2FC8-4F8D-A871-231AC009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2E2E-4824-4707-84B0-3D58B07AB81B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8C80-ACC6-4945-A357-09D6D50C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694-E1A1-4348-B389-2770C4A8AF6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631B-5C50-43D1-ACE8-1A1D858F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468D-0949-446F-B625-1D7C2A0F8AF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996-1594-4268-A1E3-1DCEF1EA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D160-AF1A-4030-B2BE-19F264A48B1B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B4E-0140-40F6-8A04-26CB3E1D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ED8-36C4-4664-8D9A-D397A710F60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E97B-D496-42B6-BB1D-1E0EDEA6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32A7-A698-4602-8751-66BB97165D6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D74A-5D52-4F01-9729-DA012BA3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2F95-81B5-4B03-A061-62B503931182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993D-8DF3-4B0A-A895-F2E22E16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538C-4E66-4AF3-8B71-09B0F0CF2307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F519-DA7F-4A3F-B199-B9C3EE1C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0420-F1CC-4D7A-AAC9-CBC94E28A62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ECA5-B015-4137-96B4-32970B2E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82C-FEEE-4043-82A0-E167AB2B3CF2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CC39-47C0-474D-9CE3-01A9112F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44A0-F326-4A6F-B5FF-C8C816303875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D779-9831-43DC-B702-149AA94E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F908-CD46-4486-B04C-01A9B181F2F7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81E1-3F53-4A86-9502-7F3D787C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9E85-674F-49AF-9F04-A3906B11B7B3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973-1DEE-4742-A512-73432D2E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4340-89C3-419E-A43F-C5D36FB3233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5189-5463-4E6F-842E-B9FF2E0E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BAB6-6A5D-4960-896C-70F9E3CE2FF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11DE-F5AB-4945-B873-25653685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3763" y="20037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3B5A-B217-4636-A121-26BDABE44DA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0A29-B3D6-4B9B-BABA-2F436D2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4FB-9CFF-41A3-AF3B-2898749A4B87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4D18-D3ED-4319-9946-60E6DFC7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E961-6E03-4F72-82C5-6816B15B830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0CD-7DAC-48C6-9E7C-AB2FBA62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BDF8-259D-4230-B6EE-61E70D75402E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6B36-C430-4E1F-A4F0-C040FBE46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475-950C-4661-B520-112F542189A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7048-61B7-4A45-AA19-275EABB1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A88A-D5E2-44A3-9534-BD59AA350D9F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BCB6-9DF1-4EF2-A9D5-7994D4AC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6992-EA70-421F-A806-566B5887DCBE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97C4-9625-4473-8137-4FCFFF555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68C-08D8-48D2-858D-E0F7CC09A23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499-F0CF-4291-A74F-F05E01CC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F12D-460B-4604-9401-934846387690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BADB-2B4B-4AD6-9EAC-F9916436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2072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954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7019-6DDB-4D8D-AC4A-6CD876EC01A7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88FA-CD67-4E5A-81BE-ED9CFB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743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3972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4390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5439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7727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9953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506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9652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414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354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5F31-323E-4FEC-AABB-002854E17A3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6FE7-D568-4FC4-AAAC-E506F7BC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5227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4721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14673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2765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1510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6448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4003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2070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41999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614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8C7-8385-4A22-A7BF-A9EE8513A1EE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749D-B985-454A-8F4C-65BD9EC3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32323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3912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81893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84210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163852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380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67035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8861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4499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845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439D-50FC-4124-A9B9-E4A60260750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7478-6EB4-4E8E-A8FB-E42A962D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62555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38617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33002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9438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75375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74462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55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9556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D6D-5C8C-4DAB-9D13-AA81D799968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DEB-7B41-4F90-B849-7A40B4AE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C0B6-6AAD-4B82-B4D6-CC8540AA9B6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E667-25BC-4D65-8473-EE169470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3A42E-9FF0-4E72-B168-60201558507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20879-80AC-40C7-B54C-AE8E7221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1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AFAD6-45D4-4F00-A9AA-FB62AA63F8A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BBA37-68DC-48E4-B626-56550C81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7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5D98D-5823-4FAC-BE6A-26E6DBA2230A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2FF98-91E2-403F-B5D6-7C3AB943A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14.01.2017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14.01.2017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14.01.2017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1" y="1628800"/>
            <a:ext cx="6984776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Отчет об исполнении бюджета городского поселения Излучинск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73952"/>
              </p:ext>
            </p:extLst>
          </p:nvPr>
        </p:nvGraphicFramePr>
        <p:xfrm>
          <a:off x="433870" y="1124744"/>
          <a:ext cx="8467725" cy="10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0689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в 2016  году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504" y="224215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и ремонту детских игровых комплексов и спортивных площадок в количестве 40 шт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45310" y="2210197"/>
            <a:ext cx="4403898" cy="51395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уличного освещения </a:t>
            </a:r>
            <a:r>
              <a:rPr lang="ru-RU" sz="1000" b="1" dirty="0" err="1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</a:t>
            </a:r>
            <a:r>
              <a:rPr lang="ru-RU" sz="1000" b="1" dirty="0" smtClean="0">
                <a:solidFill>
                  <a:schemeClr val="bg1"/>
                </a:solidFill>
              </a:rPr>
              <a:t>(1090 светильников) и </a:t>
            </a:r>
            <a:r>
              <a:rPr lang="ru-RU" sz="1000" b="1" dirty="0" smtClean="0">
                <a:solidFill>
                  <a:schemeClr val="bg1"/>
                </a:solidFill>
              </a:rPr>
              <a:t>с. </a:t>
            </a:r>
            <a:r>
              <a:rPr lang="ru-RU" sz="1000" b="1" dirty="0" smtClean="0">
                <a:solidFill>
                  <a:schemeClr val="bg1"/>
                </a:solidFill>
              </a:rPr>
              <a:t>Большетархово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(74 светильника)</a:t>
            </a:r>
            <a:r>
              <a:rPr lang="ru-RU" sz="1000" b="1" dirty="0" smtClean="0">
                <a:solidFill>
                  <a:schemeClr val="bg1"/>
                </a:solidFill>
              </a:rPr>
              <a:t>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2880803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содержанию внутриквартальных дорог и тротуаров  пгт. Излучинск на площади </a:t>
            </a:r>
            <a:r>
              <a:rPr lang="ru-RU" sz="1000" b="1" dirty="0" smtClean="0">
                <a:solidFill>
                  <a:schemeClr val="bg1"/>
                </a:solidFill>
              </a:rPr>
              <a:t>76 540  </a:t>
            </a:r>
            <a:r>
              <a:rPr lang="ru-RU" sz="1000" b="1" dirty="0" smtClean="0">
                <a:solidFill>
                  <a:schemeClr val="bg1"/>
                </a:solidFill>
              </a:rPr>
              <a:t>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3420182"/>
            <a:ext cx="4392488" cy="44086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 мест захоронения с. </a:t>
            </a:r>
            <a:r>
              <a:rPr lang="ru-RU" sz="1000" b="1" dirty="0" err="1" smtClean="0">
                <a:solidFill>
                  <a:schemeClr val="bg1"/>
                </a:solidFill>
              </a:rPr>
              <a:t>Большетархово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13659" y="4174447"/>
            <a:ext cx="4392488" cy="23562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Отлов безнадзорных животных – 124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31568" y="3420182"/>
            <a:ext cx="4392488" cy="65689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Приобретены металлические ограждения – 60 шт., Выполнены </a:t>
            </a:r>
            <a:r>
              <a:rPr lang="ru-RU" sz="1000" b="1" dirty="0" smtClean="0">
                <a:solidFill>
                  <a:schemeClr val="bg1"/>
                </a:solidFill>
              </a:rPr>
              <a:t>работы по монтажу металлических ограждений в пгт. Излучинск  в количестве </a:t>
            </a:r>
            <a:r>
              <a:rPr lang="ru-RU" sz="1000" b="1" dirty="0" smtClean="0">
                <a:solidFill>
                  <a:schemeClr val="bg1"/>
                </a:solidFill>
              </a:rPr>
              <a:t>328  м. Приобретены малые архитектурные формы – 30 контейнеров ТБО, 80 шт. уличных скамеек, 100 шт. металлических урн, 15 </a:t>
            </a:r>
            <a:r>
              <a:rPr lang="ru-RU" sz="1000" b="1" dirty="0" err="1" smtClean="0">
                <a:solidFill>
                  <a:schemeClr val="bg1"/>
                </a:solidFill>
              </a:rPr>
              <a:t>велопарковок</a:t>
            </a:r>
            <a:r>
              <a:rPr lang="ru-RU" sz="1000" b="1" dirty="0" smtClean="0">
                <a:solidFill>
                  <a:schemeClr val="bg1"/>
                </a:solidFill>
              </a:rPr>
              <a:t>, 15 шт. уличных цветочниц, 20 шт. – опоры уличного освещения.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31568" y="28564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дезинсекции открытых территорий от насекомых                                                   на площади 51,3 тыс.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7504" y="3955834"/>
            <a:ext cx="4392488" cy="4542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 работы по обустройству и содержанию зеленых насаждений на площади </a:t>
            </a:r>
            <a:r>
              <a:rPr lang="ru-RU" sz="1000" b="1" dirty="0" smtClean="0">
                <a:solidFill>
                  <a:schemeClr val="bg1"/>
                </a:solidFill>
              </a:rPr>
              <a:t>780 кв. м/800 кв</a:t>
            </a:r>
            <a:r>
              <a:rPr lang="ru-RU" sz="1000" b="1" dirty="0" smtClean="0">
                <a:solidFill>
                  <a:schemeClr val="bg1"/>
                </a:solidFill>
              </a:rPr>
              <a:t>. м</a:t>
            </a:r>
            <a:r>
              <a:rPr lang="ru-RU" sz="1000" b="1" dirty="0" smtClean="0">
                <a:solidFill>
                  <a:schemeClr val="bg1"/>
                </a:solidFill>
              </a:rPr>
              <a:t>., покос газонов  - 20 га.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7504" y="45091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фонтана в парке аттракционов в </a:t>
            </a:r>
            <a:r>
              <a:rPr lang="ru-RU" sz="1000" b="1" dirty="0" err="1" smtClean="0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43347" y="5013176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техобслуживанию и содержанию парка аттракционов пгт.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51015" y="4509119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внутрипоселковых (14,42 км.) в пгт. Излучинск и подъездных </a:t>
            </a:r>
            <a:r>
              <a:rPr lang="ru-RU" sz="1000" b="1" smtClean="0">
                <a:solidFill>
                  <a:schemeClr val="bg1"/>
                </a:solidFill>
              </a:rPr>
              <a:t>дорог (21,1 </a:t>
            </a:r>
            <a:r>
              <a:rPr lang="ru-RU" sz="1000" b="1" dirty="0" smtClean="0">
                <a:solidFill>
                  <a:schemeClr val="bg1"/>
                </a:solidFill>
              </a:rPr>
              <a:t>км.) в с. </a:t>
            </a:r>
            <a:r>
              <a:rPr lang="ru-RU" sz="1000" b="1" dirty="0" err="1" smtClean="0">
                <a:solidFill>
                  <a:schemeClr val="bg1"/>
                </a:solidFill>
              </a:rPr>
              <a:t>Большетархово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56720" y="5021601"/>
            <a:ext cx="4392488" cy="41598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изготовлению информационных табличек в количестве 120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6557" y="5517233"/>
            <a:ext cx="4392488" cy="43204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Проведены фейерверки  </a:t>
            </a:r>
            <a:r>
              <a:rPr lang="ru-RU" sz="1000" b="1" dirty="0" smtClean="0">
                <a:solidFill>
                  <a:schemeClr val="bg1"/>
                </a:solidFill>
              </a:rPr>
              <a:t>в честь празднования 70- летия Победы в Великой Отечественной войне 1941-1945 гг</a:t>
            </a:r>
            <a:r>
              <a:rPr lang="ru-RU" sz="1000" b="1" dirty="0" smtClean="0">
                <a:solidFill>
                  <a:schemeClr val="bg1"/>
                </a:solidFill>
              </a:rPr>
              <a:t>. и Нового года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658605" y="5482555"/>
            <a:ext cx="4392488" cy="4667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Ликвидированы  несанкционированные свалки в </a:t>
            </a:r>
            <a:r>
              <a:rPr lang="ru-RU" sz="1000" b="1" dirty="0" err="1" smtClean="0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на площади </a:t>
            </a:r>
            <a:r>
              <a:rPr lang="ru-RU" sz="1000" b="1" dirty="0" smtClean="0">
                <a:solidFill>
                  <a:schemeClr val="bg1"/>
                </a:solidFill>
              </a:rPr>
              <a:t>10000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18975" y="6021288"/>
            <a:ext cx="4392488" cy="64807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услуги по поставке малых архитектурных форм: уличных металлических скамеек в количестве 15 шт., уличных декоративных ограждений – 66 шт., передвижных ограждений – 40 шт.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660440" y="6033839"/>
            <a:ext cx="4392488" cy="63552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ремонту внутрипоселковых дорог на площади 1815 м2. ; устройство ливневой канализации по ул. Пионерная д.3  длиной 90 м</a:t>
            </a:r>
            <a:r>
              <a:rPr lang="ru-RU" sz="1000" b="1" dirty="0" smtClean="0">
                <a:solidFill>
                  <a:schemeClr val="bg1"/>
                </a:solidFill>
              </a:rPr>
              <a:t>., устройство проездов в квартале индивидуальной жилой застройки – 566 м.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 в 2016  году</a:t>
            </a:r>
            <a:br>
              <a:rPr lang="ru-RU" dirty="0" smtClean="0"/>
            </a:b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307" y="1732692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 ремонт баскетбольной площадки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2877" y="2518011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Устройство проездов из железобетонных плит к хоккейному корту – 972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52392" y="5583497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 устройству газонов – 2 580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37509" y="480322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Ремонт объекта муниципальной собственности, замена  индивидуальных приборов учета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02460" y="4005064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Ремонт светового панно на опорах уличного освещения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02460" y="3273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Приобретение уличных светодиодных светильников – 70 шт., декоративных уличных светильников – 58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12990" y="2511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Замена бордюрного камня на внутрипоселковых дорогах – 1 700,0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02460" y="1709858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Изготовление и монтаж баннеров – 13 шт., ремонт и монтаж светового панно – 30 шт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2877" y="3273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err="1" smtClean="0">
                <a:solidFill>
                  <a:schemeClr val="bg1"/>
                </a:solidFill>
              </a:rPr>
              <a:t>Ресонт</a:t>
            </a:r>
            <a:r>
              <a:rPr lang="ru-RU" sz="1000" b="1" dirty="0" smtClean="0">
                <a:solidFill>
                  <a:schemeClr val="bg1"/>
                </a:solidFill>
              </a:rPr>
              <a:t> внутриквартальных дорог в пгт. Излучинск -5 400 кв. м., ремонт дороги по ул. Энергетиков с обустройством автостоянки – 360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63191" y="4010000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Установлены детские игровые комплексы в количестве  3 шт</a:t>
            </a:r>
            <a:r>
              <a:rPr lang="ru-RU" sz="1000" b="1" dirty="0" smtClean="0">
                <a:solidFill>
                  <a:schemeClr val="bg1"/>
                </a:solidFill>
              </a:rPr>
              <a:t>., приобретено и установлено оборудование для детских игровых площадок – 4 шт.  Ремонт детских деревянных площадок – 2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8562" y="480322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Строительство снежного  городка с выполнением электромонтажных работ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20502" y="5583498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Содержание шлагбаума, покраска сцены на площади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69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культуру, кинематографию городского поселения Излучинск </a:t>
            </a:r>
            <a:r>
              <a:rPr lang="ru-RU" dirty="0" smtClean="0"/>
              <a:t> за </a:t>
            </a:r>
            <a:r>
              <a:rPr lang="ru-RU" dirty="0" smtClean="0"/>
              <a:t>2016 </a:t>
            </a:r>
            <a:r>
              <a:rPr lang="ru-RU" dirty="0" smtClean="0"/>
              <a:t>год</a:t>
            </a:r>
            <a:endParaRPr lang="ru-RU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88135"/>
              </p:ext>
            </p:extLst>
          </p:nvPr>
        </p:nvGraphicFramePr>
        <p:xfrm>
          <a:off x="755576" y="908721"/>
          <a:ext cx="8318279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319" y="2492896"/>
            <a:ext cx="856863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На территории  поселения запланированы и проведены: </a:t>
            </a:r>
          </a:p>
          <a:p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Проведение мероприятий гражданско-патриотической направленности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мероприятий, посвященных: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88-летию со дня образования села Большетархово,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Дню народного единства;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Проведены мероприятия: «День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памяти о россиянах, исполнявших служебный долг за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пределами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Отечества», «День призывника»;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Цикл мероприятий, посвященных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празднованию дня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Победы в Великой Отечественной войне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1941-1945 гг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.,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«День памяти ветеранов боевых действий, «День  России», «День памяти и скорби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»;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Организация и проведение региональной добровольческой акции «86 региону 86 добрых дел», посвященных 86-летию со Дня образования ХМАО-         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Югры.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Проведение 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традиционных мероприятий, приуроченных к календарным датам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посвященные Международному женскому дню 8 марта,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чествование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женщин, ветеранов Великой Отечественной  войны 1941 – 1945 годов, «Дню семьи, любви и верности», проведение мероприятий,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посвященных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«Дню России».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Мероприятия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, направленные на сохранение и возрождение самобытной национальной культуры,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народные гуляния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«Масленица раздольная».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Проведение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мероприятий по формированию здорового образа жизни населения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Оказание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содействия в проведении фестиваля по спортивной ловле рыбы со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льда;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проведение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легкоатлетической эстафеты трудовых коллективов, учащихся общеобразовательных учреждений с передачей эстафетной палочки;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проведении районного легкоатлетического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забега;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проведение товарищеских матчей по мини-футболу и волейболу, посвященные празднованию Дню народного единства;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Спортивное мероприятие для лиц с ограниченными возможностями здоровья, посвященное Международному дню инвалида;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 детьми, подростками и молодежью по различным формам направленности;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проведении районного татаро-башкирского праздника «Сабантуй»;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Участие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в проведении мероприятий Х районного фестиваля искусств «Мое сердце – Нижневартовский район»;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мероприятий гражданско-патриотической направленности: оказание содействия в проведении молодежной патриотической акции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Триколор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», посвященной Дню Государственного флага Российской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Федерации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физкультурно-спортивных мероприятий, посвященных празднованию Дня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физкультурника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6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25544" cy="620688"/>
          </a:xfrm>
        </p:spPr>
        <p:txBody>
          <a:bodyPr/>
          <a:lstStyle/>
          <a:p>
            <a:r>
              <a:rPr lang="ru-RU" sz="1400" dirty="0"/>
              <a:t>Расходы на культуру, </a:t>
            </a:r>
            <a:r>
              <a:rPr lang="ru-RU" sz="1400" dirty="0" smtClean="0"/>
              <a:t>кинематографию </a:t>
            </a:r>
            <a:r>
              <a:rPr lang="ru-RU" sz="1400" dirty="0"/>
              <a:t>городского поселения Излучинск  за 9 месяцев 2015 </a:t>
            </a:r>
            <a:r>
              <a:rPr lang="ru-RU" sz="1400" dirty="0" smtClean="0"/>
              <a:t>года</a:t>
            </a:r>
            <a:br>
              <a:rPr lang="ru-RU" sz="1400" dirty="0" smtClean="0"/>
            </a:br>
            <a:r>
              <a:rPr lang="ru-RU" sz="1400" dirty="0" smtClean="0"/>
              <a:t>(продолжение)</a:t>
            </a:r>
            <a:br>
              <a:rPr lang="ru-RU" sz="1400" dirty="0" smtClean="0"/>
            </a:b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традиционных мероприятий, приуроченных к календарным датам: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посвященных Дню семьи, любви и верности;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столы, тематические встречи, в рамках празднования Дня пожилых людей;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праздничных мероприятиях, посвященных Дню знаний.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посвященных «Дню защиты детей»; «Дню молодежи России»;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межведомственной профилактической операции «Подросток» на территории поселения;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летних дворовых спортивных площадок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мероприятий);</a:t>
            </a:r>
          </a:p>
          <a:p>
            <a:pPr marL="285750" indent="-28575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«Организация работы с детьми и молодежью в городском поселении Излучинск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2014–2018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годы»: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 детьми, подростками и молодежью по различных формам направленности;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межведомственной профилактической операции «Подросток» на территории поселения, 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летних дворовых спортивных площадок, проведение мероприятий на летних дворовых спортивных площадок (более 20 мероприятий)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Дня поселка, Весны и Труда, награждение лучших работников предприятий и учреждений поселения, вручение почетных грамот , благодарственных писем , ценных подарков;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фестиваля-конкурса трудовых коллективов и общественных организаций поселения;</a:t>
            </a:r>
          </a:p>
          <a:p>
            <a:pPr marL="285750" indent="-28575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конкурсов и мероприятий, направленных на позитивное восприятие этнического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конфессиального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многообразия интереса к различным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культурам:</a:t>
            </a:r>
          </a:p>
          <a:p>
            <a:pPr marL="285750" indent="-28575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мероприятий, направленных на сохранение и возрождение самобытной традиционной национальной культуры, народных промыслов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ремесел,</a:t>
            </a:r>
          </a:p>
          <a:p>
            <a:pPr marL="285750" indent="-28575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выставок рисунков, работ декоративно-прикладного искусства в рамках мероприятий посвященных 88-летию со дня образования села Большетархово;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конкурса «Лучшая игрушка для новогодней елки», проведение праздничных мероприятий, посвященных подведению итогов Года детства в Югре.</a:t>
            </a:r>
          </a:p>
          <a:p>
            <a:pPr marL="285750" indent="-285750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0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02119"/>
            <a:ext cx="83529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05880" y="1396746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227 517,3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7584" y="3068960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253 818,3</a:t>
            </a:r>
            <a:endParaRPr lang="ru-RU" sz="48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05880" y="4742777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26 301,0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5873" y="1874648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873" y="3445549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874" y="5119365"/>
            <a:ext cx="328861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Дефи</a:t>
            </a:r>
            <a:r>
              <a:rPr lang="ru-RU" sz="4400" b="1" dirty="0" smtClean="0">
                <a:solidFill>
                  <a:schemeClr val="bg1"/>
                </a:solidFill>
              </a:rPr>
              <a:t>цит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6632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Исполнение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2016 год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11185"/>
              </p:ext>
            </p:extLst>
          </p:nvPr>
        </p:nvGraphicFramePr>
        <p:xfrm>
          <a:off x="350838" y="1438275"/>
          <a:ext cx="861695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Структура доходов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2016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57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налоговых поступлений в бюджет поселения </a:t>
            </a:r>
            <a:r>
              <a:rPr lang="ru-RU" dirty="0" smtClean="0"/>
              <a:t>за 2016  год (тыс. руб.) </a:t>
            </a:r>
            <a:endParaRPr lang="ru-RU" dirty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962973"/>
              </p:ext>
            </p:extLst>
          </p:nvPr>
        </p:nvGraphicFramePr>
        <p:xfrm>
          <a:off x="22845" y="1340768"/>
          <a:ext cx="8142288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неналоговых поступлений в бюджет поселения за </a:t>
            </a:r>
            <a:r>
              <a:rPr lang="ru-RU" dirty="0" smtClean="0"/>
              <a:t>2016 год </a:t>
            </a:r>
            <a:r>
              <a:rPr lang="ru-RU" dirty="0"/>
              <a:t>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5477"/>
              </p:ext>
            </p:extLst>
          </p:nvPr>
        </p:nvGraphicFramePr>
        <p:xfrm>
          <a:off x="-108520" y="1052736"/>
          <a:ext cx="9577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82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12" y="116632"/>
            <a:ext cx="8686800" cy="936104"/>
          </a:xfrm>
        </p:spPr>
        <p:txBody>
          <a:bodyPr>
            <a:noAutofit/>
          </a:bodyPr>
          <a:lstStyle/>
          <a:p>
            <a:r>
              <a:rPr lang="ru-RU" dirty="0"/>
              <a:t>Структура безвозмездных поступлений в бюджет поселения за </a:t>
            </a:r>
            <a:r>
              <a:rPr lang="ru-RU" dirty="0" smtClean="0"/>
              <a:t>2016 год </a:t>
            </a:r>
            <a:r>
              <a:rPr lang="ru-RU" dirty="0"/>
              <a:t>(тыс. руб.)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78297"/>
              </p:ext>
            </p:extLst>
          </p:nvPr>
        </p:nvGraphicFramePr>
        <p:xfrm>
          <a:off x="179512" y="112558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908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5375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расходов бюджета поселения                                </a:t>
            </a:r>
            <a:r>
              <a:rPr lang="ru-RU" dirty="0" smtClean="0"/>
              <a:t>за 2016 год </a:t>
            </a:r>
            <a:r>
              <a:rPr lang="ru-RU" dirty="0"/>
              <a:t>(тыс. руб.)</a:t>
            </a: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758083" y="2243783"/>
            <a:ext cx="3024336" cy="2592287"/>
          </a:xfrm>
          <a:prstGeom prst="quad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Исполнено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253 818,3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0396" y="3178552"/>
            <a:ext cx="3240360" cy="8531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экономика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59 877,1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87" y="1716534"/>
            <a:ext cx="2376264" cy="1186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Физическая культура и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спорт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1 521,3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0033" y="1190018"/>
            <a:ext cx="316835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Общегосударственные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расходы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60 493,8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77" y="4263129"/>
            <a:ext cx="3367331" cy="8998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Культура,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кинематография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10 113,1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01" y="3114356"/>
            <a:ext cx="2595903" cy="917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Социальная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политика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587,6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8901" y="1305159"/>
            <a:ext cx="2987824" cy="16224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безопасность и правоохранительная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деятельность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5 857,6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9926" y="4225271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Жилищно-коммунальное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хозяйство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112 916,8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2" name="Скругленный прямоугольник 17"/>
          <p:cNvSpPr/>
          <p:nvPr/>
        </p:nvSpPr>
        <p:spPr>
          <a:xfrm>
            <a:off x="850275" y="5295959"/>
            <a:ext cx="3168352" cy="83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оборона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453,4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5255315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Образование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997,6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095972"/>
              </p:ext>
            </p:extLst>
          </p:nvPr>
        </p:nvGraphicFramePr>
        <p:xfrm>
          <a:off x="649288" y="1563688"/>
          <a:ext cx="815975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Расходы на реализацию муниципальных и ведомственных программ поселения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2016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03648" y="3514591"/>
            <a:ext cx="6840760" cy="26700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"/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-содержание сети автомобильных дорог общего пользования и искусственных сооружений на них;</a:t>
            </a:r>
          </a:p>
          <a:p>
            <a:pPr marL="342900" indent="-342900" algn="ctr" fontAlgn="b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проектирование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сети автомобильных дорог общего пользования и искусственных сооружений на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них; 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ctr" fontAlgn="b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емонт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дорожного покрытия внутрипоселковых дорог (асфальтирование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);</a:t>
            </a:r>
          </a:p>
          <a:p>
            <a:pPr marL="342900" indent="-342900" algn="ctr" fontAlgn="b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ремонт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внутрипоселковых дорог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дорожного фонда городского поселения Излучинск за </a:t>
            </a:r>
            <a:r>
              <a:rPr lang="ru-RU" dirty="0" smtClean="0"/>
              <a:t>2016  год</a:t>
            </a:r>
            <a:endParaRPr lang="ru-RU" dirty="0"/>
          </a:p>
        </p:txBody>
      </p:sp>
      <p:sp>
        <p:nvSpPr>
          <p:cNvPr id="3" name="Скругленный прямоугольник 7"/>
          <p:cNvSpPr/>
          <p:nvPr/>
        </p:nvSpPr>
        <p:spPr>
          <a:xfrm>
            <a:off x="2803742" y="1442236"/>
            <a:ext cx="3683697" cy="12875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Исполнено </a:t>
            </a: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22 887,0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тыс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. рублей</a:t>
            </a: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16200000">
            <a:off x="4257385" y="2793539"/>
            <a:ext cx="776410" cy="665693"/>
          </a:xfrm>
          <a:prstGeom prst="leftArrow">
            <a:avLst>
              <a:gd name="adj1" fmla="val 50000"/>
              <a:gd name="adj2" fmla="val 42378"/>
            </a:avLst>
          </a:prstGeom>
          <a:solidFill>
            <a:srgbClr val="9900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</TotalTime>
  <Words>1424</Words>
  <Application>Microsoft Office PowerPoint</Application>
  <PresentationFormat>Экран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Тема1</vt:lpstr>
      <vt:lpstr>1_Тема1</vt:lpstr>
      <vt:lpstr>1_Тема Office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Структура налоговых поступлений в бюджет поселения за 2016  год (тыс. руб.) </vt:lpstr>
      <vt:lpstr>Структура неналоговых поступлений в бюджет поселения за 2016 год (тыс. руб.) </vt:lpstr>
      <vt:lpstr>Структура безвозмездных поступлений в бюджет поселения за 2016 год (тыс. руб.) </vt:lpstr>
      <vt:lpstr>Структура расходов бюджета поселения                                за 2016 год (тыс. руб.)</vt:lpstr>
      <vt:lpstr>Презентация PowerPoint</vt:lpstr>
      <vt:lpstr>Расходы дорожного фонда городского поселения Излучинск за 2016  год</vt:lpstr>
      <vt:lpstr>Расходы на благоустройство городского поселения Излучинск в 2016  году</vt:lpstr>
      <vt:lpstr>Расходы на благоустройство городского поселения Излучинск  в 2016  году (продолжение)</vt:lpstr>
      <vt:lpstr>Расходы на культуру, кинематографию городского поселения Излучинск  за 2016 год</vt:lpstr>
      <vt:lpstr>Расходы на культуру, кинематографию городского поселения Излучинск  за 9 месяцев 2015 года (продолжение)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Трушникова Светлана Александровна</cp:lastModifiedBy>
  <cp:revision>624</cp:revision>
  <cp:lastPrinted>2017-01-14T11:50:56Z</cp:lastPrinted>
  <dcterms:created xsi:type="dcterms:W3CDTF">2012-01-27T08:52:51Z</dcterms:created>
  <dcterms:modified xsi:type="dcterms:W3CDTF">2017-01-14T11:51:35Z</dcterms:modified>
</cp:coreProperties>
</file>