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2" r:id="rId15"/>
    <p:sldId id="268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4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30 826,4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18 691,9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39 194,7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159339457567801"/>
          <c:y val="2.0740337470721702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452512880334403E-2"/>
                  <c:y val="-6.78485440557070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098E-3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ru-RU" baseline="0" dirty="0" smtClean="0"/>
                      <a:t> 634,3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604938271604937E-2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5 724,2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602508019830851E-2"/>
                  <c:y val="1.39881832882858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345679012345678"/>
                  <c:y val="6.4304172298213006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226</c:v>
                </c:pt>
                <c:pt idx="1">
                  <c:v>21634.3</c:v>
                </c:pt>
                <c:pt idx="2">
                  <c:v>5724.2</c:v>
                </c:pt>
                <c:pt idx="3">
                  <c:v>871.7</c:v>
                </c:pt>
                <c:pt idx="4">
                  <c:v>1047.5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07312627588218E-2"/>
                  <c:y val="-2.80625360834810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ru-RU" baseline="0" dirty="0" smtClean="0"/>
                      <a:t> 101,2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7 410,8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947992612034607E-2"/>
                  <c:y val="-1.12241306435779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903,2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030864197530864"/>
                  <c:y val="2.80603266089449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092,3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109.8</c:v>
                </c:pt>
                <c:pt idx="1">
                  <c:v>22493.1</c:v>
                </c:pt>
                <c:pt idx="2">
                  <c:v>4408.1000000000004</c:v>
                </c:pt>
                <c:pt idx="3">
                  <c:v>483.8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990400"/>
        <c:axId val="63996288"/>
      </c:barChart>
      <c:catAx>
        <c:axId val="63990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63996288"/>
        <c:crosses val="autoZero"/>
        <c:auto val="1"/>
        <c:lblAlgn val="ctr"/>
        <c:lblOffset val="100"/>
        <c:noMultiLvlLbl val="0"/>
      </c:catAx>
      <c:valAx>
        <c:axId val="639962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3990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92350553063219"/>
          <c:y val="2.57152067178649E-3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поступления от использования имущества, находящихся в собственности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67605186725285"/>
                  <c:y val="-0.162802423662328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303,4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170.6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67605186725285"/>
                  <c:y val="-0.248725925039667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127.7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8"/>
                  <c:y val="-0.342352808377416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112.1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013009414993989"/>
                  <c:y val="-0.628957359438694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45,6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#,##0.00">
                  <c:v>526.6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доходы от компенсации затрат бюджетов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8"/>
                  <c:y val="-0.425095217340523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191.5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неналоговые доходы, невыясненные поступления, прочие поступления от денежных взысканий (штрафов)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3"/>
                  <c:y val="-0.671057026427263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16 193,0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112.4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 formatCode="0.00">
                  <c:v>10375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6286336"/>
        <c:axId val="66287872"/>
      </c:barChart>
      <c:catAx>
        <c:axId val="66286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287872"/>
        <c:crosses val="autoZero"/>
        <c:auto val="1"/>
        <c:lblAlgn val="ctr"/>
        <c:lblOffset val="100"/>
        <c:noMultiLvlLbl val="0"/>
      </c:catAx>
      <c:valAx>
        <c:axId val="662878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628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246087109786467"/>
          <c:y val="8.9992671754420453E-2"/>
          <c:w val="0.46017401575263567"/>
          <c:h val="0.8080298770222111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98">
          <a:noFill/>
        </a:ln>
      </c:spPr>
    </c:sideWall>
    <c:backWall>
      <c:thickness val="0"/>
      <c:spPr>
        <a:noFill/>
        <a:ln w="25398">
          <a:noFill/>
        </a:ln>
      </c:spPr>
    </c:backWall>
    <c:plotArea>
      <c:layout>
        <c:manualLayout>
          <c:layoutTarget val="inner"/>
          <c:xMode val="edge"/>
          <c:yMode val="edge"/>
          <c:x val="1.8822674520948428E-2"/>
          <c:y val="1.3816925734024179E-2"/>
          <c:w val="0.51762679913464094"/>
          <c:h val="0.86643638457109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21"/>
          </c:dPt>
          <c:dPt>
            <c:idx val="2"/>
            <c:bubble3D val="0"/>
            <c:explosion val="32"/>
          </c:dPt>
          <c:dPt>
            <c:idx val="3"/>
            <c:bubble3D val="0"/>
            <c:explosion val="26"/>
          </c:dPt>
          <c:dPt>
            <c:idx val="4"/>
            <c:bubble3D val="0"/>
            <c:explosion val="23"/>
          </c:dPt>
          <c:dPt>
            <c:idx val="5"/>
            <c:bubble3D val="0"/>
            <c:explosion val="21"/>
            <c:spPr>
              <a:solidFill>
                <a:srgbClr val="FF0000"/>
              </a:solidFill>
            </c:spPr>
          </c:dPt>
          <c:dPt>
            <c:idx val="6"/>
            <c:bubble3D val="0"/>
            <c:explosion val="0"/>
          </c:dPt>
          <c:dLbls>
            <c:dLbl>
              <c:idx val="0"/>
              <c:layout>
                <c:manualLayout>
                  <c:x val="-7.0631772533333012E-2"/>
                  <c:y val="0.105117974242856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33 230,0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080206466837381E-5"/>
                  <c:y val="0.1769422345522871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868,6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495369943582255E-2"/>
                  <c:y val="4.76988562958127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490,9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866145801794135E-3"/>
                  <c:y val="-1.9746417708149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734,0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1843654310063964E-2"/>
                  <c:y val="-1.2554907320522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469,6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080180035061101E-2"/>
                  <c:y val="5.01712156446765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5305647203165946E-2"/>
                  <c:y val="4.03769736036881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бюджетам городских поселений на осуществление первичного воинского учета на территориях, где отсутствуют военные комиссариаты</c:v>
                </c:pt>
                <c:pt idx="3">
                  <c:v>Прочие межбюджетные трансферты, передаваемые бюджетам поселений</c:v>
                </c:pt>
                <c:pt idx="4">
                  <c:v>Иные межбюджетные трансферты</c:v>
                </c:pt>
                <c:pt idx="5">
                  <c:v>Субвенции бюджетам городских поселений на выполнение передаваемых полномочий субъектов Российской Федерации</c:v>
                </c:pt>
                <c:pt idx="6">
                  <c:v>Возврат прочих остатков субсидий, субвенций и иных межбюджетных трансфертов, имеющих целевое назначение, прошлых лет из бюджетов городских поселений 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33230</c:v>
                </c:pt>
                <c:pt idx="1">
                  <c:v>3868.6</c:v>
                </c:pt>
                <c:pt idx="2" formatCode="0.00">
                  <c:v>490.9</c:v>
                </c:pt>
                <c:pt idx="3" formatCode="0.00">
                  <c:v>734</c:v>
                </c:pt>
                <c:pt idx="4" formatCode="0.00">
                  <c:v>1469.6</c:v>
                </c:pt>
                <c:pt idx="5" formatCode="0.00">
                  <c:v>100</c:v>
                </c:pt>
                <c:pt idx="6" formatCode="0.00">
                  <c:v>-607.70000000000005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txPr>
          <a:bodyPr/>
          <a:lstStyle/>
          <a:p>
            <a:pPr>
              <a:defRPr sz="1000" b="1" i="0" baseline="0"/>
            </a:pPr>
            <a:endParaRPr lang="ru-RU"/>
          </a:p>
        </c:txPr>
      </c:legendEntry>
      <c:layout>
        <c:manualLayout>
          <c:xMode val="edge"/>
          <c:yMode val="edge"/>
          <c:x val="0.63379922227748087"/>
          <c:y val="4.0326384072457228E-2"/>
          <c:w val="0.31943993232598644"/>
          <c:h val="0.76995326361406879"/>
        </c:manualLayout>
      </c:layout>
      <c:overlay val="0"/>
      <c:txPr>
        <a:bodyPr/>
        <a:lstStyle/>
        <a:p>
          <a:pPr>
            <a:defRPr sz="1000" b="1" i="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ru-RU" baseline="0" dirty="0" smtClean="0"/>
                      <a:t> 921,9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42 387,3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b="1" i="0" baseline="0" dirty="0" smtClean="0">
                        <a:solidFill>
                          <a:schemeClr val="bg1"/>
                        </a:solidFill>
                      </a:rPr>
                      <a:t>11 019,7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2018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i="0" baseline="0" dirty="0" smtClean="0">
                        <a:solidFill>
                          <a:schemeClr val="bg1"/>
                        </a:solidFill>
                      </a:rPr>
                      <a:t>7 566,1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32672"/>
        <c:axId val="73240960"/>
      </c:barChart>
      <c:catAx>
        <c:axId val="73132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3240960"/>
        <c:crosses val="autoZero"/>
        <c:auto val="1"/>
        <c:lblAlgn val="ctr"/>
        <c:lblOffset val="100"/>
        <c:noMultiLvlLbl val="0"/>
      </c:catAx>
      <c:valAx>
        <c:axId val="7324096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73132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0.45383313981862916"/>
          <c:w val="0.62638126234245362"/>
          <c:h val="0.489637685223708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</a:t>
                    </a:r>
                    <a:r>
                      <a:rPr lang="ru-RU" baseline="0" dirty="0" smtClean="0"/>
                      <a:t> 802,0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1207.71604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645,9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3743360"/>
        <c:axId val="73757440"/>
      </c:barChart>
      <c:catAx>
        <c:axId val="73743360"/>
        <c:scaling>
          <c:orientation val="minMax"/>
        </c:scaling>
        <c:delete val="1"/>
        <c:axPos val="l"/>
        <c:majorTickMark val="out"/>
        <c:minorTickMark val="none"/>
        <c:tickLblPos val="nextTo"/>
        <c:crossAx val="73757440"/>
        <c:crosses val="autoZero"/>
        <c:auto val="1"/>
        <c:lblAlgn val="ctr"/>
        <c:lblOffset val="100"/>
        <c:noMultiLvlLbl val="0"/>
      </c:catAx>
      <c:valAx>
        <c:axId val="737574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374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51971213048388165"/>
          <c:w val="0.21615838118168143"/>
          <c:h val="0.36206029120126176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0.33043</cdr:x>
      <cdr:y>0.4359</cdr:y>
    </cdr:from>
    <cdr:to>
      <cdr:x>0.41314</cdr:x>
      <cdr:y>0.47436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4582" y="2448272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0.34547</cdr:x>
      <cdr:y>0.79487</cdr:y>
    </cdr:from>
    <cdr:to>
      <cdr:x>0.42818</cdr:x>
      <cdr:y>0.85897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08598" y="446449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148,0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0.34547</cdr:x>
      <cdr:y>0.4359</cdr:y>
    </cdr:from>
    <cdr:to>
      <cdr:x>0.4357</cdr:x>
      <cdr:y>0.47436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08598" y="2448272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0.33795</cdr:x>
      <cdr:y>0.26923</cdr:y>
    </cdr:from>
    <cdr:to>
      <cdr:x>0.43343</cdr:x>
      <cdr:y>0.32051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36590" y="151216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1 082,2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0.04066</cdr:x>
      <cdr:y>0.21637</cdr:y>
    </cdr:from>
    <cdr:to>
      <cdr:x>0.17858</cdr:x>
      <cdr:y>0.45748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8473" y="258465"/>
          <a:ext cx="1080121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тыс.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полугодие 2018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185320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smtClean="0"/>
              <a:t>полугодие 2018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25252" y="2348880"/>
            <a:ext cx="4392488" cy="108012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/>
                </a:solidFill>
              </a:rPr>
              <a:t>Выполнены работы по </a:t>
            </a:r>
            <a:r>
              <a:rPr lang="ru-RU" sz="1100" b="1" dirty="0" smtClean="0">
                <a:solidFill>
                  <a:schemeClr val="bg1"/>
                </a:solidFill>
              </a:rPr>
              <a:t>содержанию детских и </a:t>
            </a:r>
            <a:r>
              <a:rPr lang="ru-RU" sz="1100" b="1" dirty="0">
                <a:solidFill>
                  <a:schemeClr val="bg1"/>
                </a:solidFill>
              </a:rPr>
              <a:t>игровых </a:t>
            </a:r>
            <a:r>
              <a:rPr lang="ru-RU" sz="1100" b="1" dirty="0" smtClean="0">
                <a:solidFill>
                  <a:schemeClr val="bg1"/>
                </a:solidFill>
              </a:rPr>
              <a:t>площадок </a:t>
            </a:r>
            <a:r>
              <a:rPr lang="ru-RU" sz="1100" b="1" dirty="0">
                <a:solidFill>
                  <a:schemeClr val="bg1"/>
                </a:solidFill>
              </a:rPr>
              <a:t>в количестве </a:t>
            </a:r>
            <a:r>
              <a:rPr lang="ru-RU" sz="1100" b="1" dirty="0" smtClean="0">
                <a:solidFill>
                  <a:schemeClr val="bg1"/>
                </a:solidFill>
              </a:rPr>
              <a:t>32 </a:t>
            </a:r>
            <a:r>
              <a:rPr lang="ru-RU" sz="1100" b="1" dirty="0">
                <a:solidFill>
                  <a:schemeClr val="bg1"/>
                </a:solidFill>
              </a:rPr>
              <a:t>шт</a:t>
            </a:r>
            <a:r>
              <a:rPr lang="ru-RU" sz="1100" b="1" dirty="0" smtClean="0">
                <a:solidFill>
                  <a:schemeClr val="bg1"/>
                </a:solidFill>
              </a:rPr>
              <a:t>.;  выполнены работы по ликвидации </a:t>
            </a:r>
            <a:r>
              <a:rPr lang="ru-RU" sz="1100" b="1" dirty="0" err="1" smtClean="0">
                <a:solidFill>
                  <a:schemeClr val="bg1"/>
                </a:solidFill>
              </a:rPr>
              <a:t>несанкци</a:t>
            </a:r>
            <a:r>
              <a:rPr lang="ru-RU" sz="1100" b="1" dirty="0" smtClean="0">
                <a:solidFill>
                  <a:schemeClr val="bg1"/>
                </a:solidFill>
              </a:rPr>
              <a:t>-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err="1" smtClean="0">
                <a:solidFill>
                  <a:schemeClr val="bg1"/>
                </a:solidFill>
              </a:rPr>
              <a:t>онированных</a:t>
            </a:r>
            <a:r>
              <a:rPr lang="ru-RU" sz="1100" b="1" dirty="0" smtClean="0">
                <a:solidFill>
                  <a:schemeClr val="bg1"/>
                </a:solidFill>
              </a:rPr>
              <a:t> свалок </a:t>
            </a:r>
            <a:r>
              <a:rPr lang="ru-RU" sz="1100" b="1" dirty="0">
                <a:solidFill>
                  <a:schemeClr val="bg1"/>
                </a:solidFill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</a:rPr>
              <a:t>в пгт. Излучинск – 2 шт.  Выполнены работы по проектированию сквера по ул. Энергетиков в пгт. Излучинск. Выполнены работы по устройству ограждения по </a:t>
            </a:r>
            <a:r>
              <a:rPr lang="ru-RU" sz="1100" b="1" dirty="0" err="1" smtClean="0">
                <a:solidFill>
                  <a:schemeClr val="bg1"/>
                </a:solidFill>
              </a:rPr>
              <a:t>кл</a:t>
            </a:r>
            <a:r>
              <a:rPr lang="ru-RU" sz="1100" b="1" dirty="0" smtClean="0">
                <a:solidFill>
                  <a:schemeClr val="bg1"/>
                </a:solidFill>
              </a:rPr>
              <a:t>. Школьная в с. Большетархово – 80 м2.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68155" y="2348879"/>
            <a:ext cx="4403898" cy="108012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Текущий ремонт и техническое обслуживание электрических сетей и электрооборудования уличного освещения в с. Большетархово, д. Соснина, д. Пасол. Выполнены </a:t>
            </a:r>
            <a:r>
              <a:rPr lang="ru-RU" sz="1100" b="1" dirty="0">
                <a:solidFill>
                  <a:schemeClr val="bg1"/>
                </a:solidFill>
              </a:rPr>
              <a:t>работы по содержанию уличного </a:t>
            </a:r>
            <a:r>
              <a:rPr lang="ru-RU" sz="1100" b="1" dirty="0" smtClean="0">
                <a:solidFill>
                  <a:schemeClr val="bg1"/>
                </a:solidFill>
              </a:rPr>
              <a:t>освещения: </a:t>
            </a:r>
            <a:r>
              <a:rPr lang="ru-RU" sz="1100" b="1" dirty="0">
                <a:solidFill>
                  <a:schemeClr val="bg1"/>
                </a:solidFill>
              </a:rPr>
              <a:t>пгт</a:t>
            </a:r>
            <a:r>
              <a:rPr lang="ru-RU" sz="1100" b="1" dirty="0" smtClean="0">
                <a:solidFill>
                  <a:schemeClr val="bg1"/>
                </a:solidFill>
              </a:rPr>
              <a:t>. Излучинск -1090 светильников; с. Большетархово – 74 светильника. Проведена дезинсекция открытых территорий  - 50 000,0 м2.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50801" y="3501008"/>
            <a:ext cx="4392488" cy="100811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bg1"/>
                </a:solidFill>
              </a:rPr>
              <a:t>Содержание внутрипоселковых и подъездных дорог в пгт. Излучинск-14,42 км.; содержание </a:t>
            </a:r>
            <a:r>
              <a:rPr lang="ru-RU" sz="1050" b="1" dirty="0">
                <a:solidFill>
                  <a:schemeClr val="bg1"/>
                </a:solidFill>
              </a:rPr>
              <a:t>внутрипоселковых и подъездных дорог </a:t>
            </a:r>
            <a:r>
              <a:rPr lang="ru-RU" sz="1050" b="1" dirty="0" smtClean="0">
                <a:solidFill>
                  <a:schemeClr val="bg1"/>
                </a:solidFill>
              </a:rPr>
              <a:t> в с. Большетархово – 21,1 км.; Содержание внутриквартальных дорог и территорий – 76 540,0 м2.; с содержание автомобильных дорог и искусственных сооружений на них в д. Соснина, в д. Пасол – 9,7 км. Проведен вывоз ТКО из д. Соснина, д. Пасол.</a:t>
            </a:r>
            <a:endParaRPr lang="ru-RU" sz="105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25252" y="4619972"/>
            <a:ext cx="4392488" cy="136815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 smtClean="0">
              <a:solidFill>
                <a:schemeClr val="bg1"/>
              </a:solidFill>
            </a:endParaRP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Содержание фонтана в парке аттракционов; техническое </a:t>
            </a:r>
            <a:r>
              <a:rPr lang="ru-RU" sz="1050" b="1" dirty="0" smtClean="0">
                <a:solidFill>
                  <a:schemeClr val="bg1"/>
                </a:solidFill>
              </a:rPr>
              <a:t>обслуживание электрического и сантехнического оборудования административного здания по ул. Набережной, д. 13; выполнены работы по окраске сцены;  выполнены работы по ремонту дорожного покрытия внутрипоселковых и внутриквартальных дорог в пгт. Излучинск – 1 540,0 м2; выполнены работы по ремонту дорог по ул. Пионерная и пер. Строителей в пгт. Излучинск – 13 020,0 м2;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79565" y="4565537"/>
            <a:ext cx="4392488" cy="138374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/>
                </a:solidFill>
              </a:rPr>
              <a:t>Содержание парка аттракционов. </a:t>
            </a:r>
            <a:r>
              <a:rPr lang="ru-RU" sz="1100" b="1" dirty="0" smtClean="0">
                <a:solidFill>
                  <a:schemeClr val="bg1"/>
                </a:solidFill>
              </a:rPr>
              <a:t>Выполнены работы по художественному оформлению ТП; в пгт. Излучинск – 3 шт.; </a:t>
            </a:r>
            <a:r>
              <a:rPr lang="ru-RU" sz="1100" b="1" dirty="0">
                <a:solidFill>
                  <a:schemeClr val="bg1"/>
                </a:solidFill>
              </a:rPr>
              <a:t>выполнены работы по ремонту и устройству проездов на территории кладбища пгт. Излучинск – 142 м2.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Поставка рекламных конструкций – 11 шт.; поставка биотуалетов – 5 шт.;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679565" y="3501008"/>
            <a:ext cx="4392488" cy="1008112"/>
          </a:xfrm>
          <a:prstGeom prst="round2DiagRect">
            <a:avLst>
              <a:gd name="adj1" fmla="val 6539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Замена и ремонт барьерного ограждения по ул. Пионерная; выполнены работы по отсыпке и планировке территории по ул. Энергетиков пер. Молодежный, пгт. Излучинск; разработана комплексная схема организации дорожного движения городского поселения Излучинск; выполнены работы по ремонту металлических ограждений.</a:t>
            </a: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городского </a:t>
            </a:r>
            <a:r>
              <a:rPr lang="ru-RU" dirty="0"/>
              <a:t>поселения </a:t>
            </a:r>
            <a:r>
              <a:rPr lang="ru-RU" dirty="0" err="1"/>
              <a:t>Излучинск</a:t>
            </a:r>
            <a:r>
              <a:rPr lang="ru-RU" dirty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полугодие 2018 года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121842"/>
              </p:ext>
            </p:extLst>
          </p:nvPr>
        </p:nvGraphicFramePr>
        <p:xfrm>
          <a:off x="941159" y="1154311"/>
          <a:ext cx="7831688" cy="119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1967" y="2348880"/>
            <a:ext cx="792088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</a:rPr>
              <a:t>           На территории  поселения запланированы и проведены в 1 полугодии 2018 года </a:t>
            </a: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</a:rPr>
              <a:t>Мероприятия гражданско-патриотической направленности: концертные программы; тематические встречи; церемонии возложения цветов к Дню защитника отечества, Дню призывника, Дню памяти о россиянах, исполнявших служебный долг за пределами отечества; цикл мероприятий, посвященных 73-ой годовщине Победы в Великой Отечественной войне 1941-1945 годов; День памяти ветеранов боевых действий; День России; День памяти и скорби.</a:t>
            </a:r>
          </a:p>
          <a:p>
            <a:r>
              <a:rPr lang="ru-RU" sz="1400" dirty="0" smtClean="0">
                <a:latin typeface="Times New Roman" panose="02020603050405020304" pitchFamily="18" charset="0"/>
              </a:rPr>
              <a:t>          Проведение </a:t>
            </a:r>
            <a:r>
              <a:rPr lang="ru-RU" sz="1400" dirty="0">
                <a:latin typeface="Times New Roman" panose="02020603050405020304" pitchFamily="18" charset="0"/>
              </a:rPr>
              <a:t>традиционных мероприятий, приуроченных к календарным датам: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проведение мероприятий, посвященных Дню семьи, 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проведение мероприятий, посвященных 73-летию Победы в Великой Отечественной войне 1941–1945 годов;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проведение мероприятий, посвященных Дню России.</a:t>
            </a:r>
          </a:p>
          <a:p>
            <a:pPr indent="457200" algn="just"/>
            <a:r>
              <a:rPr lang="ru-RU" sz="1400" dirty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национальной культуры: народные гуляния «Масленица раздольная»; цикл мероприятий, посвященных Дню славянской письменности и культуры; участие в организации и проведении татаро-башкирского праздника «Сабантуй».</a:t>
            </a:r>
          </a:p>
          <a:p>
            <a:r>
              <a:rPr lang="ru-RU" sz="1400" dirty="0" smtClean="0">
                <a:latin typeface="Times New Roman" panose="02020603050405020304" pitchFamily="18" charset="0"/>
              </a:rPr>
              <a:t>           Проведение </a:t>
            </a:r>
            <a:r>
              <a:rPr lang="ru-RU" sz="1400" dirty="0">
                <a:latin typeface="Times New Roman" panose="02020603050405020304" pitchFamily="18" charset="0"/>
              </a:rPr>
              <a:t>мероприятий по формированию здорового образа жизни населения: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проведение легкоатлетической эстафеты трудовых коллективов, </a:t>
            </a:r>
            <a:r>
              <a:rPr lang="ru-RU" sz="1400" dirty="0" smtClean="0">
                <a:latin typeface="Times New Roman" panose="02020603050405020304" pitchFamily="18" charset="0"/>
              </a:rPr>
              <a:t>учащихся </a:t>
            </a:r>
            <a:r>
              <a:rPr lang="ru-RU" sz="1400" dirty="0">
                <a:latin typeface="Times New Roman" panose="02020603050405020304" pitchFamily="18" charset="0"/>
              </a:rPr>
              <a:t>образовательных учреждений с передачей </a:t>
            </a:r>
            <a:r>
              <a:rPr lang="ru-RU" sz="1400" dirty="0" smtClean="0">
                <a:latin typeface="Times New Roman" panose="02020603050405020304" pitchFamily="18" charset="0"/>
              </a:rPr>
              <a:t>эстафетной палочки;</a:t>
            </a:r>
            <a:endParaRPr lang="ru-RU" sz="1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772816"/>
            <a:ext cx="801727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</a:rPr>
              <a:t>матчевая </a:t>
            </a:r>
            <a:r>
              <a:rPr lang="ru-RU" sz="1400" dirty="0">
                <a:latin typeface="Times New Roman" panose="02020603050405020304" pitchFamily="18" charset="0"/>
              </a:rPr>
              <a:t>встреча по хоккею между командами гп. Излучинск и гп. </a:t>
            </a:r>
            <a:r>
              <a:rPr lang="ru-RU" sz="1400" dirty="0" err="1">
                <a:latin typeface="Times New Roman" panose="02020603050405020304" pitchFamily="18" charset="0"/>
              </a:rPr>
              <a:t>Новоаганск</a:t>
            </a:r>
            <a:r>
              <a:rPr lang="ru-RU" sz="1400" dirty="0">
                <a:latin typeface="Times New Roman" panose="02020603050405020304" pitchFamily="18" charset="0"/>
              </a:rPr>
              <a:t> в рамках мероприятий, посвященных 30-летию образования поселка городского типа Излучинск;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соревнования по настольному теннису, посвященные Дню Росси</a:t>
            </a:r>
            <a:r>
              <a:rPr lang="ru-RU" sz="1400" dirty="0" smtClean="0">
                <a:latin typeface="Times New Roman" panose="02020603050405020304" pitchFamily="18" charset="0"/>
              </a:rPr>
              <a:t>; соревнования </a:t>
            </a:r>
            <a:r>
              <a:rPr lang="ru-RU" sz="1400" dirty="0">
                <a:latin typeface="Times New Roman" panose="02020603050405020304" pitchFamily="18" charset="0"/>
              </a:rPr>
              <a:t>по </a:t>
            </a:r>
            <a:r>
              <a:rPr lang="ru-RU" sz="1400" dirty="0" err="1">
                <a:latin typeface="Times New Roman" panose="02020603050405020304" pitchFamily="18" charset="0"/>
              </a:rPr>
              <a:t>стритболу</a:t>
            </a:r>
            <a:r>
              <a:rPr lang="ru-RU" sz="1400" dirty="0">
                <a:latin typeface="Times New Roman" panose="02020603050405020304" pitchFamily="18" charset="0"/>
              </a:rPr>
              <a:t>, посвященные Дню молодежи </a:t>
            </a:r>
            <a:r>
              <a:rPr lang="ru-RU" sz="1400" dirty="0" smtClean="0">
                <a:latin typeface="Times New Roman" panose="02020603050405020304" pitchFamily="18" charset="0"/>
              </a:rPr>
              <a:t>России;</a:t>
            </a:r>
            <a:endParaRPr lang="ru-RU" sz="1400" dirty="0">
              <a:latin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</a:rPr>
              <a:t>          Проведение </a:t>
            </a:r>
            <a:r>
              <a:rPr lang="ru-RU" sz="1400" dirty="0">
                <a:latin typeface="Times New Roman" panose="02020603050405020304" pitchFamily="18" charset="0"/>
              </a:rPr>
              <a:t>мероприятий, посвященных 30-летию образования поселка городского типа Излучинск, 90-летию образования Нижневартовского района: 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проведение Дня поселка, Весны и Труда;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проведение фестиваля-конкурса трудовых коллективов и общественных организаций поселения;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участие в фестивале-эстафете «Дни городских и сельских поселений» в рамках мероприятий, посвященных </a:t>
            </a:r>
            <a:r>
              <a:rPr lang="en-US" sz="1400" dirty="0">
                <a:latin typeface="Times New Roman" panose="02020603050405020304" pitchFamily="18" charset="0"/>
              </a:rPr>
              <a:t>XIV</a:t>
            </a:r>
            <a:r>
              <a:rPr lang="ru-RU" sz="1400" dirty="0">
                <a:latin typeface="Times New Roman" panose="02020603050405020304" pitchFamily="18" charset="0"/>
              </a:rPr>
              <a:t> районного фестиваля искусств «Мое сердце – Нижневартовский район»;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участие в проведении мероприятий </a:t>
            </a:r>
            <a:r>
              <a:rPr lang="en-US" sz="1400" dirty="0">
                <a:latin typeface="Times New Roman" panose="02020603050405020304" pitchFamily="18" charset="0"/>
              </a:rPr>
              <a:t>XIV</a:t>
            </a:r>
            <a:r>
              <a:rPr lang="ru-RU" sz="1400" dirty="0">
                <a:latin typeface="Times New Roman" panose="02020603050405020304" pitchFamily="18" charset="0"/>
              </a:rPr>
              <a:t> районного фестиваля искусств «Мое сердце – Нижневартовский район»;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           Реализация муниципальной программы «Организация работы с детьми и молодежью в городском поселении Излучинск на 2018–2023 годы»: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проведение мероприятий с детьми, подростками и молодежью по различных формам направленности;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проведение мероприятий, посвященных Дню защиты детей, Дню </a:t>
            </a:r>
            <a:r>
              <a:rPr lang="ru-RU" sz="1400" dirty="0" smtClean="0">
                <a:latin typeface="Times New Roman" panose="02020603050405020304" pitchFamily="18" charset="0"/>
              </a:rPr>
              <a:t>молодежи </a:t>
            </a:r>
            <a:r>
              <a:rPr lang="ru-RU" sz="1400" dirty="0">
                <a:latin typeface="Times New Roman" panose="02020603050405020304" pitchFamily="18" charset="0"/>
              </a:rPr>
              <a:t>России;</a:t>
            </a:r>
          </a:p>
          <a:p>
            <a:r>
              <a:rPr lang="ru-RU" sz="1400" dirty="0">
                <a:latin typeface="Times New Roman" panose="02020603050405020304" pitchFamily="18" charset="0"/>
              </a:rPr>
              <a:t>участие в межведомственной профилактической операции «Подросток» на территории поселения, организация работы летних дворовых спортивных площадок, проведение мероприятий на летних дворовых спортивных площадках</a:t>
            </a:r>
            <a:r>
              <a:rPr lang="ru-RU" sz="1400" dirty="0" smtClean="0">
                <a:latin typeface="Times New Roman" panose="02020603050405020304" pitchFamily="18" charset="0"/>
              </a:rPr>
              <a:t>; проведение </a:t>
            </a:r>
            <a:r>
              <a:rPr lang="ru-RU" sz="1400" dirty="0">
                <a:latin typeface="Times New Roman" panose="02020603050405020304" pitchFamily="18" charset="0"/>
              </a:rPr>
              <a:t>заседаний рабочей группы по предупреждению социального неблагополучия среди несовершеннолетних и семей, </a:t>
            </a:r>
            <a:r>
              <a:rPr lang="ru-RU" sz="1400" dirty="0" smtClean="0">
                <a:latin typeface="Times New Roman" panose="02020603050405020304" pitchFamily="18" charset="0"/>
              </a:rPr>
              <a:t>находящихся в </a:t>
            </a:r>
            <a:r>
              <a:rPr lang="ru-RU" sz="1400" dirty="0">
                <a:latin typeface="Times New Roman" panose="02020603050405020304" pitchFamily="18" charset="0"/>
              </a:rPr>
              <a:t>социально-опасном положении на территории городского поселения Излучинск</a:t>
            </a:r>
            <a:r>
              <a:rPr lang="ru-RU" sz="1400" dirty="0" smtClean="0">
                <a:latin typeface="Times New Roman" panose="02020603050405020304" pitchFamily="18" charset="0"/>
              </a:rPr>
              <a:t>; </a:t>
            </a:r>
            <a:r>
              <a:rPr lang="ru-RU" sz="1400" dirty="0" err="1" smtClean="0">
                <a:latin typeface="Times New Roman" panose="02020603050405020304" pitchFamily="18" charset="0"/>
              </a:rPr>
              <a:t>роведение</a:t>
            </a:r>
            <a:r>
              <a:rPr lang="ru-RU" sz="1400" dirty="0" smtClean="0">
                <a:latin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</a:rPr>
              <a:t>заседания комиссии по организации отдыха, занятости детей, подростков и молодежи городского поселения Излучинск в период летних каникул 2018 года.</a:t>
            </a:r>
          </a:p>
          <a:p>
            <a:endParaRPr lang="ru-RU" sz="1400" dirty="0">
              <a:latin typeface="Times New Roman" panose="02020603050405020304" pitchFamily="18" charset="0"/>
            </a:endParaRPr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городского </a:t>
            </a:r>
            <a:r>
              <a:rPr lang="ru-RU" dirty="0"/>
              <a:t>поселения </a:t>
            </a:r>
            <a:r>
              <a:rPr lang="ru-RU" dirty="0" err="1"/>
              <a:t>Излучинск</a:t>
            </a:r>
            <a:r>
              <a:rPr lang="ru-RU" dirty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полугодие 2018 года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823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88 713,0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64 309,2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24 403,8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2018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329826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полугодие 2018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2018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4997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2018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275208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полугодие 2017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351417"/>
              </p:ext>
            </p:extLst>
          </p:nvPr>
        </p:nvGraphicFramePr>
        <p:xfrm>
          <a:off x="-87313" y="1196752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2018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64 309,2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29999" y="3178630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6 721,3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1986" y="1650458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770,8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25 548,7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7 802,0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3079654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300,4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1 394,4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59740" y="4225271"/>
            <a:ext cx="3228578" cy="78790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21 241,9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98001" y="5207406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29,5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5940152" y="5207406"/>
            <a:ext cx="2826804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490,9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5" name="Скругленный прямоугольник 17"/>
          <p:cNvSpPr/>
          <p:nvPr/>
        </p:nvSpPr>
        <p:spPr>
          <a:xfrm>
            <a:off x="3443541" y="5201259"/>
            <a:ext cx="2384548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Охрана окружающей среды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9,3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469184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2018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полугодие 2018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5 941,1 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8634</TotalTime>
  <Words>1087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полугодие 2018  года (тыс. руб.) </vt:lpstr>
      <vt:lpstr>Структура неналоговых поступлений в бюджет поселения за I полугодие 2018 года (тыс. руб.) </vt:lpstr>
      <vt:lpstr>Структура безвозмездных поступлений в бюджет поселения за  I полугодие 2017 года (тыс. руб.) </vt:lpstr>
      <vt:lpstr>Структура расходов бюджета поселения                                за I полугодие 2018 года (тыс. руб.)</vt:lpstr>
      <vt:lpstr>Презентация PowerPoint</vt:lpstr>
      <vt:lpstr>Расходы дорожного фонда городского поселения Излучинск за I полугодие 2018  года</vt:lpstr>
      <vt:lpstr>Расходы на благоустройство городского поселения Излучинск за I полугодие 2018  года</vt:lpstr>
      <vt:lpstr>Расходы на культуру, кинематографию  городского поселения Излучинск   за I полугодие 2018 года </vt:lpstr>
      <vt:lpstr>Расходы на культуру, кинематографию  городского поселения Излучинск   за I полугодие 2018 года 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Трушникова Светлана Александровна</cp:lastModifiedBy>
  <cp:revision>655</cp:revision>
  <cp:lastPrinted>2018-07-09T11:23:02Z</cp:lastPrinted>
  <dcterms:created xsi:type="dcterms:W3CDTF">2012-01-27T08:52:51Z</dcterms:created>
  <dcterms:modified xsi:type="dcterms:W3CDTF">2018-10-18T15:44:09Z</dcterms:modified>
</cp:coreProperties>
</file>