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838" r:id="rId2"/>
    <p:sldMasterId id="2147483852" r:id="rId3"/>
  </p:sldMasterIdLst>
  <p:notesMasterIdLst>
    <p:notesMasterId r:id="rId16"/>
  </p:notesMasterIdLst>
  <p:sldIdLst>
    <p:sldId id="267" r:id="rId4"/>
    <p:sldId id="257" r:id="rId5"/>
    <p:sldId id="258" r:id="rId6"/>
    <p:sldId id="259" r:id="rId7"/>
    <p:sldId id="280" r:id="rId8"/>
    <p:sldId id="269" r:id="rId9"/>
    <p:sldId id="277" r:id="rId10"/>
    <p:sldId id="278" r:id="rId11"/>
    <p:sldId id="265" r:id="rId12"/>
    <p:sldId id="264" r:id="rId13"/>
    <p:sldId id="271" r:id="rId14"/>
    <p:sldId id="268" r:id="rId15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9900FF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87" autoAdjust="0"/>
    <p:restoredTop sz="94624" autoAdjust="0"/>
  </p:normalViewPr>
  <p:slideViewPr>
    <p:cSldViewPr>
      <p:cViewPr>
        <p:scale>
          <a:sx n="100" d="100"/>
          <a:sy n="100" d="100"/>
        </p:scale>
        <p:origin x="-2676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404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57596371882086"/>
          <c:y val="5.6962025316455694E-2"/>
          <c:w val="0.45238095238095238"/>
          <c:h val="0.8417721518987342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13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Lbls>
            <c:dLbl>
              <c:idx val="0"/>
              <c:layout>
                <c:manualLayout>
                  <c:x val="0.20977689321627715"/>
                  <c:y val="4.325775791707210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15 870,4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8279785771067487E-2"/>
                  <c:y val="7.18611502425790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</a:t>
                    </a:r>
                    <a:r>
                      <a:rPr lang="ru-RU" baseline="0" dirty="0" smtClean="0"/>
                      <a:t> 294,8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4927091372237276E-2"/>
                  <c:y val="-6.85862083347109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19 668,3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6056">
                <a:noFill/>
              </a:ln>
            </c:spPr>
            <c:txPr>
              <a:bodyPr/>
              <a:lstStyle/>
              <a:p>
                <a:pPr>
                  <a:defRPr sz="2052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29763.200000000001</c:v>
                </c:pt>
                <c:pt idx="1">
                  <c:v>18017.900000000001</c:v>
                </c:pt>
                <c:pt idx="2">
                  <c:v>34990.400000000001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290"/>
      </c:pieChart>
      <c:spPr>
        <a:noFill/>
        <a:ln w="26056">
          <a:noFill/>
        </a:ln>
      </c:spPr>
    </c:plotArea>
    <c:legend>
      <c:legendPos val="r"/>
      <c:layout>
        <c:manualLayout>
          <c:xMode val="edge"/>
          <c:yMode val="edge"/>
          <c:x val="0.62585034013605445"/>
          <c:y val="0.25738396624472576"/>
          <c:w val="0.35260770975056688"/>
          <c:h val="0.61603375527426163"/>
        </c:manualLayout>
      </c:layout>
      <c:overlay val="0"/>
      <c:txPr>
        <a:bodyPr/>
        <a:lstStyle/>
        <a:p>
          <a:pPr>
            <a:defRPr sz="1888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46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8705032295590628"/>
          <c:y val="1.5128235863925655E-2"/>
          <c:w val="0.6548174229125977"/>
          <c:h val="0.86041401575753051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7711174058200837E-2"/>
                  <c:y val="2.571318189843829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164,2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9 606,9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7.1748874517825953E-2"/>
                  <c:y val="-2.5715206717864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2 265,1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2945992576042509"/>
                  <c:y val="-5.143041343572980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522,1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1386234434350639"/>
                  <c:y val="-7.71456201535946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799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Единый сельскохозяйственный налог</c:v>
                </c:pt>
                <c:pt idx="1">
                  <c:v>Налог на доходы физических лиц</c:v>
                </c:pt>
                <c:pt idx="2">
                  <c:v>земельный налог</c:v>
                </c:pt>
                <c:pt idx="3">
                  <c:v>Акцизы</c:v>
                </c:pt>
                <c:pt idx="4">
                  <c:v>Налог на имущество физических лиц</c:v>
                </c:pt>
              </c:strCache>
            </c:strRef>
          </c:cat>
          <c:val>
            <c:numRef>
              <c:f>Лист1!$B$2:$B$6</c:f>
              <c:numCache>
                <c:formatCode>#,##0.00</c:formatCode>
                <c:ptCount val="5"/>
                <c:pt idx="0" formatCode="0.0">
                  <c:v>43</c:v>
                </c:pt>
                <c:pt idx="1">
                  <c:v>8787.6</c:v>
                </c:pt>
                <c:pt idx="2">
                  <c:v>4482.7</c:v>
                </c:pt>
                <c:pt idx="3" formatCode="General">
                  <c:v>705.3</c:v>
                </c:pt>
                <c:pt idx="4" formatCode="General">
                  <c:v>1851.8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9832734975721806E-2"/>
                  <c:y val="-2.0248194266035356E-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129,5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</a:t>
                    </a:r>
                    <a:r>
                      <a:rPr lang="ru-RU" baseline="0" dirty="0" smtClean="0"/>
                      <a:t> 337,8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9635404692145501E-2"/>
                  <c:y val="-2.57152067178649E-3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 3 553,6</a:t>
                    </a:r>
                    <a:r>
                      <a:rPr lang="ru-RU" dirty="0" smtClean="0"/>
                      <a:t>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2945992576042509"/>
                  <c:y val="7.714562015359470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527,6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642814894290155E-2"/>
                  <c:y val="2.5715206717864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</a:t>
                    </a:r>
                    <a:r>
                      <a:rPr lang="en-US" dirty="0" smtClean="0"/>
                      <a:t>8</a:t>
                    </a:r>
                    <a:r>
                      <a:rPr lang="ru-RU" dirty="0" smtClean="0"/>
                      <a:t>6</a:t>
                    </a:r>
                    <a:r>
                      <a:rPr lang="en-US" dirty="0" smtClean="0"/>
                      <a:t>,</a:t>
                    </a:r>
                    <a:r>
                      <a:rPr lang="ru-RU" dirty="0" smtClean="0"/>
                      <a:t>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799" b="1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Лист1!$A$2:$A$6</c:f>
              <c:strCache>
                <c:ptCount val="5"/>
                <c:pt idx="0">
                  <c:v>Единый сельскохозяйственный налог</c:v>
                </c:pt>
                <c:pt idx="1">
                  <c:v>Налог на доходы физических лиц</c:v>
                </c:pt>
                <c:pt idx="2">
                  <c:v>земельный налог</c:v>
                </c:pt>
                <c:pt idx="3">
                  <c:v>Акцизы</c:v>
                </c:pt>
                <c:pt idx="4">
                  <c:v>Налог на имущество физических лиц</c:v>
                </c:pt>
              </c:strCache>
            </c:str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15.650499999999999</c:v>
                </c:pt>
                <c:pt idx="1">
                  <c:v>10036.02766</c:v>
                </c:pt>
                <c:pt idx="2">
                  <c:v>1445.7239400000001</c:v>
                </c:pt>
                <c:pt idx="3">
                  <c:v>0</c:v>
                </c:pt>
                <c:pt idx="4">
                  <c:v>181.32058000000001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5923712"/>
        <c:axId val="45933696"/>
      </c:barChart>
      <c:catAx>
        <c:axId val="45923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999" b="1"/>
            </a:pPr>
            <a:endParaRPr lang="ru-RU"/>
          </a:p>
        </c:txPr>
        <c:crossAx val="45933696"/>
        <c:crosses val="autoZero"/>
        <c:auto val="1"/>
        <c:lblAlgn val="ctr"/>
        <c:lblOffset val="100"/>
        <c:noMultiLvlLbl val="0"/>
      </c:catAx>
      <c:valAx>
        <c:axId val="4593369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459237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0652713340525415"/>
          <c:y val="0"/>
          <c:w val="0.53158670002698272"/>
          <c:h val="8.0307476016365009E-2"/>
        </c:manualLayout>
      </c:layout>
      <c:overlay val="0"/>
      <c:txPr>
        <a:bodyPr/>
        <a:lstStyle/>
        <a:p>
          <a:pPr>
            <a:defRPr sz="2399" b="1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01935290397976"/>
          <c:y val="9.1242888966752977E-2"/>
          <c:w val="0.37507194271647348"/>
          <c:h val="0.79366110318226746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поступающие в порядке возмещения расходов, понесенных в связи с эксплуатацией имущества городских поселений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421707529572738"/>
                  <c:y val="-4.522289546175781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317,3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 formatCode="#,##0.0">
                  <c:v>317.3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продажи квартир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 formatCode="#,##0.0">
                  <c:v>60.7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Доходы от продажи земельных участков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289099039120967"/>
                  <c:y val="-7.00954879657246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60,7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 formatCode="#,##0.0">
                  <c:v>911.9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Иные доходы от использования имущества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952141491379822"/>
                  <c:y val="-0.1139771862955398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911,9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Лист1!$E$2:$E$5</c:f>
              <c:numCache>
                <c:formatCode>General</c:formatCode>
                <c:ptCount val="4"/>
                <c:pt idx="0" formatCode="#,##0.0">
                  <c:v>165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доходы от компенсации затрат бюджетов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2543443376801078"/>
                  <c:y val="-0.3870148687182905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259,6</a:t>
                    </a:r>
                  </a:p>
                  <a:p>
                    <a:endParaRPr lang="ru-RU" dirty="0" smtClean="0"/>
                  </a:p>
                  <a:p>
                    <a:r>
                      <a:rPr lang="ru-RU" dirty="0" smtClean="0"/>
                      <a:t>111,8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Лист1!$F$2:$F$5</c:f>
              <c:numCache>
                <c:formatCode>General</c:formatCode>
                <c:ptCount val="4"/>
                <c:pt idx="0" formatCode="#,##0.0">
                  <c:v>111.8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0952141491379822"/>
                  <c:y val="-0.1921973057124707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165,0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Лист1!$G$2:$G$5</c:f>
              <c:numCache>
                <c:formatCode>General</c:formatCode>
                <c:ptCount val="4"/>
                <c:pt idx="0" formatCode="#,##0.0">
                  <c:v>259.60000000000002</c:v>
                </c:pt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Доходы, получаемые в виде арендной платы за земельные участки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21482575453186906"/>
                  <c:y val="-0.2482229538598275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3 468,5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Лист1!$H$2:$H$5</c:f>
              <c:numCache>
                <c:formatCode>General</c:formatCode>
                <c:ptCount val="4"/>
                <c:pt idx="0" formatCode="#,##0.0">
                  <c:v>3468.4521300000001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47887104"/>
        <c:axId val="47888640"/>
      </c:barChart>
      <c:catAx>
        <c:axId val="4788710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7888640"/>
        <c:crosses val="autoZero"/>
        <c:auto val="1"/>
        <c:lblAlgn val="ctr"/>
        <c:lblOffset val="100"/>
        <c:noMultiLvlLbl val="0"/>
      </c:catAx>
      <c:valAx>
        <c:axId val="4788864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47887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4196091829395734"/>
          <c:y val="8.7731526981332561E-2"/>
          <c:w val="0.49730439307913155"/>
          <c:h val="0.80350758747603546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464977192301884E-2"/>
          <c:y val="6.6781807714450178E-2"/>
          <c:w val="0.49561476249369929"/>
          <c:h val="0.829591249280368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explosion val="42"/>
          <c:dPt>
            <c:idx val="0"/>
            <c:bubble3D val="0"/>
            <c:explosion val="22"/>
          </c:dPt>
          <c:dPt>
            <c:idx val="1"/>
            <c:bubble3D val="0"/>
            <c:explosion val="9"/>
          </c:dPt>
          <c:dPt>
            <c:idx val="2"/>
            <c:bubble3D val="0"/>
            <c:explosion val="10"/>
          </c:dPt>
          <c:dPt>
            <c:idx val="3"/>
            <c:bubble3D val="0"/>
          </c:dPt>
          <c:dPt>
            <c:idx val="4"/>
            <c:bubble3D val="0"/>
            <c:explosion val="0"/>
          </c:dPt>
          <c:dLbls>
            <c:dLbl>
              <c:idx val="0"/>
              <c:layout>
                <c:manualLayout>
                  <c:x val="9.720989852689417E-2"/>
                  <c:y val="-5.7774876586022775E-2"/>
                </c:manualLayout>
              </c:layout>
              <c:tx>
                <c:rich>
                  <a:bodyPr/>
                  <a:lstStyle/>
                  <a:p>
                    <a:r>
                      <a:rPr lang="ru-RU" sz="1700" baseline="0" dirty="0" smtClean="0"/>
                      <a:t>18 381,3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5823506363612659E-2"/>
                  <c:y val="3.8771345291683051E-2"/>
                </c:manualLayout>
              </c:layout>
              <c:tx>
                <c:rich>
                  <a:bodyPr/>
                  <a:lstStyle/>
                  <a:p>
                    <a:pPr>
                      <a:defRPr sz="1700" b="1" baseline="0">
                        <a:solidFill>
                          <a:schemeClr val="tx1"/>
                        </a:solidFill>
                      </a:defRPr>
                    </a:pPr>
                    <a:r>
                      <a:rPr lang="ru-RU" sz="1700" baseline="0" dirty="0" smtClean="0">
                        <a:solidFill>
                          <a:schemeClr val="tx1"/>
                        </a:solidFill>
                      </a:rPr>
                      <a:t>288,6</a:t>
                    </a:r>
                    <a:endParaRPr lang="en-US" baseline="0" dirty="0">
                      <a:solidFill>
                        <a:schemeClr val="tx1"/>
                      </a:solidFill>
                    </a:endParaRPr>
                  </a:p>
                </c:rich>
              </c:tx>
              <c:spPr/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2670217118626596E-2"/>
                  <c:y val="-3.9808521344158417E-2"/>
                </c:manualLayout>
              </c:layout>
              <c:tx>
                <c:rich>
                  <a:bodyPr/>
                  <a:lstStyle/>
                  <a:p>
                    <a:r>
                      <a:rPr lang="ru-RU" sz="1700" baseline="0" dirty="0" smtClean="0"/>
                      <a:t>248,1</a:t>
                    </a:r>
                    <a:endParaRPr lang="en-US" sz="1700" baseline="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280044128067163E-2"/>
                  <c:y val="-1.0535315209951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7.1103969716983864E-2"/>
                  <c:y val="-0.12309194511307849"/>
                </c:manualLayout>
              </c:layout>
              <c:tx>
                <c:rich>
                  <a:bodyPr/>
                  <a:lstStyle/>
                  <a:p>
                    <a:r>
                      <a:rPr lang="ru-RU" sz="1700" baseline="0" dirty="0" smtClean="0"/>
                      <a:t>11,9</a:t>
                    </a:r>
                    <a:endParaRPr lang="en-US" sz="1700" baseline="0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0298903308770919"/>
                  <c:y val="5.296488198042602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- 607,7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3.5408829590968922E-2"/>
                  <c:y val="-6.147037793521518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8237868892653388E-2"/>
                  <c:y val="-2.016442617486947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700" b="1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 бюджетам городских поселений на выравнивание бюджетной обеспеченности</c:v>
                </c:pt>
                <c:pt idx="1">
                  <c:v>Дотации бюджетам городских поселений на поддержку мер по обеспечению сбалансированности бюджетов</c:v>
                </c:pt>
                <c:pt idx="2">
                  <c:v>Субвенции бюджетам городских поселений на осуществление первичного воинского учета на территориях, где отсутствуют военные комиссариаты</c:v>
                </c:pt>
                <c:pt idx="3">
                  <c:v>Межбюджетные трансферты, передаваемые бюджетам городских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</c:v>
                </c:pt>
                <c:pt idx="4">
                  <c:v>Прочие межбюджетные трансферты, передаваемые бюджетам городских поселений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 formatCode="#,##0.00">
                  <c:v>18381.3</c:v>
                </c:pt>
                <c:pt idx="1">
                  <c:v>288.60000000000002</c:v>
                </c:pt>
                <c:pt idx="2">
                  <c:v>248.1</c:v>
                </c:pt>
                <c:pt idx="3">
                  <c:v>738.4</c:v>
                </c:pt>
                <c:pt idx="4">
                  <c:v>150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98">
          <a:noFill/>
        </a:ln>
      </c:spPr>
    </c:plotArea>
    <c:legend>
      <c:legendPos val="r"/>
      <c:legendEntry>
        <c:idx val="2"/>
        <c:txPr>
          <a:bodyPr/>
          <a:lstStyle/>
          <a:p>
            <a:pPr>
              <a:defRPr sz="1200" b="0" baseline="0"/>
            </a:pPr>
            <a:endParaRPr lang="ru-RU"/>
          </a:p>
        </c:txPr>
      </c:legendEntry>
      <c:layout>
        <c:manualLayout>
          <c:xMode val="edge"/>
          <c:yMode val="edge"/>
          <c:x val="0.596653910445892"/>
          <c:y val="2.5331030512377655E-2"/>
          <c:w val="0.37997303308857566"/>
          <c:h val="0.9288479095553468"/>
        </c:manualLayout>
      </c:layout>
      <c:overlay val="0"/>
      <c:txPr>
        <a:bodyPr/>
        <a:lstStyle/>
        <a:p>
          <a:pPr>
            <a:defRPr sz="1200" b="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 2018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998125234345708E-3"/>
                  <c:y val="-1.18670849113285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solidFill>
                          <a:schemeClr val="tx1"/>
                        </a:solidFill>
                      </a:rPr>
                      <a:t>3 505,8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Исполнено(тыс.руб.)</c:v>
                </c:pt>
              </c:strCache>
            </c:strRef>
          </c:cat>
          <c:val>
            <c:numRef>
              <c:f>Лист1!$B$2</c:f>
              <c:numCache>
                <c:formatCode>#,##0.00</c:formatCode>
                <c:ptCount val="1"/>
                <c:pt idx="0">
                  <c:v>3505.8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2019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ru-RU" b="1" dirty="0" smtClean="0"/>
                      <a:t>4 132,9</a:t>
                    </a:r>
                    <a:endParaRPr lang="en-US" b="1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Исполнено(тыс.руб.)</c:v>
                </c:pt>
              </c:strCache>
            </c:strRef>
          </c:cat>
          <c:val>
            <c:numRef>
              <c:f>Лист1!$C$2</c:f>
              <c:numCache>
                <c:formatCode>#,##0.00</c:formatCode>
                <c:ptCount val="1"/>
                <c:pt idx="0">
                  <c:v>4132.8999999999996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548096"/>
        <c:axId val="48553984"/>
      </c:barChart>
      <c:catAx>
        <c:axId val="485480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8553984"/>
        <c:crosses val="autoZero"/>
        <c:auto val="1"/>
        <c:lblAlgn val="ctr"/>
        <c:lblOffset val="100"/>
        <c:noMultiLvlLbl val="0"/>
      </c:catAx>
      <c:valAx>
        <c:axId val="48553984"/>
        <c:scaling>
          <c:orientation val="minMax"/>
        </c:scaling>
        <c:delete val="1"/>
        <c:axPos val="b"/>
        <c:majorGridlines/>
        <c:numFmt formatCode="0%" sourceLinked="1"/>
        <c:majorTickMark val="out"/>
        <c:minorTickMark val="none"/>
        <c:tickLblPos val="nextTo"/>
        <c:crossAx val="485480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0"/>
    </mc:Choice>
    <mc:Fallback>
      <c:style val="30"/>
    </mc:Fallback>
  </mc:AlternateContent>
  <c:chart>
    <c:autoTitleDeleted val="0"/>
    <c:plotArea>
      <c:layout>
        <c:manualLayout>
          <c:layoutTarget val="inner"/>
          <c:xMode val="edge"/>
          <c:yMode val="edge"/>
          <c:x val="9.7522818842203748E-2"/>
          <c:y val="4.2789850795714887E-2"/>
          <c:w val="0.62638126234245362"/>
          <c:h val="0.61074109120836617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b="0" dirty="0" smtClean="0">
                        <a:solidFill>
                          <a:schemeClr val="tx1"/>
                        </a:solidFill>
                      </a:rPr>
                      <a:t>3</a:t>
                    </a:r>
                    <a:r>
                      <a:rPr lang="ru-RU" b="0" baseline="0" dirty="0" smtClean="0">
                        <a:solidFill>
                          <a:schemeClr val="tx1"/>
                        </a:solidFill>
                      </a:rPr>
                      <a:t> 252,8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3252.8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2019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22092551321243E-3"/>
                  <c:y val="-8.2822431966589304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dirty="0" smtClean="0"/>
                      <a:t>2</a:t>
                    </a:r>
                    <a:r>
                      <a:rPr lang="ru-RU" baseline="0" dirty="0" smtClean="0"/>
                      <a:t> 384,2</a:t>
                    </a:r>
                    <a:endParaRPr lang="en-US" dirty="0"/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Культура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2384.1999999999998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48487808"/>
        <c:axId val="48493696"/>
      </c:barChart>
      <c:catAx>
        <c:axId val="48487808"/>
        <c:scaling>
          <c:orientation val="minMax"/>
        </c:scaling>
        <c:delete val="1"/>
        <c:axPos val="l"/>
        <c:majorTickMark val="out"/>
        <c:minorTickMark val="none"/>
        <c:tickLblPos val="nextTo"/>
        <c:crossAx val="48493696"/>
        <c:crosses val="autoZero"/>
        <c:auto val="1"/>
        <c:lblAlgn val="ctr"/>
        <c:lblOffset val="100"/>
        <c:noMultiLvlLbl val="0"/>
      </c:catAx>
      <c:valAx>
        <c:axId val="4849369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48487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6702209279116196"/>
          <c:y val="0.20076892623058989"/>
          <c:w val="0.20156783853712104"/>
          <c:h val="0.37269203031864007"/>
        </c:manualLayout>
      </c:layout>
      <c:overlay val="0"/>
      <c:txPr>
        <a:bodyPr/>
        <a:lstStyle/>
        <a:p>
          <a:pPr>
            <a:defRPr sz="1566" b="1">
              <a:solidFill>
                <a:schemeClr val="tx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762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0.355</cdr:x>
      <cdr:y>0</cdr:y>
    </cdr:from>
    <cdr:to>
      <cdr:x>0.49727</cdr:x>
      <cdr:y>0.3125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64296" y="-980728"/>
          <a:ext cx="1067734" cy="4791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ru-RU" sz="1800" b="1" dirty="0"/>
            <a:t>т</a:t>
          </a:r>
          <a:r>
            <a:rPr lang="ru-RU" sz="1800" b="1" dirty="0" smtClean="0"/>
            <a:t>ыс.</a:t>
          </a:r>
          <a:r>
            <a:rPr lang="en-US" sz="1800" b="1" dirty="0" smtClean="0"/>
            <a:t> </a:t>
          </a:r>
          <a:r>
            <a:rPr lang="ru-RU" sz="1800" b="1" dirty="0" smtClean="0"/>
            <a:t>руб.</a:t>
          </a:r>
          <a:endParaRPr lang="ru-RU" sz="11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1139C4F-543A-44BB-84C7-0447BFD2B2A8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6" tIns="45633" rIns="91266" bIns="45633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266" tIns="45633" rIns="91266" bIns="45633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60" cy="496411"/>
          </a:xfrm>
          <a:prstGeom prst="rect">
            <a:avLst/>
          </a:prstGeom>
        </p:spPr>
        <p:txBody>
          <a:bodyPr vert="horz" lIns="91266" tIns="45633" rIns="91266" bIns="4563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B5D7ED3-2496-4FBD-8B6A-E3881EA604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4947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2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8" name="Picture 5" descr="C:\Users\User\Desktop\герб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89388" y="309563"/>
            <a:ext cx="1165225" cy="1635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1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8BAD4B-5F03-45CE-B476-8034729B974D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54821-2722-4B51-9629-F094204D1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45F70-38BC-4F20-86E9-51984ADEA290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073C-D02F-4D66-AC8F-ADC9D08C98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24EE-1CC0-44F9-9E84-50E4A75DA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12EB2-0CD0-498D-A097-41D0BC326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ACE736-1811-480F-9FF3-439E35516306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433C-E37D-42F8-8C93-CB06B88A8A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8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7" name="Picture 5" descr="C:\Users\User\Desktop\герб.gif"/>
          <p:cNvPicPr>
            <a:picLocks noChangeAspect="1" noChangeArrowheads="1"/>
          </p:cNvPicPr>
          <p:nvPr/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4116868" y="707723"/>
            <a:ext cx="910261" cy="1278360"/>
          </a:xfrm>
          <a:prstGeom prst="rect">
            <a:avLst/>
          </a:prstGeom>
          <a:noFill/>
          <a:effectLst>
            <a:glow rad="101600">
              <a:schemeClr val="accent1">
                <a:satMod val="175000"/>
                <a:alpha val="40000"/>
              </a:schemeClr>
            </a:glow>
          </a:effectLst>
          <a:extLst/>
        </p:spPr>
      </p:pic>
      <p:sp>
        <p:nvSpPr>
          <p:cNvPr id="8" name="Прямоугольник 10"/>
          <p:cNvSpPr/>
          <p:nvPr userDrawn="1"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reflection blurRad="6350" stA="50000" endA="300" endPos="9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6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4005263"/>
            <a:ext cx="914400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12"/>
          <p:cNvSpPr txBox="1"/>
          <p:nvPr userDrawn="1"/>
        </p:nvSpPr>
        <p:spPr>
          <a:xfrm>
            <a:off x="1115616" y="2129954"/>
            <a:ext cx="6912768" cy="1573197"/>
          </a:xfrm>
          <a:prstGeom prst="roundRect">
            <a:avLst/>
          </a:prstGeom>
          <a:ln w="762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Отчет о работе администрации городского поселения </a:t>
            </a:r>
            <a:r>
              <a:rPr lang="ru-RU" sz="3200" b="1" kern="10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Излучинск</a:t>
            </a: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 </a:t>
            </a:r>
          </a:p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kern="1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</a:rPr>
              <a:t>за 2011 год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AF87-CC84-4A17-B908-1DB2B373E8FC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12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7B37-3A22-45DD-910B-D04C6E1502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6DD21-FC7E-4C5E-BF69-0CB2775D6C54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1F94-2FC8-4F8D-A871-231AC00910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02E2E-4824-4707-84B0-3D58B07AB81B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8C80-ACC6-4945-A357-09D6D50CB1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77694-E1A1-4348-B389-2770C4A8AF61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E631B-5C50-43D1-ACE8-1A1D858F42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8468D-0949-446F-B625-1D7C2A0F8AFC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2C996-1594-4268-A1E3-1DCEF1EAF7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0D160-AF1A-4030-B2BE-19F264A48B1B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58B4E-0140-40F6-8A04-26CB3E1DA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92967" y="260648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0912" y="116632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sz="28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62ED8-36C4-4664-8D9A-D397A710F606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2E97B-D496-42B6-BB1D-1E0EDEA6F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A32A7-A698-4602-8751-66BB97165D66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ED74A-5D52-4F01-9729-DA012BA3D4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2F95-81B5-4B03-A061-62B503931182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C993D-8DF3-4B0A-A895-F2E22E16AC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B0538C-4E66-4AF3-8B71-09B0F0CF2307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9F519-DA7F-4A3F-B199-B9C3EE1C3C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D0420-F1CC-4D7A-AAC9-CBC94E28A624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ECA5-B015-4137-96B4-32970B2EC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4882C-FEEE-4043-82A0-E167AB2B3CF2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2CC39-47C0-474D-9CE3-01A9112F1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8229600" cy="56356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5248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900113"/>
            <a:ext cx="4038600" cy="2547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00450"/>
            <a:ext cx="4038600" cy="2547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8544A0-F326-4A6F-B5FF-C8C816303875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9D779-9831-43DC-B702-149AA94ED2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88913"/>
            <a:ext cx="863600" cy="114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FF908-CD46-4486-B04C-01A9B181F2F7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681E1-3F53-4A86-9502-7F3D787C0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59E85-674F-49AF-9F04-A3906B11B7B3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E5973-1DEE-4742-A512-73432D2E8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24340-89C3-419E-A43F-C5D36FB32336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F5189-5463-4E6F-842E-B9FF2E0E67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DBAB6-6A5D-4960-896C-70F9E3CE2FF8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8B11DE-F5AB-4945-B873-25653685E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23763" y="20037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E3B5A-B217-4636-A121-26BDABE44DA6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20A29-B3D6-4B9B-BABA-2F436D2B46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784FB-9CFF-41A3-AF3B-2898749A4B87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14D18-D3ED-4319-9946-60E6DFC79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E961-6E03-4F72-82C5-6816B15B8308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B70CD-7DAC-48C6-9E7C-AB2FBA62C3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1BDF8-259D-4230-B6EE-61E70D75402E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26B36-C430-4E1F-A4F0-C040FBE466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6475-950C-4661-B520-112F542189A4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D27048-61B7-4A45-AA19-275EABB17A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A88A-D5E2-44A3-9534-BD59AA350D9F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2BCB6-9DF1-4EF2-A9D5-7994D4AC1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F6992-EA70-421F-A806-566B5887DCBE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697C4-9625-4473-8137-4FCFFF5558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0F68C-08D8-48D2-858D-E0F7CC09A231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5499-F0CF-4291-A74F-F05E01CCE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7F12D-460B-4604-9401-934846387690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8BADB-2B4B-4AD6-9EAC-F991643609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A7019-6DDB-4D8D-AC4A-6CD876EC01A7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188FA-CD67-4E5A-81BE-ED9CFB870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65F31-323E-4FEC-AABB-002854E17A3C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9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146FE7-D568-4FC4-AAAC-E506F7BC11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725544" cy="620688"/>
          </a:xfrm>
          <a:prstGeom prst="rect">
            <a:avLst/>
          </a:prstGeom>
        </p:spPr>
        <p:txBody>
          <a:bodyPr/>
          <a:lstStyle>
            <a:lvl1pPr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128C7-8385-4A22-A7BF-A9EE8513A1EE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749D-B985-454A-8F4C-65BD9EC367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D439D-50FC-4124-A9B9-E4A602607501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57478-6EB4-4E8E-A8FB-E42A962DFF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95567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44624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9FD6D-5C8C-4DAB-9D13-AA81D7999684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A2DEB-7B41-4F90-B849-7A40B4AEE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07505" y="188640"/>
            <a:ext cx="864096" cy="114520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/>
          </a:blip>
          <a:srcRect/>
          <a:stretch>
            <a:fillRect/>
          </a:stretch>
        </p:blipFill>
        <p:spPr bwMode="auto">
          <a:xfrm>
            <a:off x="18597" y="38010"/>
            <a:ext cx="1008111" cy="1336067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2FC0B6-6AAD-4B82-B4D6-CC8540AA9B6C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8E667-25BC-4D65-8473-EE169470D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5.jpe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13A42E-9FF0-4E72-B168-602015585071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C20879-80AC-40C7-B54C-AE8E72216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031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0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  <p:sldLayoutId id="2147483901" r:id="rId12"/>
    <p:sldLayoutId id="2147483902" r:id="rId13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64AFAD6-45D4-4F00-A9AA-FB62AA63F8AC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FABBA37-68DC-48E4-B626-56550C814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62071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15367" name="Picture 3" descr="C:\Users\User\Desktop\1.jp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5805488"/>
            <a:ext cx="9144000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7F5D98D-5823-4FAC-BE6A-26E6DBA2230A}" type="datetimeFigureOut">
              <a:rPr lang="ru-RU"/>
              <a:pPr>
                <a:defRPr/>
              </a:pPr>
              <a:t>16.04.2019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A2FF98-91E2-403F-B5D6-7C3AB943A7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87" r:id="rId3"/>
    <p:sldLayoutId id="2147483886" r:id="rId4"/>
    <p:sldLayoutId id="2147483885" r:id="rId5"/>
    <p:sldLayoutId id="2147483884" r:id="rId6"/>
    <p:sldLayoutId id="2147483883" r:id="rId7"/>
    <p:sldLayoutId id="2147483882" r:id="rId8"/>
    <p:sldLayoutId id="2147483881" r:id="rId9"/>
    <p:sldLayoutId id="2147483880" r:id="rId10"/>
    <p:sldLayoutId id="2147483879" r:id="rId11"/>
  </p:sldLayoutIdLst>
  <p:transition spd="slow">
    <p:wip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1241" y="1628800"/>
            <a:ext cx="6984776" cy="2800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Отчет об исполнении бюджета городского поселения Излучинск </a:t>
            </a:r>
            <a:endParaRPr lang="en-US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 квартал 2019 </a:t>
            </a:r>
            <a:r>
              <a:rPr lang="ru-RU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года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4079779"/>
              </p:ext>
            </p:extLst>
          </p:nvPr>
        </p:nvGraphicFramePr>
        <p:xfrm>
          <a:off x="433870" y="1124744"/>
          <a:ext cx="8467725" cy="10701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80689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благоустройство городского поселения Излучинск </a:t>
            </a:r>
            <a:r>
              <a:rPr lang="ru-RU" dirty="0" smtClean="0"/>
              <a:t>за </a:t>
            </a:r>
            <a:r>
              <a:rPr lang="en-US" dirty="0" smtClean="0"/>
              <a:t>I </a:t>
            </a:r>
            <a:r>
              <a:rPr lang="ru-RU" dirty="0" smtClean="0"/>
              <a:t>квартал 2019  </a:t>
            </a:r>
            <a:r>
              <a:rPr lang="ru-RU" dirty="0"/>
              <a:t>года</a:t>
            </a: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107504" y="2060848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/>
              <a:t>Содержание внутрипоселковых и подъездных дорог пгт. Излучинск – 14,42 км.; Содержание внутрипоселковых и подъездных дорог с. Большетархово ‒ 21,1 км.</a:t>
            </a:r>
          </a:p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4626210" y="2060848"/>
            <a:ext cx="4403898" cy="846463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dirty="0"/>
              <a:t>Содержание внутриквартальных дорог и территорий – 76540,00 м².</a:t>
            </a:r>
          </a:p>
        </p:txBody>
      </p:sp>
      <p:sp>
        <p:nvSpPr>
          <p:cNvPr id="8" name="Прямоугольник с двумя скругленными противолежащими углами 7"/>
          <p:cNvSpPr/>
          <p:nvPr/>
        </p:nvSpPr>
        <p:spPr>
          <a:xfrm>
            <a:off x="96863" y="2996952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dirty="0">
                <a:solidFill>
                  <a:schemeClr val="bg1"/>
                </a:solidFill>
              </a:rPr>
              <a:t>Содержание автомобильных дорог и искусственных сооружений на них в д. Соснина, д. Пасол – 9,7 км.</a:t>
            </a:r>
          </a:p>
          <a:p>
            <a:pPr algn="ctr"/>
            <a:endParaRPr lang="ru-RU" sz="1400" dirty="0"/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96863" y="4892230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</a:rPr>
              <a:t>Выполнены работы по содержанию  мест захоронения  пгт. Излучинск, с. </a:t>
            </a:r>
            <a:r>
              <a:rPr lang="ru-RU" sz="1400" dirty="0" err="1" smtClean="0">
                <a:solidFill>
                  <a:schemeClr val="bg1"/>
                </a:solidFill>
              </a:rPr>
              <a:t>Большетархово</a:t>
            </a:r>
            <a:r>
              <a:rPr lang="ru-RU" sz="1400" dirty="0" smtClean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4629311" y="2996952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dirty="0"/>
              <a:t>Содержание сетей уличного освещения пгт. Излучинск </a:t>
            </a:r>
            <a:r>
              <a:rPr lang="ru-RU" sz="1400" dirty="0" smtClean="0"/>
              <a:t>–1090 светильников, </a:t>
            </a:r>
            <a:r>
              <a:rPr lang="ru-RU" sz="1400" dirty="0"/>
              <a:t>с. Большетархово – </a:t>
            </a:r>
            <a:r>
              <a:rPr lang="ru-RU" sz="1400" dirty="0" smtClean="0"/>
              <a:t>74 светильника</a:t>
            </a:r>
            <a:endParaRPr lang="ru-RU" sz="1400" dirty="0"/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4612196" y="4880684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</a:rPr>
              <a:t>Вывоз ТКО из </a:t>
            </a:r>
            <a:r>
              <a:rPr lang="ru-RU" sz="1400" dirty="0">
                <a:solidFill>
                  <a:schemeClr val="bg1"/>
                </a:solidFill>
              </a:rPr>
              <a:t>д. </a:t>
            </a:r>
            <a:r>
              <a:rPr lang="ru-RU" sz="1400" dirty="0" smtClean="0">
                <a:solidFill>
                  <a:schemeClr val="bg1"/>
                </a:solidFill>
              </a:rPr>
              <a:t>Соснина, д</a:t>
            </a:r>
            <a:r>
              <a:rPr lang="ru-RU" sz="1400" dirty="0">
                <a:solidFill>
                  <a:schemeClr val="bg1"/>
                </a:solidFill>
              </a:rPr>
              <a:t>. </a:t>
            </a:r>
            <a:r>
              <a:rPr lang="ru-RU" sz="1400" dirty="0" smtClean="0">
                <a:solidFill>
                  <a:schemeClr val="bg1"/>
                </a:solidFill>
              </a:rPr>
              <a:t>Пасол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4612196" y="3939133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dirty="0" smtClean="0"/>
              <a:t> </a:t>
            </a:r>
            <a:r>
              <a:rPr lang="ru-RU" sz="1400" dirty="0"/>
              <a:t>Техническое обслуживание и текущий ремонт электрических сетей         и электрооборудования уличного освещения с. Большетархово, д. Соснина,  д. Пасол</a:t>
            </a: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107504" y="3977569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400" dirty="0"/>
              <a:t>Содержание детских и игровых площадок – 40 шт.</a:t>
            </a: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126207" y="5828431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ru-RU" sz="1400" dirty="0"/>
              <a:t>Содержание автомобильных дорог и искусственных сооружений  </a:t>
            </a:r>
            <a:r>
              <a:rPr lang="ru-RU" sz="1400" dirty="0" smtClean="0"/>
              <a:t>на </a:t>
            </a:r>
            <a:r>
              <a:rPr lang="ru-RU" sz="1400" dirty="0"/>
              <a:t>них в д. Соснина и д. Пасол – 9,7 км</a:t>
            </a: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4612196" y="5826943"/>
            <a:ext cx="4392488" cy="846462"/>
          </a:xfrm>
          <a:prstGeom prst="round2Diag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chemeClr val="bg1"/>
                </a:solidFill>
              </a:rPr>
              <a:t>Выполнены работы по содержанию  шлагбаума в пгт. Излучинск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50912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на культуру, кинематографию городского поселения Излучинск </a:t>
            </a:r>
            <a:r>
              <a:rPr lang="ru-RU" dirty="0" smtClean="0"/>
              <a:t> за </a:t>
            </a:r>
            <a:r>
              <a:rPr lang="en-US" dirty="0" smtClean="0"/>
              <a:t>I</a:t>
            </a:r>
            <a:r>
              <a:rPr lang="ru-RU" dirty="0"/>
              <a:t> </a:t>
            </a:r>
            <a:r>
              <a:rPr lang="ru-RU" dirty="0" smtClean="0"/>
              <a:t>квартал 2018 года</a:t>
            </a:r>
            <a:endParaRPr lang="ru-RU" dirty="0"/>
          </a:p>
        </p:txBody>
      </p:sp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8858957"/>
              </p:ext>
            </p:extLst>
          </p:nvPr>
        </p:nvGraphicFramePr>
        <p:xfrm>
          <a:off x="1115616" y="980728"/>
          <a:ext cx="7504982" cy="1533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1916832"/>
            <a:ext cx="8568630" cy="38933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dirty="0" smtClean="0">
                <a:latin typeface="Times New Roman" panose="02020603050405020304" pitchFamily="18" charset="0"/>
              </a:rPr>
              <a:t>                                       На территории  поселения запланированы и проведены: </a:t>
            </a:r>
          </a:p>
          <a:p>
            <a:pPr indent="457200" algn="just"/>
            <a:r>
              <a:rPr lang="ru-RU" sz="1300" dirty="0" smtClean="0">
                <a:latin typeface="Times New Roman" panose="02020603050405020304" pitchFamily="18" charset="0"/>
              </a:rPr>
              <a:t>Мероприятия гражданско-патриотической направленности: концертные программы, тематические встречи, церемонии возложения цветов к Дню защитника отечества, Дню призывника, Дню памяти о россиянах, исполнявших служебный долг за пределами отечества, организация и проведение мероприятий, посвященных четвертой годовщине присоединения Крыма к Российской Федерации.</a:t>
            </a:r>
          </a:p>
          <a:p>
            <a:pPr indent="457200" algn="just"/>
            <a:r>
              <a:rPr lang="ru-RU" sz="1300" dirty="0" smtClean="0">
                <a:latin typeface="Times New Roman" panose="02020603050405020304" pitchFamily="18" charset="0"/>
              </a:rPr>
              <a:t>Проведение  традиционных мероприятий, приуроченных к календарным датам, посвященные Международному женскому дню 8 марта.</a:t>
            </a:r>
          </a:p>
          <a:p>
            <a:pPr indent="457200" algn="just"/>
            <a:r>
              <a:rPr lang="ru-RU" sz="1300" dirty="0" smtClean="0">
                <a:latin typeface="Times New Roman" panose="02020603050405020304" pitchFamily="18" charset="0"/>
              </a:rPr>
              <a:t>Мероприятия, направленные на сохранение и возрождение самобытной </a:t>
            </a:r>
            <a:r>
              <a:rPr lang="ru-RU" sz="1300" dirty="0">
                <a:latin typeface="Times New Roman" panose="02020603050405020304" pitchFamily="18" charset="0"/>
              </a:rPr>
              <a:t>национальной </a:t>
            </a:r>
            <a:r>
              <a:rPr lang="ru-RU" sz="1300" dirty="0" smtClean="0">
                <a:latin typeface="Times New Roman" panose="02020603050405020304" pitchFamily="18" charset="0"/>
              </a:rPr>
              <a:t>культуры: участие в проведении религиозного обряда «Крещение господне», проведение народных гуляний «Госпожа широкая Масленица».</a:t>
            </a:r>
          </a:p>
          <a:p>
            <a:pPr indent="457200"/>
            <a:endParaRPr lang="ru-RU" sz="1300" dirty="0" smtClean="0">
              <a:latin typeface="Times New Roman" panose="02020603050405020304" pitchFamily="18" charset="0"/>
            </a:endParaRPr>
          </a:p>
          <a:p>
            <a:pPr indent="457200"/>
            <a:endParaRPr lang="ru-RU" sz="1300" dirty="0" smtClean="0">
              <a:latin typeface="Times New Roman" panose="02020603050405020304" pitchFamily="18" charset="0"/>
            </a:endParaRPr>
          </a:p>
          <a:p>
            <a:pPr indent="457200"/>
            <a:endParaRPr lang="ru-RU" sz="1300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 smtClean="0">
              <a:latin typeface="Times New Roman" panose="02020603050405020304" pitchFamily="18" charset="0"/>
            </a:endParaRPr>
          </a:p>
          <a:p>
            <a:pPr marL="285750" indent="-285750">
              <a:buFont typeface="Arial" charset="0"/>
              <a:buChar char="•"/>
            </a:pPr>
            <a:endParaRPr lang="ru-RU" sz="1300" dirty="0" smtClean="0">
              <a:latin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602464"/>
              </p:ext>
            </p:extLst>
          </p:nvPr>
        </p:nvGraphicFramePr>
        <p:xfrm>
          <a:off x="179512" y="1988840"/>
          <a:ext cx="8708977" cy="48652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5562"/>
                <a:gridCol w="8143415"/>
              </a:tblGrid>
              <a:tr h="935812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marL="31798" marR="3179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мероприятий гражданско-патриотической направленности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посвященных Дню защитника Отечества, 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Дню снятия блокады Ленинграда, Дню 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памяти о россиянах, 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исполнявших 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служебный долг за пределами Отечества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пятой годовщине присоединения Крыма к России;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и проведение мероприятий, посвященных четвертой 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годовщине 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присоединения Крыма к Российской Федерации</a:t>
                      </a: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  <a:endParaRPr lang="ru-RU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98" marR="31798" marT="0" marB="0">
                    <a:solidFill>
                      <a:schemeClr val="bg1"/>
                    </a:solidFill>
                  </a:tcPr>
                </a:tc>
              </a:tr>
              <a:tr h="374325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marL="31798" marR="3179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традиционных мероприятий, приуроченных к календарным датам: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проведены мероприятия, посвященные Международному женскому дню 8 марта.</a:t>
                      </a:r>
                    </a:p>
                  </a:txBody>
                  <a:tcPr marL="31798" marR="31798" marT="0" marB="0">
                    <a:solidFill>
                      <a:schemeClr val="bg1"/>
                    </a:solidFill>
                  </a:tcPr>
                </a:tc>
              </a:tr>
              <a:tr h="402399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 marL="31798" marR="3179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традиционных мероприятий, направленных на сохранение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 развитие самобытной национальной культуры: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в проведении религиозного обряда «Крещение господне»;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народных гуляний, посвященных Масленице.</a:t>
                      </a:r>
                    </a:p>
                  </a:txBody>
                  <a:tcPr marL="31798" marR="31798" marT="0" marB="0">
                    <a:solidFill>
                      <a:schemeClr val="bg1"/>
                    </a:solidFill>
                  </a:tcPr>
                </a:tc>
              </a:tr>
              <a:tr h="467906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</a:p>
                  </a:txBody>
                  <a:tcPr marL="31798" marR="3179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-2159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мероприятий по формированию здорового образа жизни населения: матчевая встреча по мини-футболу,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посвященная Дню защитника Отечества; 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98" marR="31798" marT="0" marB="0">
                    <a:solidFill>
                      <a:schemeClr val="bg1"/>
                    </a:solidFill>
                  </a:tcPr>
                </a:tc>
              </a:tr>
              <a:tr h="28074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</a:p>
                  </a:txBody>
                  <a:tcPr marL="31798" marR="3179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-2159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90170" algn="l"/>
                        </a:tabLst>
                        <a:defRPr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Организация и проведение благотворительных концертов, ярмарок-продаж в рамках районной акции милосердия «Душевное богатство».</a:t>
                      </a:r>
                    </a:p>
                    <a:p>
                      <a:pPr marL="0" indent="-2159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98" marR="31798" marT="0" marB="0">
                    <a:solidFill>
                      <a:schemeClr val="bg1"/>
                    </a:solidFill>
                  </a:tcPr>
                </a:tc>
              </a:tr>
              <a:tr h="28074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</a:p>
                  </a:txBody>
                  <a:tcPr marL="31798" marR="3179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Реализация муниципальной программы «Организация работы с детьми и молодежью в городском поселении Излучинск на 2019–2025 годы»: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участие в межведомственной профилактической операции «Подросток» на территории поселения;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заседаний рабочей группы по предупреждению социального неблагополучия среди несовершеннолетних и семей, находящихся  в социально-опасном положении на территории городского поселения Излучинск.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98" marR="31798" marT="0" marB="0">
                    <a:solidFill>
                      <a:schemeClr val="bg1"/>
                    </a:solidFill>
                  </a:tcPr>
                </a:tc>
              </a:tr>
              <a:tr h="977923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98" marR="31798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90170" algn="l"/>
                        </a:tabLs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1798" marR="31798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402119"/>
            <a:ext cx="8352928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трелка вправо 4"/>
          <p:cNvSpPr/>
          <p:nvPr/>
        </p:nvSpPr>
        <p:spPr>
          <a:xfrm>
            <a:off x="805880" y="1396746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schemeClr val="tx1"/>
                </a:solidFill>
              </a:rPr>
              <a:t>40 833,5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827584" y="3068960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ln w="50800"/>
                <a:solidFill>
                  <a:prstClr val="black">
                    <a:shade val="50000"/>
                  </a:prstClr>
                </a:solidFill>
              </a:rPr>
              <a:t>33 088,7</a:t>
            </a:r>
            <a:endParaRPr lang="ru-RU" sz="4800" b="1" dirty="0">
              <a:ln w="50800"/>
              <a:solidFill>
                <a:prstClr val="black">
                  <a:shade val="50000"/>
                </a:prstClr>
              </a:solidFill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805880" y="4742777"/>
            <a:ext cx="4536504" cy="158417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50800"/>
                <a:solidFill>
                  <a:schemeClr val="tx1"/>
                </a:solidFill>
              </a:rPr>
              <a:t>7</a:t>
            </a:r>
            <a:r>
              <a:rPr lang="ru-RU" sz="4800" b="1" dirty="0" smtClean="0">
                <a:ln w="50800"/>
                <a:solidFill>
                  <a:schemeClr val="tx1"/>
                </a:solidFill>
              </a:rPr>
              <a:t> 744,8</a:t>
            </a:r>
            <a:endParaRPr lang="ru-RU" sz="4800" b="1" dirty="0">
              <a:ln w="50800"/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5873" y="1874648"/>
            <a:ext cx="3288615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Доходы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75873" y="3445549"/>
            <a:ext cx="3288615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bg1"/>
                </a:solidFill>
              </a:rPr>
              <a:t>Расходы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75874" y="5119365"/>
            <a:ext cx="3288614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bg1"/>
                </a:solidFill>
              </a:rPr>
              <a:t>Профицит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116632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Исполнение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</a:t>
            </a:r>
            <a:r>
              <a:rPr lang="en-US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I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квартал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2019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 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5004048" y="4005064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377744"/>
              </p:ext>
            </p:extLst>
          </p:nvPr>
        </p:nvGraphicFramePr>
        <p:xfrm>
          <a:off x="350838" y="1438275"/>
          <a:ext cx="8616950" cy="462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047344" y="98629"/>
            <a:ext cx="7920880" cy="95410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Структура доходов бюджета поселения 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за </a:t>
            </a:r>
            <a:r>
              <a:rPr lang="ru-RU" sz="28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</a:t>
            </a:r>
            <a:r>
              <a:rPr lang="en-US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I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 квартал 2019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8576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налоговых поступлений в бюджет поселения за </a:t>
            </a:r>
            <a:r>
              <a:rPr lang="en-US" dirty="0" smtClean="0"/>
              <a:t>I</a:t>
            </a:r>
            <a:r>
              <a:rPr lang="ru-RU" dirty="0" smtClean="0"/>
              <a:t> квартал 2019  </a:t>
            </a:r>
            <a:r>
              <a:rPr lang="ru-RU" dirty="0"/>
              <a:t>года (тыс. руб.) </a:t>
            </a:r>
          </a:p>
        </p:txBody>
      </p:sp>
      <p:graphicFrame>
        <p:nvGraphicFramePr>
          <p:cNvPr id="2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077966"/>
              </p:ext>
            </p:extLst>
          </p:nvPr>
        </p:nvGraphicFramePr>
        <p:xfrm>
          <a:off x="395536" y="1412776"/>
          <a:ext cx="8142288" cy="493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неналоговых поступлений в бюджет поселения за </a:t>
            </a:r>
            <a:r>
              <a:rPr lang="en-US" dirty="0" smtClean="0"/>
              <a:t>I</a:t>
            </a:r>
            <a:r>
              <a:rPr lang="ru-RU" dirty="0" smtClean="0"/>
              <a:t> квартал 2019 года </a:t>
            </a:r>
            <a:r>
              <a:rPr lang="ru-RU" dirty="0"/>
              <a:t>(тыс. руб.) 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1002096"/>
              </p:ext>
            </p:extLst>
          </p:nvPr>
        </p:nvGraphicFramePr>
        <p:xfrm>
          <a:off x="-32742" y="980728"/>
          <a:ext cx="9577064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695429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93712" y="116632"/>
            <a:ext cx="86868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безвозмездных поступлений в бюджет поселения </a:t>
            </a:r>
            <a:r>
              <a:rPr lang="ru-RU" dirty="0" smtClean="0"/>
              <a:t>за  </a:t>
            </a:r>
            <a:r>
              <a:rPr lang="en-US" dirty="0" smtClean="0"/>
              <a:t>I </a:t>
            </a:r>
            <a:r>
              <a:rPr lang="ru-RU" dirty="0" smtClean="0"/>
              <a:t>квартал </a:t>
            </a:r>
            <a:r>
              <a:rPr lang="ru-RU" dirty="0" smtClean="0"/>
              <a:t>2019 </a:t>
            </a:r>
            <a:r>
              <a:rPr lang="ru-RU" dirty="0" smtClean="0"/>
              <a:t>года </a:t>
            </a:r>
            <a:r>
              <a:rPr lang="ru-RU" dirty="0"/>
              <a:t>(тыс. руб.) </a:t>
            </a:r>
          </a:p>
        </p:txBody>
      </p:sp>
      <p:graphicFrame>
        <p:nvGraphicFramePr>
          <p:cNvPr id="2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647358"/>
              </p:ext>
            </p:extLst>
          </p:nvPr>
        </p:nvGraphicFramePr>
        <p:xfrm>
          <a:off x="-72276" y="1124744"/>
          <a:ext cx="9231313" cy="5514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78904" y="53752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Структура расходов бюджета поселения                                </a:t>
            </a:r>
            <a:r>
              <a:rPr lang="ru-RU" dirty="0" smtClean="0"/>
              <a:t>за </a:t>
            </a:r>
            <a:r>
              <a:rPr lang="en-US" dirty="0" smtClean="0"/>
              <a:t>I </a:t>
            </a:r>
            <a:r>
              <a:rPr lang="ru-RU" dirty="0" smtClean="0"/>
              <a:t>квартал </a:t>
            </a:r>
            <a:r>
              <a:rPr lang="ru-RU" dirty="0" smtClean="0"/>
              <a:t>2019 </a:t>
            </a:r>
            <a:r>
              <a:rPr lang="ru-RU" dirty="0" smtClean="0"/>
              <a:t>года </a:t>
            </a:r>
            <a:r>
              <a:rPr lang="ru-RU" dirty="0"/>
              <a:t>(тыс. руб.)</a:t>
            </a:r>
          </a:p>
        </p:txBody>
      </p:sp>
      <p:sp>
        <p:nvSpPr>
          <p:cNvPr id="9" name="Выноска с четырьмя стрелками 8"/>
          <p:cNvSpPr/>
          <p:nvPr/>
        </p:nvSpPr>
        <p:spPr>
          <a:xfrm>
            <a:off x="2758083" y="2243783"/>
            <a:ext cx="3024336" cy="2592287"/>
          </a:xfrm>
          <a:prstGeom prst="quad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0000"/>
                </a:solidFill>
                <a:cs typeface="Arial" charset="0"/>
              </a:rPr>
              <a:t>Исполнено</a:t>
            </a:r>
            <a:r>
              <a:rPr lang="en-US" b="1" dirty="0">
                <a:solidFill>
                  <a:srgbClr val="000000"/>
                </a:solidFill>
                <a:cs typeface="Arial" charset="0"/>
              </a:rPr>
              <a:t>;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rgbClr val="000000"/>
                </a:solidFill>
                <a:cs typeface="Arial" charset="0"/>
              </a:rPr>
              <a:t>33 088,7</a:t>
            </a:r>
            <a:endParaRPr lang="ru-RU" sz="2000" b="1" dirty="0">
              <a:solidFill>
                <a:srgbClr val="000000"/>
              </a:solidFill>
              <a:cs typeface="Arial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1"/>
                </a:solidFill>
                <a:cs typeface="Arial" charset="0"/>
              </a:rPr>
              <a:t>тыс</a:t>
            </a:r>
            <a:r>
              <a:rPr lang="ru-RU" sz="2000" b="1" dirty="0">
                <a:solidFill>
                  <a:schemeClr val="tx1"/>
                </a:solidFill>
                <a:cs typeface="Arial" charset="0"/>
              </a:rPr>
              <a:t>. руб.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850396" y="3178552"/>
            <a:ext cx="3240360" cy="8531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экономика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1 630,9 тыс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руб</a:t>
            </a:r>
            <a:r>
              <a:rPr lang="ru-RU" b="1" dirty="0">
                <a:solidFill>
                  <a:schemeClr val="bg1"/>
                </a:solidFill>
                <a:cs typeface="Arial" charset="0"/>
              </a:rPr>
              <a:t>.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8187" y="1716534"/>
            <a:ext cx="2376264" cy="118665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Физическая культура и спорт</a:t>
            </a: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130,1 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тыс. руб.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690033" y="1190018"/>
            <a:ext cx="3168352" cy="93610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Общегосударственные расходы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 </a:t>
            </a: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13 468,5 тыс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руб.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4377" y="4263129"/>
            <a:ext cx="3367331" cy="89988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Культура, кинематография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2 384,2 тыс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руб.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5201" y="3114356"/>
            <a:ext cx="2595903" cy="91737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Социальная политика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154,9 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тыс. руб.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098901" y="1305159"/>
            <a:ext cx="2987824" cy="1622414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Национальная безопасность и правоохранительная деятельность</a:t>
            </a:r>
            <a:r>
              <a:rPr lang="en-US" b="1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397,5 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тыс. руб.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559926" y="4225271"/>
            <a:ext cx="3528392" cy="91828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Жилищно-коммунальное хозяйство</a:t>
            </a:r>
            <a:r>
              <a:rPr lang="en-US" b="1" dirty="0">
                <a:solidFill>
                  <a:schemeClr val="bg1"/>
                </a:solidFill>
                <a:cs typeface="Arial" charset="0"/>
              </a:rPr>
              <a:t> 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14 660,6 тыс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. руб.</a:t>
            </a:r>
          </a:p>
        </p:txBody>
      </p:sp>
      <p:sp>
        <p:nvSpPr>
          <p:cNvPr id="2" name="Скругленный прямоугольник 17"/>
          <p:cNvSpPr/>
          <p:nvPr/>
        </p:nvSpPr>
        <p:spPr>
          <a:xfrm>
            <a:off x="850275" y="5308087"/>
            <a:ext cx="3168352" cy="8370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bg1"/>
                </a:solidFill>
                <a:cs typeface="Arial" charset="0"/>
              </a:rPr>
              <a:t>Национальная оборона</a:t>
            </a:r>
            <a:endParaRPr lang="en-US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248,1 </a:t>
            </a:r>
            <a:r>
              <a:rPr lang="ru-RU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тыс. руб.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148064" y="5308087"/>
            <a:ext cx="3096344" cy="836999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cs typeface="Arial" charset="0"/>
              </a:rPr>
              <a:t>Образование</a:t>
            </a:r>
            <a:endParaRPr lang="ru-RU" b="1" dirty="0">
              <a:solidFill>
                <a:schemeClr val="bg1"/>
              </a:solidFill>
              <a:cs typeface="Arial" charset="0"/>
            </a:endParaRPr>
          </a:p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13,9  </a:t>
            </a:r>
            <a:r>
              <a:rPr lang="ru-RU" b="1" dirty="0">
                <a:solidFill>
                  <a:schemeClr val="bg1"/>
                </a:solidFill>
                <a:latin typeface="Arial" charset="0"/>
                <a:cs typeface="Arial" charset="0"/>
              </a:rPr>
              <a:t>тыс. руб.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7344" y="98629"/>
            <a:ext cx="7920880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Расходы на реализацию муниципальных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программ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поселения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Arial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 за </a:t>
            </a:r>
            <a:r>
              <a:rPr lang="en-US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I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квартал </a:t>
            </a:r>
            <a:r>
              <a:rPr lang="ru-RU" sz="2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ea typeface="+mj-ea"/>
                <a:cs typeface="+mj-cs"/>
              </a:rPr>
              <a:t>2019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года </a:t>
            </a: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/>
                <a:cs typeface="+mn-cs"/>
              </a:rPr>
              <a:t>(тыс. руб.)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+mn-lt"/>
              <a:cs typeface="+mn-cs"/>
            </a:endParaRPr>
          </a:p>
        </p:txBody>
      </p:sp>
      <p:sp>
        <p:nvSpPr>
          <p:cNvPr id="5" name="Скругленный прямоугольник 7"/>
          <p:cNvSpPr/>
          <p:nvPr/>
        </p:nvSpPr>
        <p:spPr>
          <a:xfrm>
            <a:off x="1797225" y="1790725"/>
            <a:ext cx="5832648" cy="3672408"/>
          </a:xfrm>
          <a:prstGeom prst="roundRect">
            <a:avLst/>
          </a:prstGeom>
          <a:solidFill>
            <a:srgbClr val="9933FF">
              <a:alpha val="52000"/>
            </a:srgbClr>
          </a:solidFill>
          <a:scene3d>
            <a:camera prst="orthographicFront">
              <a:rot lat="0" lon="0" rev="0"/>
            </a:camera>
            <a:lightRig rig="threePt" dir="t">
              <a:rot lat="0" lon="0" rev="5400000"/>
            </a:lightRig>
          </a:scene3d>
          <a:sp3d extrusionH="82550"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3500" b="1" dirty="0">
                <a:solidFill>
                  <a:schemeClr val="bg1"/>
                </a:solidFill>
                <a:cs typeface="Arial" charset="0"/>
              </a:rPr>
              <a:t>Исполнено </a:t>
            </a:r>
            <a:endParaRPr lang="ru-RU" sz="3500" b="1" dirty="0" smtClean="0">
              <a:solidFill>
                <a:schemeClr val="bg1"/>
              </a:solidFill>
              <a:cs typeface="Arial" charset="0"/>
            </a:endParaRPr>
          </a:p>
          <a:p>
            <a:pPr algn="ctr" fontAlgn="b"/>
            <a:r>
              <a:rPr lang="ru-RU" sz="3500" b="1" dirty="0" smtClean="0">
                <a:solidFill>
                  <a:schemeClr val="bg1"/>
                </a:solidFill>
                <a:cs typeface="Arial" charset="0"/>
              </a:rPr>
              <a:t>33 088,7  тыс</a:t>
            </a:r>
            <a:r>
              <a:rPr lang="ru-RU" sz="3500" b="1" dirty="0">
                <a:solidFill>
                  <a:schemeClr val="bg1"/>
                </a:solidFill>
                <a:cs typeface="Arial" charset="0"/>
              </a:rPr>
              <a:t>. рублей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/>
        </p:nvSpPr>
        <p:spPr>
          <a:xfrm>
            <a:off x="2626428" y="4149080"/>
            <a:ext cx="4038321" cy="1866749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endParaRPr lang="ru-RU" sz="2000" b="1" dirty="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Содержание в нормативном состоянии 16,96 км. 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автомобильных дорог </a:t>
            </a:r>
          </a:p>
          <a:p>
            <a:pPr algn="ctr" fontAlgn="b"/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 </a:t>
            </a:r>
            <a:endParaRPr lang="ru-RU" sz="2000" b="1" dirty="0">
              <a:solidFill>
                <a:schemeClr val="bg1"/>
              </a:solidFill>
              <a:cs typeface="Arial" charset="0"/>
            </a:endParaRPr>
          </a:p>
          <a:p>
            <a:pPr algn="ctr" fontAlgn="b"/>
            <a:endParaRPr lang="ru-RU" sz="2000" b="1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125760"/>
            <a:ext cx="8229600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Расходы дорожного фонда городского поселения Излучинск за </a:t>
            </a:r>
            <a:r>
              <a:rPr lang="en-US" dirty="0" smtClean="0"/>
              <a:t>I</a:t>
            </a:r>
            <a:r>
              <a:rPr lang="ru-RU" dirty="0" smtClean="0"/>
              <a:t> квартал 2019  </a:t>
            </a:r>
            <a:r>
              <a:rPr lang="ru-RU" dirty="0"/>
              <a:t>года</a:t>
            </a:r>
          </a:p>
        </p:txBody>
      </p:sp>
      <p:sp>
        <p:nvSpPr>
          <p:cNvPr id="3" name="Скругленный прямоугольник 7"/>
          <p:cNvSpPr/>
          <p:nvPr/>
        </p:nvSpPr>
        <p:spPr>
          <a:xfrm>
            <a:off x="2803742" y="1442236"/>
            <a:ext cx="3683697" cy="1287561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b"/>
            <a:r>
              <a:rPr lang="ru-RU" sz="2000" b="1">
                <a:solidFill>
                  <a:schemeClr val="bg1"/>
                </a:solidFill>
                <a:cs typeface="Arial" charset="0"/>
              </a:rPr>
              <a:t>Исполнено </a:t>
            </a:r>
            <a:r>
              <a:rPr lang="ru-RU" sz="2000" b="1" smtClean="0">
                <a:solidFill>
                  <a:schemeClr val="bg1"/>
                </a:solidFill>
                <a:cs typeface="Arial" charset="0"/>
              </a:rPr>
              <a:t> </a:t>
            </a:r>
          </a:p>
          <a:p>
            <a:pPr algn="ctr" fontAlgn="b"/>
            <a:r>
              <a:rPr lang="ru-RU" sz="2000" b="1" smtClean="0">
                <a:solidFill>
                  <a:schemeClr val="bg1"/>
                </a:solidFill>
                <a:cs typeface="Arial" charset="0"/>
              </a:rPr>
              <a:t>1 336,4  </a:t>
            </a:r>
            <a:r>
              <a:rPr lang="ru-RU" sz="2000" b="1" dirty="0" smtClean="0">
                <a:solidFill>
                  <a:schemeClr val="bg1"/>
                </a:solidFill>
                <a:cs typeface="Arial" charset="0"/>
              </a:rPr>
              <a:t>тыс</a:t>
            </a:r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. рублей</a:t>
            </a:r>
          </a:p>
          <a:p>
            <a:pPr algn="ctr" fontAlgn="b"/>
            <a:r>
              <a:rPr lang="ru-RU" sz="2000" b="1" dirty="0">
                <a:solidFill>
                  <a:schemeClr val="bg1"/>
                </a:solidFill>
                <a:cs typeface="Arial" charset="0"/>
              </a:rPr>
              <a:t> </a:t>
            </a:r>
          </a:p>
        </p:txBody>
      </p:sp>
      <p:sp>
        <p:nvSpPr>
          <p:cNvPr id="51217" name="AutoShape 17"/>
          <p:cNvSpPr>
            <a:spLocks noChangeArrowheads="1"/>
          </p:cNvSpPr>
          <p:nvPr/>
        </p:nvSpPr>
        <p:spPr bwMode="auto">
          <a:xfrm rot="16200000">
            <a:off x="4271742" y="3053629"/>
            <a:ext cx="747691" cy="665693"/>
          </a:xfrm>
          <a:prstGeom prst="leftArrow">
            <a:avLst>
              <a:gd name="adj1" fmla="val 50000"/>
              <a:gd name="adj2" fmla="val 42378"/>
            </a:avLst>
          </a:prstGeom>
          <a:solidFill>
            <a:srgbClr val="9900FF"/>
          </a:solidFill>
          <a:ln w="9525">
            <a:solidFill>
              <a:srgbClr val="CC99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11196</TotalTime>
  <Words>772</Words>
  <Application>Microsoft Office PowerPoint</Application>
  <PresentationFormat>Экран (4:3)</PresentationFormat>
  <Paragraphs>126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5" baseType="lpstr">
      <vt:lpstr>Тема1</vt:lpstr>
      <vt:lpstr>1_Тема1</vt:lpstr>
      <vt:lpstr>1_Тема Office</vt:lpstr>
      <vt:lpstr>Презентация PowerPoint</vt:lpstr>
      <vt:lpstr>Презентация PowerPoint</vt:lpstr>
      <vt:lpstr>Презентация PowerPoint</vt:lpstr>
      <vt:lpstr>Структура налоговых поступлений в бюджет поселения за I квартал 2019  года (тыс. руб.) </vt:lpstr>
      <vt:lpstr>Структура неналоговых поступлений в бюджет поселения за I квартал 2019 года (тыс. руб.) </vt:lpstr>
      <vt:lpstr>Структура безвозмездных поступлений в бюджет поселения за  I квартал 2019 года (тыс. руб.) </vt:lpstr>
      <vt:lpstr>Структура расходов бюджета поселения                                за I квартал 2019 года (тыс. руб.)</vt:lpstr>
      <vt:lpstr>Презентация PowerPoint</vt:lpstr>
      <vt:lpstr>Расходы дорожного фонда городского поселения Излучинск за I квартал 2019  года</vt:lpstr>
      <vt:lpstr>Расходы на благоустройство городского поселения Излучинск за I квартал 2019  года</vt:lpstr>
      <vt:lpstr>Расходы на культуру, кинематографию городского поселения Излучинск  за I квартал 2018 года</vt:lpstr>
      <vt:lpstr>Презентация PowerPoint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</dc:creator>
  <cp:lastModifiedBy>Трушникова Светлана Александровна</cp:lastModifiedBy>
  <cp:revision>641</cp:revision>
  <cp:lastPrinted>2018-04-05T03:10:46Z</cp:lastPrinted>
  <dcterms:created xsi:type="dcterms:W3CDTF">2012-01-27T08:52:51Z</dcterms:created>
  <dcterms:modified xsi:type="dcterms:W3CDTF">2019-04-16T07:15:28Z</dcterms:modified>
</cp:coreProperties>
</file>