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7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82" r:id="rId15"/>
    <p:sldId id="268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99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15671879261223517"/>
                  <c:y val="7.070222490758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47 623,8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279785771067487E-2"/>
                  <c:y val="7.186115024257908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32 861,5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927091372237276E-2"/>
                  <c:y val="-6.8586208334710949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91 151,7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056">
                <a:noFill/>
              </a:ln>
            </c:spPr>
            <c:txPr>
              <a:bodyPr/>
              <a:lstStyle/>
              <a:p>
                <a:pPr>
                  <a:defRPr sz="205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29763.200000000001</c:v>
                </c:pt>
                <c:pt idx="1">
                  <c:v>18017.900000000001</c:v>
                </c:pt>
                <c:pt idx="2">
                  <c:v>34990.400000000001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6056">
          <a:noFill/>
        </a:ln>
      </c:spPr>
    </c:plotArea>
    <c:legend>
      <c:legendPos val="r"/>
      <c:layout>
        <c:manualLayout>
          <c:xMode val="edge"/>
          <c:yMode val="edge"/>
          <c:x val="0.62585034013605445"/>
          <c:y val="0.25738396624472576"/>
          <c:w val="0.35260770975056688"/>
          <c:h val="0.61603375527426163"/>
        </c:manualLayout>
      </c:layout>
      <c:overlay val="0"/>
      <c:txPr>
        <a:bodyPr/>
        <a:lstStyle/>
        <a:p>
          <a:pPr>
            <a:defRPr sz="1888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159339457567801"/>
          <c:y val="2.0740337470721702E-2"/>
          <c:w val="0.6548174229125977"/>
          <c:h val="0.860414015757530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5452512880334403E-2"/>
                  <c:y val="-6.78485440557070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098E-3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</a:t>
                    </a:r>
                    <a:r>
                      <a:rPr lang="ru-RU" baseline="0" dirty="0" smtClean="0"/>
                      <a:t> 184,4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604938271604937E-2"/>
                  <c:y val="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9 091,4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602508019830851E-2"/>
                  <c:y val="1.398818328828583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1 860,8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2345679012345678"/>
                  <c:y val="6.4304172298213006E-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1 657,9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  <c:pt idx="4">
                  <c:v>Доходы от уплаты акцизов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226</c:v>
                </c:pt>
                <c:pt idx="1">
                  <c:v>21634.3</c:v>
                </c:pt>
                <c:pt idx="2">
                  <c:v>5724.2</c:v>
                </c:pt>
                <c:pt idx="3">
                  <c:v>871.7</c:v>
                </c:pt>
                <c:pt idx="4">
                  <c:v>1047.5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207312627588218E-2"/>
                  <c:y val="-2.806253608348101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361,4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294E-3"/>
                  <c:y val="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30 469,8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11 016,5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947992612034607E-2"/>
                  <c:y val="-1.12241306435779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4 015,8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030864197530864"/>
                  <c:y val="2.806032660894494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1 760,3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  <c:pt idx="4">
                  <c:v>Доходы от уплаты акцизов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109.8</c:v>
                </c:pt>
                <c:pt idx="1">
                  <c:v>22493.1</c:v>
                </c:pt>
                <c:pt idx="2">
                  <c:v>4408.1000000000004</c:v>
                </c:pt>
                <c:pt idx="3">
                  <c:v>483.8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18816"/>
        <c:axId val="21220352"/>
      </c:barChart>
      <c:catAx>
        <c:axId val="21218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9" b="1"/>
            </a:pPr>
            <a:endParaRPr lang="ru-RU"/>
          </a:p>
        </c:txPr>
        <c:crossAx val="21220352"/>
        <c:crosses val="autoZero"/>
        <c:auto val="1"/>
        <c:lblAlgn val="ctr"/>
        <c:lblOffset val="100"/>
        <c:noMultiLvlLbl val="0"/>
      </c:catAx>
      <c:valAx>
        <c:axId val="212203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12188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992350553063219"/>
          <c:y val="2.57152067178649E-3"/>
          <c:w val="0.53158670002698272"/>
          <c:h val="8.0307476016365009E-2"/>
        </c:manualLayout>
      </c:layout>
      <c:overlay val="0"/>
      <c:txPr>
        <a:bodyPr/>
        <a:lstStyle/>
        <a:p>
          <a:pPr>
            <a:defRPr sz="2399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935290397976"/>
          <c:y val="0.10254861283219244"/>
          <c:w val="0.37507194271647348"/>
          <c:h val="0.7936611031822674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поступающие в порядке возмещения расходов, понесенных в связи с эксплуатацией имущества городских поселений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215292933553521"/>
                  <c:y val="-1.0624200050831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</a:t>
                    </a:r>
                    <a:r>
                      <a:rPr lang="ru-RU" baseline="0" dirty="0" smtClean="0"/>
                      <a:t> 929,8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78.270009999999999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квартир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777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588025530120005"/>
                  <c:y val="-4.11033096779201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205,4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145.31235000000001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доходы от использования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588025530120005"/>
                  <c:y val="-0.14120386928088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285,1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#,##0.00">
                  <c:v>222.10559000000001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доходы от компенсации затрат бюджетов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421707529572738"/>
                  <c:y val="-0.443543488045487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140,6</a:t>
                    </a:r>
                  </a:p>
                  <a:p>
                    <a:endParaRPr lang="ru-RU" dirty="0" smtClean="0"/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1 043,8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0.00">
                  <c:v>306.60000000000002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571172412104868"/>
                  <c:y val="-0.203750762852833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914,7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 formatCode="0.00">
                  <c:v>365.18146000000002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Доходы, получаемые в виде арендной платы за земельные участки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689167776085143"/>
                  <c:y val="-0.2551613367160117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 formatCode="0.00">
                  <c:v>4523.7494500000003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5037440"/>
        <c:axId val="25067904"/>
      </c:barChart>
      <c:catAx>
        <c:axId val="25037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067904"/>
        <c:crosses val="autoZero"/>
        <c:auto val="1"/>
        <c:lblAlgn val="ctr"/>
        <c:lblOffset val="100"/>
        <c:noMultiLvlLbl val="0"/>
      </c:catAx>
      <c:valAx>
        <c:axId val="2506790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5037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9875778868261345"/>
          <c:y val="9.4979553261205385E-2"/>
          <c:w val="0.47530924059285307"/>
          <c:h val="0.875515353697382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337720322125339E-2"/>
          <c:y val="9.2112838226827851E-2"/>
          <c:w val="0.48048148730305212"/>
          <c:h val="0.804260218767990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42"/>
          <c:dPt>
            <c:idx val="0"/>
            <c:bubble3D val="0"/>
            <c:explosion val="22"/>
          </c:dPt>
          <c:dPt>
            <c:idx val="1"/>
            <c:bubble3D val="0"/>
            <c:explosion val="9"/>
          </c:dPt>
          <c:dPt>
            <c:idx val="2"/>
            <c:bubble3D val="0"/>
            <c:explosion val="10"/>
            <c:spPr>
              <a:solidFill>
                <a:srgbClr val="9933FF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explosion val="0"/>
          </c:dPt>
          <c:dLbls>
            <c:dLbl>
              <c:idx val="0"/>
              <c:layout>
                <c:manualLayout>
                  <c:x val="-0.15042551368369814"/>
                  <c:y val="-1.9234538687845453E-2"/>
                </c:manualLayout>
              </c:layout>
              <c:tx>
                <c:rich>
                  <a:bodyPr/>
                  <a:lstStyle/>
                  <a:p>
                    <a:pPr>
                      <a:defRPr sz="2000" b="1" baseline="0">
                        <a:solidFill>
                          <a:schemeClr val="bg1"/>
                        </a:solidFill>
                      </a:defRPr>
                    </a:pP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51 595,1</a:t>
                    </a:r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588789157078731E-2"/>
                  <c:y val="7.3314566249166865E-2"/>
                </c:manualLayout>
              </c:layout>
              <c:tx>
                <c:rich>
                  <a:bodyPr/>
                  <a:lstStyle/>
                  <a:p>
                    <a:pPr>
                      <a:defRPr sz="2000" b="1" baseline="0">
                        <a:solidFill>
                          <a:schemeClr val="bg1"/>
                        </a:solidFill>
                      </a:defRPr>
                    </a:pP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8 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16 774,0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"/>
                  <c:y val="9.14519104801018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ru-RU" baseline="0" dirty="0" smtClean="0"/>
                      <a:t>891,7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871286023992462E-2"/>
                  <c:y val="-4.81478157199262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3138024894183655E-3"/>
                  <c:y val="-0.1230904945172009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19 896,7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3195291937344098E-2"/>
                  <c:y val="-8.817084392948296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- 607,7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0006918842422524"/>
                  <c:y val="4.52567781358936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2 592,6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8237868892653388E-2"/>
                  <c:y val="-2.0164426174869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Дотации бюджетам поселений на выравнивание бюджетной обеспеченности</c:v>
                </c:pt>
                <c:pt idx="1">
                  <c:v>Дотации бюджетам поселений на поддержку мер по обеспечению сбалансированности бюджетов</c:v>
                </c:pt>
                <c:pt idx="2">
                  <c:v>Субвенции на осуществление первичного воинского учета</c:v>
                </c:pt>
                <c:pt idx="3">
                  <c:v>Субвенции на выполнение передаваемых полономочий</c:v>
                </c:pt>
                <c:pt idx="4">
                  <c:v>Прочие межбюджетные трансферты, передаваемые бюджетам поселений</c:v>
                </c:pt>
                <c:pt idx="5">
                  <c:v>Возврат остатков субсидий, субвенций, ИМТ прошлых лет</c:v>
                </c:pt>
                <c:pt idx="6">
                  <c:v>Иные межбюджетные трансферты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51595.1</c:v>
                </c:pt>
                <c:pt idx="1">
                  <c:v>16773.900000000001</c:v>
                </c:pt>
                <c:pt idx="2" formatCode="0.00">
                  <c:v>891.7</c:v>
                </c:pt>
                <c:pt idx="3" formatCode="0.00">
                  <c:v>300</c:v>
                </c:pt>
                <c:pt idx="4" formatCode="0.00">
                  <c:v>19896.7</c:v>
                </c:pt>
                <c:pt idx="5" formatCode="0.00">
                  <c:v>-607.70000000000005</c:v>
                </c:pt>
                <c:pt idx="6" formatCode="0.00">
                  <c:v>2592.6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00" b="0"/>
            </a:pPr>
            <a:endParaRPr lang="ru-RU"/>
          </a:p>
        </c:txPr>
      </c:legendEntry>
      <c:layout>
        <c:manualLayout>
          <c:xMode val="edge"/>
          <c:yMode val="edge"/>
          <c:x val="0.52924204823300869"/>
          <c:y val="0"/>
          <c:w val="0.42124560179034121"/>
          <c:h val="0.97950997058010214"/>
        </c:manualLayout>
      </c:layout>
      <c:overlay val="0"/>
      <c:txPr>
        <a:bodyPr/>
        <a:lstStyle/>
        <a:p>
          <a:pPr>
            <a:defRPr sz="1600" b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38702201622246E-2"/>
          <c:y val="8.6680761099365747E-2"/>
          <c:w val="0.44148319814600234"/>
          <c:h val="0.805496828752642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explosion val="9"/>
          </c:dPt>
          <c:dPt>
            <c:idx val="1"/>
            <c:bubble3D val="0"/>
            <c:explosion val="14"/>
          </c:dPt>
          <c:dPt>
            <c:idx val="2"/>
            <c:bubble3D val="0"/>
            <c:explosion val="0"/>
          </c:dPt>
          <c:dLbls>
            <c:dLbl>
              <c:idx val="0"/>
              <c:layout>
                <c:manualLayout>
                  <c:x val="-0.14559888476975397"/>
                  <c:y val="0.1450507784538296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72 261,3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98443579766537"/>
                  <c:y val="-0.10230851825340015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94 082,2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pPr>
              <a:noFill/>
              <a:ln w="25235">
                <a:noFill/>
              </a:ln>
            </c:spPr>
            <c:txPr>
              <a:bodyPr/>
              <a:lstStyle/>
              <a:p>
                <a:pPr>
                  <a:defRPr sz="218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Расходы на реализацию ведомственных программ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10717.2</c:v>
                </c:pt>
                <c:pt idx="1">
                  <c:v>23175.200000000001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35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3643199852936674"/>
          <c:y val="6.5539101646385114E-2"/>
          <c:w val="0.43453070683661643"/>
          <c:h val="0.79915433403805491"/>
        </c:manualLayout>
      </c:layout>
      <c:overlay val="0"/>
      <c:txPr>
        <a:bodyPr/>
        <a:lstStyle/>
        <a:p>
          <a:pPr>
            <a:defRPr sz="1987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2018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998125234345708E-3"/>
                  <c:y val="-1.186708491132858E-2"/>
                </c:manualLayout>
              </c:layout>
              <c:tx>
                <c:rich>
                  <a:bodyPr/>
                  <a:lstStyle/>
                  <a:p>
                    <a:pPr>
                      <a:defRPr b="1" i="0" baseline="0">
                        <a:solidFill>
                          <a:schemeClr val="bg1"/>
                        </a:solidFill>
                      </a:defRPr>
                    </a:pPr>
                    <a:r>
                      <a:rPr lang="ru-RU" b="1" i="0" baseline="0" dirty="0" smtClean="0">
                        <a:solidFill>
                          <a:schemeClr val="bg1"/>
                        </a:solidFill>
                      </a:rPr>
                      <a:t>27 </a:t>
                    </a:r>
                    <a:r>
                      <a:rPr lang="ru-RU" b="1" i="0" baseline="0" dirty="0" smtClean="0">
                        <a:solidFill>
                          <a:schemeClr val="bg1"/>
                        </a:solidFill>
                      </a:rPr>
                      <a:t>132,0</a:t>
                    </a:r>
                    <a:endParaRPr lang="en-US" b="1" i="0" baseline="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27132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2017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i="0" baseline="0" dirty="0" smtClean="0">
                        <a:solidFill>
                          <a:schemeClr val="bg1"/>
                        </a:solidFill>
                      </a:rPr>
                      <a:t>20 143,2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20143.2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129408"/>
        <c:axId val="76222848"/>
      </c:barChart>
      <c:catAx>
        <c:axId val="561294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6222848"/>
        <c:crosses val="autoZero"/>
        <c:auto val="1"/>
        <c:lblAlgn val="ctr"/>
        <c:lblOffset val="100"/>
        <c:noMultiLvlLbl val="0"/>
      </c:catAx>
      <c:valAx>
        <c:axId val="76222848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56129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756546636630002E-2"/>
          <c:y val="6.0469508249418831E-2"/>
          <c:w val="0.62638126234245362"/>
          <c:h val="0.670372326755507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aseline="0">
                        <a:solidFill>
                          <a:schemeClr val="bg1"/>
                        </a:solidFill>
                      </a:defRPr>
                    </a:pP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5 087,9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5087.8999999999996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aseline="0">
                        <a:solidFill>
                          <a:schemeClr val="bg1"/>
                        </a:solidFill>
                      </a:defRPr>
                    </a:pP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10 552,4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7793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2537344"/>
        <c:axId val="22538880"/>
      </c:barChart>
      <c:catAx>
        <c:axId val="22537344"/>
        <c:scaling>
          <c:orientation val="minMax"/>
        </c:scaling>
        <c:delete val="1"/>
        <c:axPos val="l"/>
        <c:majorTickMark val="out"/>
        <c:minorTickMark val="none"/>
        <c:tickLblPos val="nextTo"/>
        <c:crossAx val="22538880"/>
        <c:crosses val="autoZero"/>
        <c:auto val="1"/>
        <c:lblAlgn val="ctr"/>
        <c:lblOffset val="100"/>
        <c:noMultiLvlLbl val="0"/>
      </c:catAx>
      <c:valAx>
        <c:axId val="225388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2537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71819605975905"/>
          <c:y val="0.20076892623058989"/>
          <c:w val="0.17399633386825417"/>
          <c:h val="0.37269203031864007"/>
        </c:manualLayout>
      </c:layout>
      <c:overlay val="0"/>
      <c:txPr>
        <a:bodyPr/>
        <a:lstStyle/>
        <a:p>
          <a:pPr>
            <a:defRPr sz="1566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62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0.01674</cdr:x>
      <cdr:y>0</cdr:y>
    </cdr:from>
    <cdr:to>
      <cdr:x>0.15901</cdr:x>
      <cdr:y>0.3125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-908720"/>
          <a:ext cx="1224155" cy="562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т</a:t>
          </a:r>
          <a:r>
            <a:rPr lang="ru-RU" sz="1800" b="1" dirty="0" smtClean="0"/>
            <a:t>ыс.</a:t>
          </a:r>
          <a:r>
            <a:rPr lang="en-US" sz="1800" b="1" dirty="0" smtClean="0"/>
            <a:t> </a:t>
          </a:r>
          <a:r>
            <a:rPr lang="ru-RU" sz="1800" b="1" dirty="0" smtClean="0"/>
            <a:t>руб.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1"/>
          </a:xfrm>
          <a:prstGeom prst="rect">
            <a:avLst/>
          </a:prstGeom>
        </p:spPr>
        <p:txBody>
          <a:bodyPr vert="horz" lIns="91256" tIns="45628" rIns="91256" bIns="4562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411"/>
          </a:xfrm>
          <a:prstGeom prst="rect">
            <a:avLst/>
          </a:prstGeom>
        </p:spPr>
        <p:txBody>
          <a:bodyPr vert="horz" lIns="91256" tIns="45628" rIns="91256" bIns="4562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6" tIns="45628" rIns="91256" bIns="4562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56" tIns="45628" rIns="91256" bIns="4562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56" tIns="45628" rIns="91256" bIns="4562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56" tIns="45628" rIns="91256" bIns="4562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D7ED3-2496-4FBD-8B6A-E3881EA6048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95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9 месяцев 2018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010491"/>
              </p:ext>
            </p:extLst>
          </p:nvPr>
        </p:nvGraphicFramePr>
        <p:xfrm>
          <a:off x="433870" y="908721"/>
          <a:ext cx="8467725" cy="86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благоустройство городского поселения Излучинск </a:t>
            </a:r>
            <a:r>
              <a:rPr lang="ru-RU" dirty="0" smtClean="0"/>
              <a:t>за 9 месяцев 2018  </a:t>
            </a:r>
            <a:r>
              <a:rPr lang="ru-RU" dirty="0"/>
              <a:t>года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33425" y="1776264"/>
            <a:ext cx="4392488" cy="57261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Выполнены работы по проектированию сквера по ул. Энергетиков пгт. Излучинск,  разработана комплексная схема организации дорожного движения гп. Излучинск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645310" y="1772816"/>
            <a:ext cx="4403898" cy="1440161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bg1"/>
                </a:solidFill>
              </a:rPr>
              <a:t>Выполнены работы по содержанию детских и игровых площадок в количестве 32 шт.;  выполнены работы по ликвидации </a:t>
            </a:r>
            <a:r>
              <a:rPr lang="ru-RU" sz="1100" b="1" dirty="0" smtClean="0">
                <a:solidFill>
                  <a:schemeClr val="bg1"/>
                </a:solidFill>
              </a:rPr>
              <a:t>несанкционированных </a:t>
            </a:r>
            <a:r>
              <a:rPr lang="ru-RU" sz="1100" b="1" dirty="0">
                <a:solidFill>
                  <a:schemeClr val="bg1"/>
                </a:solidFill>
              </a:rPr>
              <a:t>свалок  в пгт. Излучинск – 2 шт.  Выполнены работы по проектированию сквера по ул. Энергетиков в пгт. Излучинск. Выполнены работы по устройству ограждения по </a:t>
            </a:r>
            <a:r>
              <a:rPr lang="ru-RU" sz="1100" b="1" dirty="0" err="1">
                <a:solidFill>
                  <a:schemeClr val="bg1"/>
                </a:solidFill>
              </a:rPr>
              <a:t>кл</a:t>
            </a:r>
            <a:r>
              <a:rPr lang="ru-RU" sz="1100" b="1" dirty="0">
                <a:solidFill>
                  <a:schemeClr val="bg1"/>
                </a:solidFill>
              </a:rPr>
              <a:t>. Школьная в с. Большетархово – 80 м2.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28886" y="2414750"/>
            <a:ext cx="4392488" cy="1448977"/>
          </a:xfrm>
          <a:prstGeom prst="round2DiagRect">
            <a:avLst>
              <a:gd name="adj1" fmla="val 19104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bg1"/>
                </a:solidFill>
              </a:rPr>
              <a:t>Содержание фонтана в парке аттракционов; техническое </a:t>
            </a:r>
            <a:r>
              <a:rPr lang="ru-RU" sz="1000" b="1" dirty="0">
                <a:solidFill>
                  <a:schemeClr val="bg1"/>
                </a:solidFill>
              </a:rPr>
              <a:t>обслуживание</a:t>
            </a:r>
            <a:r>
              <a:rPr lang="ru-RU" sz="1100" b="1" dirty="0">
                <a:solidFill>
                  <a:schemeClr val="bg1"/>
                </a:solidFill>
              </a:rPr>
              <a:t> электрического и сантехнического оборудования административного здания по ул. Набережной, д. 13; выполнены работы по окраске сцены;  выполнены работы по ремонту дорожного покрытия внутрипоселковых и внутриквартальных дорог в пгт. Излучинск – 1 540,0 м2; выполнены работы по ремонту дорог по ул. Пионерная и пер. Строителей в пгт. Излучинск – 13 020,0 м2; 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625913" y="5702908"/>
            <a:ext cx="4392488" cy="750428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/>
                </a:solidFill>
              </a:rPr>
              <a:t>Выполнены работы по ремонту фундамента жилого дома в с. Большетархово; благоустройство дворовой территории жилого дома № 2 по ул. Школьная, пгт. Излучинск; благоустройство дворовой территории жилого дома по ул. Новая, д. 15 с. Большетархово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645310" y="3284984"/>
            <a:ext cx="4392488" cy="1152128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bg1"/>
                </a:solidFill>
              </a:rPr>
              <a:t>Содержание внутрипоселковых и подъездных дорог в пгт. Излучинск-14,42 км.; содержание внутрипоселковых и подъездных дорог  в с. Большетархово – 21,1 км.; Содержание внутриквартальных дорог и территорий – 76 540,0 м2.; с содержание автомобильных дорог и искусственных сооружений на них в д. Соснина, в д. Пасол – 9,7 км. Проведен вывоз ТКО из д. Соснина, д. Пасол.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57672" y="4941168"/>
            <a:ext cx="4392488" cy="136815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bg1"/>
                </a:solidFill>
              </a:rPr>
              <a:t>Текущий ремонт и техническое обслуживание электрических сетей и электрооборудования уличного освещения в с. Большетархово, д. Соснина, д. Пасол. Выполнены работы по содержанию уличного освещения: пгт. Излучинск -1090 светильников; с. Большетархово – 74 светильника. Проведена дезинсекция открытых территорий  - 50 000,0 м2.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626210" y="4525839"/>
            <a:ext cx="4392488" cy="1062039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bg1"/>
                </a:solidFill>
              </a:rPr>
              <a:t>Замена и ремонт барьерного ограждения по ул. Пионерная; выполнены работы по отсыпке и планировке территории по ул. Энергетиков пер. Молодежный, пгт. Излучинск; разработана комплексная схема организации дорожного движения городского поселения Излучинск; выполнены работы по ремонту металлических ограждений.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218567" y="3998687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bg1"/>
                </a:solidFill>
              </a:rPr>
              <a:t>Содержание парка аттракционов. Выполнены работы по художественному оформлению ТП; в пгт. Излучинск – 3 шт.; выполнены работы по ремонту и устройству проездов на территории кладбища пгт. Излучинск – </a:t>
            </a:r>
            <a:r>
              <a:rPr lang="ru-RU" sz="1100" b="1" dirty="0">
                <a:solidFill>
                  <a:schemeClr val="bg1"/>
                </a:solidFill>
              </a:rPr>
              <a:t>142 м2</a:t>
            </a:r>
            <a:r>
              <a:rPr lang="ru-RU" sz="1100" b="1" dirty="0" smtClean="0">
                <a:solidFill>
                  <a:schemeClr val="bg1"/>
                </a:solidFill>
              </a:rPr>
              <a:t>., поставка </a:t>
            </a:r>
            <a:r>
              <a:rPr lang="ru-RU" sz="1100" b="1" dirty="0">
                <a:solidFill>
                  <a:schemeClr val="bg1"/>
                </a:solidFill>
              </a:rPr>
              <a:t>рекламных конструкций – 11 шт.; поставка биотуалетов – 5 шт.; </a:t>
            </a:r>
            <a:endParaRPr lang="ru-RU" sz="1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городского поселения Излучинск </a:t>
            </a:r>
            <a:r>
              <a:rPr lang="ru-RU" dirty="0" smtClean="0"/>
              <a:t> за 9 месяцев 2018 года</a:t>
            </a:r>
            <a:endParaRPr lang="ru-RU" dirty="0"/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388416"/>
              </p:ext>
            </p:extLst>
          </p:nvPr>
        </p:nvGraphicFramePr>
        <p:xfrm>
          <a:off x="1079839" y="908720"/>
          <a:ext cx="7831688" cy="1194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036" y="1772816"/>
            <a:ext cx="856863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</a:rPr>
              <a:t>В </a:t>
            </a:r>
            <a:r>
              <a:rPr lang="ru-RU" sz="1200" dirty="0">
                <a:latin typeface="Times New Roman" panose="02020603050405020304" pitchFamily="18" charset="0"/>
              </a:rPr>
              <a:t>течение 9 месяцев 2018 года </a:t>
            </a:r>
            <a:r>
              <a:rPr lang="ru-RU" sz="1200" dirty="0" smtClean="0">
                <a:latin typeface="Times New Roman" panose="02020603050405020304" pitchFamily="18" charset="0"/>
              </a:rPr>
              <a:t>на территории  поселения запланированы и проведены:</a:t>
            </a:r>
          </a:p>
          <a:p>
            <a:pPr indent="457200" algn="just"/>
            <a:r>
              <a:rPr lang="ru-RU" sz="1200" dirty="0" smtClean="0">
                <a:latin typeface="Times New Roman" panose="02020603050405020304" pitchFamily="18" charset="0"/>
              </a:rPr>
              <a:t>Мероприятия </a:t>
            </a:r>
            <a:r>
              <a:rPr lang="ru-RU" sz="1200" dirty="0">
                <a:latin typeface="Times New Roman" panose="02020603050405020304" pitchFamily="18" charset="0"/>
              </a:rPr>
              <a:t>гражданско-патриотической направленности: концертные программы; тематические встречи; церемонии возложения цветов к Дню защитника отечества, Дню призывника, Дню памяти о россиянах, исполнявших служебный долг за пределами отечества; цикл мероприятий, посвященных 73-ой годовщине Победы в Великой Отечественной войне 1941-1945 годов; День памяти ветеранов боевых действий; День России; День памяти и </a:t>
            </a:r>
            <a:r>
              <a:rPr lang="ru-RU" sz="1200" dirty="0" smtClean="0">
                <a:latin typeface="Times New Roman" panose="02020603050405020304" pitchFamily="18" charset="0"/>
              </a:rPr>
              <a:t>скорби, молодежной патриотической акции «Российский </a:t>
            </a:r>
            <a:r>
              <a:rPr lang="ru-RU" sz="1200" dirty="0" err="1" smtClean="0">
                <a:latin typeface="Times New Roman" panose="02020603050405020304" pitchFamily="18" charset="0"/>
              </a:rPr>
              <a:t>триколор</a:t>
            </a:r>
            <a:r>
              <a:rPr lang="ru-RU" sz="1200" dirty="0" smtClean="0">
                <a:latin typeface="Times New Roman" panose="02020603050405020304" pitchFamily="18" charset="0"/>
              </a:rPr>
              <a:t>», посвященной Дню Государственного флага Российской Федерации; </a:t>
            </a:r>
            <a:r>
              <a:rPr lang="ru-RU" sz="1200" dirty="0" err="1" smtClean="0">
                <a:latin typeface="Times New Roman" panose="02020603050405020304" pitchFamily="18" charset="0"/>
              </a:rPr>
              <a:t>флешмоб</a:t>
            </a:r>
            <a:r>
              <a:rPr lang="ru-RU" sz="1200" dirty="0" smtClean="0">
                <a:latin typeface="Times New Roman" panose="02020603050405020304" pitchFamily="18" charset="0"/>
              </a:rPr>
              <a:t> «Мы хотим в мире жить» с запуском белых шаров в небо в знак памяти жертв террора и экстремизма.</a:t>
            </a:r>
            <a:endParaRPr lang="ru-RU" sz="1200" dirty="0">
              <a:latin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</a:rPr>
              <a:t>          Проведение традиционных мероприятий, приуроченных к календарным датам: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проведение мероприятий, посвященных Дню семьи, 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проведение мероприятий, посвященных 73-летию Победы в Великой Отечественной войне 1941–1945 годов;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проведение мероприятий, посвященных Дню России</a:t>
            </a:r>
            <a:r>
              <a:rPr lang="ru-RU" sz="1200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проведение мероприятий, </a:t>
            </a:r>
            <a:r>
              <a:rPr lang="ru-RU" sz="1200" dirty="0" smtClean="0">
                <a:latin typeface="Times New Roman" panose="02020603050405020304" pitchFamily="18" charset="0"/>
              </a:rPr>
              <a:t>посвященных</a:t>
            </a:r>
            <a:r>
              <a:rPr lang="ru-RU" sz="1200" dirty="0">
                <a:latin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</a:rPr>
              <a:t>Дню семьи, любви и верности:</a:t>
            </a:r>
          </a:p>
          <a:p>
            <a:r>
              <a:rPr lang="ru-RU" sz="1200" dirty="0" smtClean="0">
                <a:latin typeface="Times New Roman" panose="02020603050405020304" pitchFamily="18" charset="0"/>
              </a:rPr>
              <a:t>круглые столы, тематические встречи в рамках празднования Дня пожилых людей;</a:t>
            </a:r>
          </a:p>
          <a:p>
            <a:r>
              <a:rPr lang="ru-RU" sz="1200" dirty="0" smtClean="0">
                <a:latin typeface="Times New Roman" panose="02020603050405020304" pitchFamily="18" charset="0"/>
              </a:rPr>
              <a:t>участие в праздничных мероприятиях, посвященных Дню знаний;</a:t>
            </a:r>
          </a:p>
          <a:p>
            <a:r>
              <a:rPr lang="ru-RU" sz="1200" dirty="0" smtClean="0">
                <a:latin typeface="Times New Roman" panose="02020603050405020304" pitchFamily="18" charset="0"/>
              </a:rPr>
              <a:t>Торжественная церемония занесения на Доску Почета гп. Излучинск жителей поселения, работников предприятий и организаций, внесших вклад в социально-экономическое развитие поселения;</a:t>
            </a:r>
          </a:p>
          <a:p>
            <a:r>
              <a:rPr lang="ru-RU" sz="1200" dirty="0" smtClean="0">
                <a:latin typeface="Times New Roman" panose="02020603050405020304" pitchFamily="18" charset="0"/>
              </a:rPr>
              <a:t>организация и проведение </a:t>
            </a:r>
            <a:r>
              <a:rPr lang="ru-RU" sz="1200" dirty="0">
                <a:latin typeface="Times New Roman" panose="02020603050405020304" pitchFamily="18" charset="0"/>
              </a:rPr>
              <a:t>мероприятий, посвященных </a:t>
            </a:r>
            <a:r>
              <a:rPr lang="ru-RU" sz="1200" dirty="0" smtClean="0">
                <a:latin typeface="Times New Roman" panose="02020603050405020304" pitchFamily="18" charset="0"/>
              </a:rPr>
              <a:t>Дню нефтяной и газовой промышленности;</a:t>
            </a:r>
            <a:endParaRPr lang="ru-RU" sz="1200" dirty="0">
              <a:latin typeface="Times New Roman" panose="02020603050405020304" pitchFamily="18" charset="0"/>
            </a:endParaRPr>
          </a:p>
          <a:p>
            <a:pPr indent="457200" algn="just"/>
            <a:r>
              <a:rPr lang="ru-RU" sz="1200" dirty="0">
                <a:latin typeface="Times New Roman" panose="02020603050405020304" pitchFamily="18" charset="0"/>
              </a:rPr>
              <a:t>Мероприятия, направленные на сохранение и возрождение самобытной национальной культуры: народные гуляния «Масленица раздольная»; цикл мероприятий, посвященных Дню славянской письменности и культуры; участие в организации и проведении татаро-башкирского праздника «Сабантуй</a:t>
            </a:r>
            <a:r>
              <a:rPr lang="ru-RU" sz="1200" dirty="0" smtClean="0">
                <a:latin typeface="Times New Roman" panose="02020603050405020304" pitchFamily="18" charset="0"/>
              </a:rPr>
              <a:t>»;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</a:rPr>
              <a:t>оказание содействия в организации и проведении праздника урожая «Дары осени-2018»;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</a:rPr>
              <a:t>организация и проведение ярмарки урожая «Три спаса: медовый, яблочный, ореховый»: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</a:rPr>
              <a:t>работа тематических площадок: «Русский двор», кулинарный марафон «Пир горой», «Богатырские забавы», мастер-класс по росписи в стиле «Хохлома»;</a:t>
            </a:r>
            <a:endParaRPr lang="ru-RU" sz="1200" dirty="0">
              <a:latin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</a:rPr>
              <a:t>участие </a:t>
            </a:r>
            <a:r>
              <a:rPr lang="ru-RU" sz="1200" dirty="0">
                <a:latin typeface="Times New Roman" panose="02020603050405020304" pitchFamily="18" charset="0"/>
              </a:rPr>
              <a:t>в проведении мероприятий </a:t>
            </a:r>
            <a:r>
              <a:rPr lang="en-US" sz="1200" dirty="0">
                <a:latin typeface="Times New Roman" panose="02020603050405020304" pitchFamily="18" charset="0"/>
              </a:rPr>
              <a:t>XIV</a:t>
            </a:r>
            <a:r>
              <a:rPr lang="ru-RU" sz="1200" dirty="0">
                <a:latin typeface="Times New Roman" panose="02020603050405020304" pitchFamily="18" charset="0"/>
              </a:rPr>
              <a:t> районного фестиваля искусств «Мое сердце – Нижневартовский район»;</a:t>
            </a:r>
          </a:p>
          <a:p>
            <a:endParaRPr lang="ru-RU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</a:pPr>
            <a:endParaRPr lang="ru-RU" sz="1200" dirty="0">
              <a:latin typeface="Times New Roman" panose="02020603050405020304" pitchFamily="18" charset="0"/>
              <a:cs typeface="Arial" charset="0"/>
            </a:endParaRPr>
          </a:p>
          <a:p>
            <a:pPr algn="just">
              <a:spcBef>
                <a:spcPct val="0"/>
              </a:spcBef>
            </a:pPr>
            <a:endParaRPr lang="ru-RU" sz="1200" dirty="0">
              <a:latin typeface="Times New Roman" panose="02020603050405020304" pitchFamily="18" charset="0"/>
              <a:cs typeface="Arial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городского поселения Излучинск </a:t>
            </a:r>
            <a:r>
              <a:rPr lang="ru-RU" dirty="0" smtClean="0"/>
              <a:t> за 9 месяцев 2018 года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77305" y="1412776"/>
            <a:ext cx="806489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1200" dirty="0" smtClean="0">
                <a:latin typeface="Times New Roman" panose="02020603050405020304" pitchFamily="18" charset="0"/>
              </a:rPr>
              <a:t>Оказание содействия избирательным комиссиям в организации подготовки и проведении выборов губернатора Тюменской области, депутатов Совета депутатов гп. Излучинск 4го созыва 9 сентября 2018 года;</a:t>
            </a:r>
          </a:p>
          <a:p>
            <a:r>
              <a:rPr lang="ru-RU" sz="1200" dirty="0" smtClean="0">
                <a:latin typeface="Times New Roman" panose="02020603050405020304" pitchFamily="18" charset="0"/>
              </a:rPr>
              <a:t>Проведение </a:t>
            </a:r>
            <a:r>
              <a:rPr lang="ru-RU" sz="1200" dirty="0">
                <a:latin typeface="Times New Roman" panose="02020603050405020304" pitchFamily="18" charset="0"/>
              </a:rPr>
              <a:t>мероприятий по формированию здорового образа жизни населения: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проведение легкоатлетической эстафеты трудовых коллективов, учащихся образовательных учреждений с передачей эстафетной палочки;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матчевая встреча по хоккею между командами гп. Излучинск и гп. </a:t>
            </a:r>
            <a:r>
              <a:rPr lang="ru-RU" sz="1200" dirty="0" err="1">
                <a:latin typeface="Times New Roman" panose="02020603050405020304" pitchFamily="18" charset="0"/>
              </a:rPr>
              <a:t>Новоаганск</a:t>
            </a:r>
            <a:r>
              <a:rPr lang="ru-RU" sz="1200" dirty="0">
                <a:latin typeface="Times New Roman" panose="02020603050405020304" pitchFamily="18" charset="0"/>
              </a:rPr>
              <a:t> в рамках мероприятий, посвященных 30-летию </a:t>
            </a:r>
            <a:r>
              <a:rPr lang="ru-RU" sz="1200" dirty="0" smtClean="0">
                <a:latin typeface="Times New Roman" panose="02020603050405020304" pitchFamily="18" charset="0"/>
              </a:rPr>
              <a:t>образования </a:t>
            </a:r>
            <a:r>
              <a:rPr lang="ru-RU" sz="1200" dirty="0">
                <a:latin typeface="Times New Roman" panose="02020603050405020304" pitchFamily="18" charset="0"/>
              </a:rPr>
              <a:t>поселка городского типа Излучинск;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соревнования по настольному теннису, посвященные Дню Росси; соревнования по </a:t>
            </a:r>
            <a:r>
              <a:rPr lang="ru-RU" sz="1200" dirty="0" err="1">
                <a:latin typeface="Times New Roman" panose="02020603050405020304" pitchFamily="18" charset="0"/>
              </a:rPr>
              <a:t>стритболу</a:t>
            </a:r>
            <a:r>
              <a:rPr lang="ru-RU" sz="1200" dirty="0">
                <a:latin typeface="Times New Roman" panose="02020603050405020304" pitchFamily="18" charset="0"/>
              </a:rPr>
              <a:t>, посвященные Дню молодежи России;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проведение физкультурно-спортивных мероприятий, посвященных празднованию Дня физкультурника, Дню Государственного флага Российской Федерации, Дню пожилых людей;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          Проведение мероприятий, посвященных 30-летию образования поселка городского типа Излучинск, 90-летию образования Нижневартовского района: 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проведение Дня поселка, Весны и Труда;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проведение фестиваля-конкурса трудовых коллективов и общественных организаций поселения;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участие в фестивале-эстафете «Дни городских и сельских поселений» в рамках мероприятий, посвященных </a:t>
            </a:r>
            <a:r>
              <a:rPr lang="en-US" sz="1200" dirty="0">
                <a:latin typeface="Times New Roman" panose="02020603050405020304" pitchFamily="18" charset="0"/>
              </a:rPr>
              <a:t>XIV</a:t>
            </a:r>
            <a:r>
              <a:rPr lang="ru-RU" sz="1200" dirty="0">
                <a:latin typeface="Times New Roman" panose="02020603050405020304" pitchFamily="18" charset="0"/>
              </a:rPr>
              <a:t> районного фестиваля искусств «Мое сердце – Нижневартовский район</a:t>
            </a:r>
            <a:r>
              <a:rPr lang="ru-RU" sz="1200" dirty="0" smtClean="0">
                <a:latin typeface="Times New Roman" panose="02020603050405020304" pitchFamily="18" charset="0"/>
              </a:rPr>
              <a:t>»;</a:t>
            </a:r>
          </a:p>
          <a:p>
            <a:r>
              <a:rPr lang="ru-RU" sz="1200" dirty="0" smtClean="0">
                <a:latin typeface="Times New Roman" panose="02020603050405020304" pitchFamily="18" charset="0"/>
              </a:rPr>
              <a:t>участие </a:t>
            </a:r>
            <a:r>
              <a:rPr lang="ru-RU" sz="1200" dirty="0">
                <a:latin typeface="Times New Roman" panose="02020603050405020304" pitchFamily="18" charset="0"/>
              </a:rPr>
              <a:t>в проведении мероприятий </a:t>
            </a:r>
            <a:r>
              <a:rPr lang="en-US" sz="1200" dirty="0">
                <a:latin typeface="Times New Roman" panose="02020603050405020304" pitchFamily="18" charset="0"/>
              </a:rPr>
              <a:t>XIV</a:t>
            </a:r>
            <a:r>
              <a:rPr lang="ru-RU" sz="1200" dirty="0">
                <a:latin typeface="Times New Roman" panose="02020603050405020304" pitchFamily="18" charset="0"/>
              </a:rPr>
              <a:t> районного фестиваля искусств «Мое сердце – Нижневартовский район»;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           Реализация муниципальной программы «Организация работы с детьми и молодежью в городском поселении Излучинск на 2018–2023 годы»: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проведение мероприятий с детьми, подростками и молодежью по различных формам направленности;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проведение мероприятий, посвященных Дню защиты детей, Дню молодежи России;</a:t>
            </a:r>
          </a:p>
          <a:p>
            <a:r>
              <a:rPr lang="ru-RU" sz="1200" dirty="0">
                <a:latin typeface="Times New Roman" panose="02020603050405020304" pitchFamily="18" charset="0"/>
              </a:rPr>
              <a:t>участие в межведомственной профилактической операции «Подросток» на территории поселения, организация работы летних дворовых спортивных площадок, проведение мероприятий на летних дворовых спортивных площадках; проведение заседаний рабочей группы по предупреждению социального неблагополучия среди несовершеннолетних и семей, находящихся в социально-опасном положении на территории городского поселения Излучинск; </a:t>
            </a:r>
            <a:r>
              <a:rPr lang="ru-RU" sz="1200" dirty="0" err="1">
                <a:latin typeface="Times New Roman" panose="02020603050405020304" pitchFamily="18" charset="0"/>
              </a:rPr>
              <a:t>роведение</a:t>
            </a:r>
            <a:r>
              <a:rPr lang="ru-RU" sz="1200" dirty="0">
                <a:latin typeface="Times New Roman" panose="02020603050405020304" pitchFamily="18" charset="0"/>
              </a:rPr>
              <a:t> заседания комиссии по организации отдыха, занятости детей, подростков и молодежи городского поселения Излучинск в период летних каникул 2018 </a:t>
            </a:r>
            <a:r>
              <a:rPr lang="ru-RU" sz="1200" dirty="0" smtClean="0">
                <a:latin typeface="Times New Roman" panose="02020603050405020304" pitchFamily="18" charset="0"/>
              </a:rPr>
              <a:t>года;</a:t>
            </a:r>
          </a:p>
          <a:p>
            <a:r>
              <a:rPr lang="ru-RU" sz="1200" dirty="0" smtClean="0">
                <a:latin typeface="Times New Roman" panose="02020603050405020304" pitchFamily="18" charset="0"/>
              </a:rPr>
              <a:t>открытие детских площадок в рамках проекта «Комфортная среда</a:t>
            </a:r>
            <a:r>
              <a:rPr lang="ru-RU" sz="1200" dirty="0" smtClean="0">
                <a:latin typeface="Times New Roman" panose="02020603050405020304" pitchFamily="18" charset="0"/>
              </a:rPr>
              <a:t>».</a:t>
            </a:r>
            <a:endParaRPr lang="ru-RU" sz="1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574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171 637,0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mtClean="0">
                <a:ln w="50800"/>
                <a:solidFill>
                  <a:prstClr val="black">
                    <a:shade val="50000"/>
                  </a:prstClr>
                </a:solidFill>
              </a:rPr>
              <a:t>166 343,5</a:t>
            </a:r>
            <a:endParaRPr lang="ru-RU" sz="4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5 293,5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</a:rPr>
              <a:t>Профицит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9 месяцев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2018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 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35876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9 месяцев 2018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857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налоговых поступлений в бюджет поселения за </a:t>
            </a:r>
            <a:r>
              <a:rPr lang="ru-RU" dirty="0" smtClean="0"/>
              <a:t>9 месяцев 2018  </a:t>
            </a:r>
            <a:r>
              <a:rPr lang="ru-RU" dirty="0"/>
              <a:t>года (тыс. руб.) </a:t>
            </a: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346235"/>
              </p:ext>
            </p:extLst>
          </p:nvPr>
        </p:nvGraphicFramePr>
        <p:xfrm>
          <a:off x="539552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неналоговых поступлений в бюджет поселения за </a:t>
            </a:r>
            <a:r>
              <a:rPr lang="ru-RU" dirty="0" smtClean="0"/>
              <a:t>9 месяцев 2018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478094"/>
              </p:ext>
            </p:extLst>
          </p:nvPr>
        </p:nvGraphicFramePr>
        <p:xfrm>
          <a:off x="467544" y="1124744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безвозмездных поступлений в бюджет поселения </a:t>
            </a:r>
            <a:r>
              <a:rPr lang="ru-RU" dirty="0" smtClean="0"/>
              <a:t>за  9 месяцев 2018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8359"/>
              </p:ext>
            </p:extLst>
          </p:nvPr>
        </p:nvGraphicFramePr>
        <p:xfrm>
          <a:off x="107504" y="1124744"/>
          <a:ext cx="9231313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расходов бюджета поселения                                </a:t>
            </a:r>
            <a:r>
              <a:rPr lang="ru-RU" dirty="0" smtClean="0"/>
              <a:t>за 9 месяцев 2018 года </a:t>
            </a:r>
            <a:r>
              <a:rPr lang="ru-RU" dirty="0"/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2758083" y="2243783"/>
            <a:ext cx="3024336" cy="2592287"/>
          </a:xfrm>
          <a:prstGeom prst="quad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0000"/>
                </a:solidFill>
                <a:cs typeface="Arial" charset="0"/>
              </a:rPr>
              <a:t>Исполнено</a:t>
            </a:r>
            <a:endParaRPr lang="ru-RU" sz="2000" b="1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166 343,5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тыс</a:t>
            </a: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50396" y="3178552"/>
            <a:ext cx="3240360" cy="8531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экономика, образование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30 939,1 тыс.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187" y="1716534"/>
            <a:ext cx="2376264" cy="11866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1 038,8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0033" y="1190018"/>
            <a:ext cx="3168352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44 636,6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4301" y="4263129"/>
            <a:ext cx="3367331" cy="8998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10 552,4 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201" y="3114356"/>
            <a:ext cx="2595903" cy="9173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политика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464,5 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98901" y="1305159"/>
            <a:ext cx="2987824" cy="16224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деятельность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2 354,3 тыс.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59926" y="4225271"/>
            <a:ext cx="3528392" cy="9182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хозяйство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75 456,8 тыс.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971600" y="5287550"/>
            <a:ext cx="3168352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891,7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2" name="Скругленный прямоугольник 17"/>
          <p:cNvSpPr/>
          <p:nvPr/>
        </p:nvSpPr>
        <p:spPr>
          <a:xfrm>
            <a:off x="4788024" y="5295959"/>
            <a:ext cx="3168352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Охрана окружающей среды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9,3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915014"/>
              </p:ext>
            </p:extLst>
          </p:nvPr>
        </p:nvGraphicFramePr>
        <p:xfrm>
          <a:off x="649288" y="1563688"/>
          <a:ext cx="815975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Расходы на реализацию муниципальных и ведомственных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 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9 месяцев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2018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8" y="4149080"/>
            <a:ext cx="4038321" cy="186674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Содержание в нормативном 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  <a:r>
              <a:rPr lang="en-US" sz="2000" b="1" dirty="0">
                <a:solidFill>
                  <a:schemeClr val="bg1"/>
                </a:solidFill>
                <a:cs typeface="Arial" charset="0"/>
              </a:rPr>
              <a:t>.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дорожного фонда городского поселения Излучинск </a:t>
            </a:r>
            <a:r>
              <a:rPr lang="ru-RU" dirty="0" smtClean="0"/>
              <a:t>за 9 месяцев 2018  </a:t>
            </a:r>
            <a:r>
              <a:rPr lang="ru-RU" dirty="0"/>
              <a:t>года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 29 199,0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7604</TotalTime>
  <Words>1402</Words>
  <Application>Microsoft Office PowerPoint</Application>
  <PresentationFormat>Экран (4:3)</PresentationFormat>
  <Paragraphs>128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9 месяцев 2018  года (тыс. руб.) </vt:lpstr>
      <vt:lpstr>Структура неналоговых поступлений в бюджет поселения за 9 месяцев 2018 года (тыс. руб.) </vt:lpstr>
      <vt:lpstr>Структура безвозмездных поступлений в бюджет поселения за  9 месяцев 2018 года (тыс. руб.) </vt:lpstr>
      <vt:lpstr>Структура расходов бюджета поселения                                за 9 месяцев 2018 года (тыс. руб.)</vt:lpstr>
      <vt:lpstr>Презентация PowerPoint</vt:lpstr>
      <vt:lpstr>Расходы дорожного фонда городского поселения Излучинск за 9 месяцев 2018  года</vt:lpstr>
      <vt:lpstr>Расходы на благоустройство городского поселения Излучинск за 9 месяцев 2018  года</vt:lpstr>
      <vt:lpstr>Расходы на культуру, кинематографию городского поселения Излучинск  за 9 месяцев 2018 года</vt:lpstr>
      <vt:lpstr>Расходы на культуру, кинематографию городского поселения Излучинск  за 9 месяцев 2018 года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Трушникова Светлана Александровна</cp:lastModifiedBy>
  <cp:revision>642</cp:revision>
  <cp:lastPrinted>2018-10-18T14:55:55Z</cp:lastPrinted>
  <dcterms:created xsi:type="dcterms:W3CDTF">2012-01-27T08:52:51Z</dcterms:created>
  <dcterms:modified xsi:type="dcterms:W3CDTF">2018-10-18T15:41:19Z</dcterms:modified>
</cp:coreProperties>
</file>