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66FF33"/>
    <a:srgbClr val="FF0000"/>
    <a:srgbClr val="FF0066"/>
    <a:srgbClr val="0000FF"/>
    <a:srgbClr val="66FF99"/>
    <a:srgbClr val="00FF99"/>
    <a:srgbClr val="9933FF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14" autoAdjust="0"/>
    <p:restoredTop sz="94624" autoAdjust="0"/>
  </p:normalViewPr>
  <p:slideViewPr>
    <p:cSldViewPr>
      <p:cViewPr varScale="1">
        <p:scale>
          <a:sx n="84" d="100"/>
          <a:sy n="84" d="100"/>
        </p:scale>
        <p:origin x="1541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08720"/>
            <a:ext cx="8280919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городского поселения Излучинск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2022 год и плановый период 2023 и 2024 годов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(решение Совета депутатов городского поселения Излучинск от 02.12.2021 № 217)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благоустройство городского поселения Излучинск 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982467" y="2132856"/>
            <a:ext cx="3456384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8</a:t>
            </a:r>
            <a:r>
              <a:rPr lang="ru-RU" sz="2800" b="1" dirty="0" smtClean="0">
                <a:solidFill>
                  <a:schemeClr val="tx1"/>
                </a:solidFill>
              </a:rPr>
              <a:t>2 018,5 </a:t>
            </a:r>
            <a:r>
              <a:rPr lang="ru-RU" sz="2800" b="1" dirty="0" smtClean="0">
                <a:solidFill>
                  <a:schemeClr val="tx1"/>
                </a:solidFill>
              </a:rPr>
              <a:t>тыс. руб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364454" y="4419478"/>
            <a:ext cx="3564396" cy="1152128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57 585,5 </a:t>
            </a:r>
            <a:r>
              <a:rPr lang="ru-RU" sz="2800" b="1" dirty="0">
                <a:solidFill>
                  <a:schemeClr val="tx1"/>
                </a:solidFill>
              </a:rPr>
              <a:t>тыс. руб</a:t>
            </a:r>
            <a:r>
              <a:rPr lang="ru-RU" sz="1400" b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5171611" y="4411532"/>
            <a:ext cx="3207811" cy="1160073"/>
          </a:xfrm>
          <a:prstGeom prst="round2Diag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31 676,2 </a:t>
            </a:r>
            <a:r>
              <a:rPr lang="ru-RU" sz="2800" b="1" dirty="0">
                <a:solidFill>
                  <a:schemeClr val="tx1"/>
                </a:solidFill>
              </a:rPr>
              <a:t>тыс. руб. </a:t>
            </a:r>
          </a:p>
        </p:txBody>
      </p:sp>
      <p:sp>
        <p:nvSpPr>
          <p:cNvPr id="4" name="Овал 3"/>
          <p:cNvSpPr/>
          <p:nvPr/>
        </p:nvSpPr>
        <p:spPr>
          <a:xfrm>
            <a:off x="3630539" y="1124744"/>
            <a:ext cx="2160240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2022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47607" y="3244334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   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5790779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dir="13500000" algn="br" rotWithShape="0">
              <a:srgbClr val="9900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2024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066532" y="3373379"/>
            <a:ext cx="2160240" cy="1008112"/>
          </a:xfrm>
          <a:prstGeom prst="ellipse">
            <a:avLst/>
          </a:prstGeom>
          <a:solidFill>
            <a:srgbClr val="FFFF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2023 </a:t>
            </a:r>
            <a:r>
              <a:rPr lang="ru-RU" sz="2800" b="1" dirty="0">
                <a:solidFill>
                  <a:schemeClr val="tx1"/>
                </a:solidFill>
              </a:rPr>
              <a:t>год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кинематографию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060195" y="1805912"/>
            <a:ext cx="3600400" cy="2271159"/>
          </a:xfrm>
          <a:prstGeom prst="downArrow">
            <a:avLst>
              <a:gd name="adj1" fmla="val 50000"/>
              <a:gd name="adj2" fmla="val 49505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  <a:effectLst>
            <a:outerShdw blurRad="50800" dist="50800" dir="5400000" algn="ctr" rotWithShape="0">
              <a:srgbClr val="FFFF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2022 </a:t>
            </a:r>
            <a:r>
              <a:rPr lang="ru-RU" sz="2800" b="1" dirty="0" smtClean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 smtClean="0"/>
          </a:p>
          <a:p>
            <a:pPr algn="ctr"/>
            <a:r>
              <a:rPr lang="ru-RU" sz="2800" b="1" dirty="0" smtClean="0"/>
              <a:t>15 574,5 </a:t>
            </a:r>
            <a:endParaRPr lang="ru-RU" sz="2800" b="1" dirty="0" smtClean="0"/>
          </a:p>
          <a:p>
            <a:pPr algn="ctr"/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971600" y="3155845"/>
            <a:ext cx="3600400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2023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15 456,9</a:t>
            </a:r>
            <a:endParaRPr lang="ru-RU" sz="2800" dirty="0"/>
          </a:p>
        </p:txBody>
      </p:sp>
      <p:sp>
        <p:nvSpPr>
          <p:cNvPr id="10" name="Стрелка вправо 9"/>
          <p:cNvSpPr/>
          <p:nvPr/>
        </p:nvSpPr>
        <p:spPr>
          <a:xfrm flipH="1">
            <a:off x="5148064" y="3143088"/>
            <a:ext cx="3744416" cy="2880320"/>
          </a:xfrm>
          <a:prstGeom prst="rightArrow">
            <a:avLst>
              <a:gd name="adj1" fmla="val 50000"/>
              <a:gd name="adj2" fmla="val 60116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2024 </a:t>
            </a:r>
            <a:r>
              <a:rPr lang="ru-RU" sz="2800" b="1" dirty="0"/>
              <a:t>год</a:t>
            </a:r>
          </a:p>
          <a:p>
            <a:pPr algn="ctr"/>
            <a:endParaRPr lang="ru-RU" sz="800" b="1" dirty="0"/>
          </a:p>
          <a:p>
            <a:pPr algn="ctr"/>
            <a:endParaRPr lang="ru-RU" sz="800" b="1" dirty="0"/>
          </a:p>
          <a:p>
            <a:pPr algn="ctr"/>
            <a:r>
              <a:rPr lang="ru-RU" sz="2800" b="1" dirty="0" smtClean="0"/>
              <a:t>15 </a:t>
            </a:r>
            <a:r>
              <a:rPr lang="ru-RU" sz="2800" b="1" dirty="0" smtClean="0"/>
              <a:t>936,9</a:t>
            </a:r>
            <a:endParaRPr lang="ru-RU" sz="2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27584" y="1523574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230 362,4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6137" y="160507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период 2022 – 2024 годов,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0" y="1075789"/>
            <a:ext cx="3288615" cy="338554"/>
          </a:xfrm>
          <a:prstGeom prst="rect">
            <a:avLst/>
          </a:prstGeom>
          <a:solidFill>
            <a:srgbClr val="FF0066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5793" y="3062459"/>
            <a:ext cx="3288615" cy="338554"/>
          </a:xfrm>
          <a:prstGeom prst="rect">
            <a:avLst/>
          </a:prstGeom>
          <a:solidFill>
            <a:srgbClr val="0000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45793" y="4848567"/>
            <a:ext cx="3288615" cy="338554"/>
          </a:xfrm>
          <a:prstGeom prst="rect">
            <a:avLst/>
          </a:prstGeom>
          <a:solidFill>
            <a:srgbClr val="33CC3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827584" y="200899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233 322,4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75872" y="2084202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827584" y="250382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2 960,0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75873" y="257349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824129" y="3401013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223 837,2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824129" y="387891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226 787,2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824129" y="435681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2 950,0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824129" y="5170095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235 056,6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4129" y="5669137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237 996,6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4129" y="6147039"/>
            <a:ext cx="3816424" cy="477902"/>
          </a:xfrm>
          <a:prstGeom prst="rightArrow">
            <a:avLst/>
          </a:prstGeom>
          <a:pattFill prst="lgCheck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n w="50800"/>
                <a:solidFill>
                  <a:schemeClr val="bg1"/>
                </a:solidFill>
              </a:rPr>
              <a:t>2 940,0</a:t>
            </a:r>
            <a:endParaRPr lang="ru-RU" sz="1600" b="1" dirty="0">
              <a:ln w="50800"/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9697" y="347068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86137" y="3916979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6135" y="4356817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86136" y="517009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5871" y="5649220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5872" y="6138515"/>
            <a:ext cx="3288615" cy="338554"/>
          </a:xfrm>
          <a:prstGeom prst="rect">
            <a:avLst/>
          </a:prstGeom>
          <a:pattFill prst="plaid">
            <a:fgClr>
              <a:srgbClr val="9933FF"/>
            </a:fgClr>
            <a:bgClr>
              <a:schemeClr val="tx1"/>
            </a:bgClr>
          </a:patt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</a:t>
            </a:r>
            <a:endParaRPr lang="ru-RU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а период 2022 -2024 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с одним вырезанным углом 2"/>
          <p:cNvSpPr/>
          <p:nvPr/>
        </p:nvSpPr>
        <p:spPr>
          <a:xfrm>
            <a:off x="568776" y="2492896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49264" y="4941168"/>
            <a:ext cx="4320480" cy="864096"/>
          </a:xfrm>
          <a:prstGeom prst="snip1Rect">
            <a:avLst>
              <a:gd name="adj" fmla="val 35519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563608" y="3717032"/>
            <a:ext cx="4320480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одним вырезанным углом 6"/>
          <p:cNvSpPr/>
          <p:nvPr/>
        </p:nvSpPr>
        <p:spPr>
          <a:xfrm>
            <a:off x="5064253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7812360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6452592" y="13407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064253" y="2492896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77 753,0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7798291" y="251568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79 481,0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6452592" y="2494664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78 781,0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одним вырезанным углом 14"/>
          <p:cNvSpPr/>
          <p:nvPr/>
        </p:nvSpPr>
        <p:spPr>
          <a:xfrm>
            <a:off x="5064253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44 720,0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>
            <a:off x="7812359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45 000,0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6452592" y="3717032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44 860,0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с одним вырезанным углом 17"/>
          <p:cNvSpPr/>
          <p:nvPr/>
        </p:nvSpPr>
        <p:spPr>
          <a:xfrm>
            <a:off x="5064253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889,4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7812360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575,6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6452592" y="4941168"/>
            <a:ext cx="1235939" cy="864096"/>
          </a:xfrm>
          <a:prstGeom prst="snip1Rect">
            <a:avLst>
              <a:gd name="adj" fmla="val 50000"/>
            </a:avLst>
          </a:prstGeom>
          <a:pattFill prst="pct70">
            <a:fgClr>
              <a:srgbClr val="9933FF"/>
            </a:fgClr>
            <a:bgClr>
              <a:srgbClr val="FFFF00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196,2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2022 - 2024  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467718" y="1462624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67718" y="376333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61084" y="3006425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сельскохозяйственный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67718" y="2254712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товарам (продукции), производимым на территории Российской Федерации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61084" y="5318290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917441" y="1430927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7403728" y="1428587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47 390,0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679544" y="1462624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46 690,0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3899383" y="2252406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303,0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682160" y="379059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893449" y="3813829"/>
            <a:ext cx="1512488" cy="772442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79544" y="2252405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521,0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886815" y="3021501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61486" y="3021500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7403728" y="2250154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3 521,0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7391534" y="3029382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6724" y="4586271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79340" y="3818415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403728" y="5344408"/>
            <a:ext cx="1512168" cy="840947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16 100,0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451516" y="4526202"/>
            <a:ext cx="3024336" cy="792088"/>
          </a:xfrm>
          <a:prstGeom prst="flowChartPunchedTape">
            <a:avLst/>
          </a:prstGeom>
          <a:solidFill>
            <a:srgbClr val="FF66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перфолента 25"/>
          <p:cNvSpPr/>
          <p:nvPr/>
        </p:nvSpPr>
        <p:spPr>
          <a:xfrm>
            <a:off x="3907489" y="5318290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5679544" y="5318289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16 100,0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3907489" y="4555423"/>
            <a:ext cx="1512168" cy="840947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перфолента 28"/>
          <p:cNvSpPr/>
          <p:nvPr/>
        </p:nvSpPr>
        <p:spPr>
          <a:xfrm>
            <a:off x="5679544" y="4555422"/>
            <a:ext cx="1512168" cy="84094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перфолента 29"/>
          <p:cNvSpPr/>
          <p:nvPr/>
        </p:nvSpPr>
        <p:spPr>
          <a:xfrm>
            <a:off x="7361352" y="914172"/>
            <a:ext cx="1512168" cy="403624"/>
          </a:xfrm>
          <a:prstGeom prst="flowChartPunchedTape">
            <a:avLst/>
          </a:prstGeom>
          <a:solidFill>
            <a:srgbClr val="FF3300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20240" y="936047"/>
            <a:ext cx="1512168" cy="403624"/>
          </a:xfrm>
          <a:prstGeom prst="flowChartPunchedTape">
            <a:avLst/>
          </a:prstGeom>
          <a:solidFill>
            <a:srgbClr val="66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628816" y="936047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71095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поступлений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2022 – 2024 годов, 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1325757"/>
            <a:ext cx="3024336" cy="702574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получаемые в виде арендной платы за земельные участки</a:t>
            </a: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433660" y="3229981"/>
            <a:ext cx="2986212" cy="70490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оказания платных услуг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422172" y="2591313"/>
            <a:ext cx="2988477" cy="67324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</a:t>
            </a: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402526" y="2010751"/>
            <a:ext cx="3010355" cy="54834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сдачи в аренду имущества</a:t>
            </a: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433660" y="5543242"/>
            <a:ext cx="2986212" cy="541495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земельных участков</a:t>
            </a: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3959888" y="1325757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3950989" y="1976734"/>
            <a:ext cx="1484744" cy="5661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652120" y="3243327"/>
            <a:ext cx="1481564" cy="63316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3927695" y="3941863"/>
            <a:ext cx="1487995" cy="69719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652120" y="1923531"/>
            <a:ext cx="1498260" cy="59822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3927695" y="2636912"/>
            <a:ext cx="1515347" cy="58936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5652120" y="2634319"/>
            <a:ext cx="1498260" cy="539388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7372950" y="1986481"/>
            <a:ext cx="1487126" cy="556377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7364110" y="2597066"/>
            <a:ext cx="1512168" cy="5367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перфолента 22"/>
          <p:cNvSpPr/>
          <p:nvPr/>
        </p:nvSpPr>
        <p:spPr>
          <a:xfrm>
            <a:off x="7372950" y="4696361"/>
            <a:ext cx="1513447" cy="7895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Блок-схема: перфолента 23"/>
          <p:cNvSpPr/>
          <p:nvPr/>
        </p:nvSpPr>
        <p:spPr>
          <a:xfrm>
            <a:off x="7364920" y="3188069"/>
            <a:ext cx="1483772" cy="61772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7372950" y="5543242"/>
            <a:ext cx="1503328" cy="5414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перфолента 27"/>
          <p:cNvSpPr/>
          <p:nvPr/>
        </p:nvSpPr>
        <p:spPr>
          <a:xfrm>
            <a:off x="410242" y="4696361"/>
            <a:ext cx="3024336" cy="792088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компенсации затрат бюджетов городских поселений</a:t>
            </a:r>
          </a:p>
        </p:txBody>
      </p:sp>
      <p:sp>
        <p:nvSpPr>
          <p:cNvPr id="31" name="Блок-схема: перфолента 30"/>
          <p:cNvSpPr/>
          <p:nvPr/>
        </p:nvSpPr>
        <p:spPr>
          <a:xfrm>
            <a:off x="3927696" y="5543242"/>
            <a:ext cx="1460298" cy="541496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перфолента 31"/>
          <p:cNvSpPr/>
          <p:nvPr/>
        </p:nvSpPr>
        <p:spPr>
          <a:xfrm>
            <a:off x="5706880" y="5543242"/>
            <a:ext cx="1426804" cy="54149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перфолента 32"/>
          <p:cNvSpPr/>
          <p:nvPr/>
        </p:nvSpPr>
        <p:spPr>
          <a:xfrm>
            <a:off x="3927694" y="4696361"/>
            <a:ext cx="1494697" cy="7895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Блок-схема: перфолента 33"/>
          <p:cNvSpPr/>
          <p:nvPr/>
        </p:nvSpPr>
        <p:spPr>
          <a:xfrm>
            <a:off x="5706879" y="4696361"/>
            <a:ext cx="1457409" cy="7895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Блок-схема: перфолента 34"/>
          <p:cNvSpPr/>
          <p:nvPr/>
        </p:nvSpPr>
        <p:spPr>
          <a:xfrm>
            <a:off x="7376304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Блок-схема: перфолента 35"/>
          <p:cNvSpPr/>
          <p:nvPr/>
        </p:nvSpPr>
        <p:spPr>
          <a:xfrm>
            <a:off x="3932464" y="854055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Блок-схема: перфолента 36"/>
          <p:cNvSpPr/>
          <p:nvPr/>
        </p:nvSpPr>
        <p:spPr>
          <a:xfrm>
            <a:off x="5652120" y="865136"/>
            <a:ext cx="1512168" cy="403624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Блок-схема: перфолента 41"/>
          <p:cNvSpPr/>
          <p:nvPr/>
        </p:nvSpPr>
        <p:spPr>
          <a:xfrm>
            <a:off x="5652120" y="1325756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Блок-схема: перфолента 42"/>
          <p:cNvSpPr/>
          <p:nvPr/>
        </p:nvSpPr>
        <p:spPr>
          <a:xfrm>
            <a:off x="7404832" y="1325755"/>
            <a:ext cx="1481564" cy="591075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42 000,0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Блок-схема: перфолента 43"/>
          <p:cNvSpPr/>
          <p:nvPr/>
        </p:nvSpPr>
        <p:spPr>
          <a:xfrm>
            <a:off x="433660" y="3941863"/>
            <a:ext cx="3000918" cy="727101"/>
          </a:xfrm>
          <a:prstGeom prst="flowChartPunchedTape">
            <a:avLst/>
          </a:prstGeom>
          <a:solidFill>
            <a:srgbClr val="00FF99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Доходы, поступающие в порядке возмещения расходов, понесенных 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эксплуатацией имущества городских поселений</a:t>
            </a:r>
          </a:p>
        </p:txBody>
      </p:sp>
      <p:sp>
        <p:nvSpPr>
          <p:cNvPr id="45" name="Блок-схема: перфолента 44"/>
          <p:cNvSpPr/>
          <p:nvPr/>
        </p:nvSpPr>
        <p:spPr>
          <a:xfrm>
            <a:off x="3927695" y="3224243"/>
            <a:ext cx="1487995" cy="655889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Блок-схема: перфолента 45"/>
          <p:cNvSpPr/>
          <p:nvPr/>
        </p:nvSpPr>
        <p:spPr>
          <a:xfrm>
            <a:off x="5652121" y="3954801"/>
            <a:ext cx="1512168" cy="714163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Блок-схема: перфолента 46"/>
          <p:cNvSpPr/>
          <p:nvPr/>
        </p:nvSpPr>
        <p:spPr>
          <a:xfrm>
            <a:off x="7372950" y="3928513"/>
            <a:ext cx="1487126" cy="723892"/>
          </a:xfrm>
          <a:prstGeom prst="flowChartPunchedTape">
            <a:avLst/>
          </a:prstGeom>
          <a:solidFill>
            <a:srgbClr val="00FFFF"/>
          </a:solidFill>
          <a:ln w="19050">
            <a:solidFill>
              <a:srgbClr val="FF0000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560,0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период 2022 – 2024 годов, тыс. руб.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82596" y="1646168"/>
            <a:ext cx="3960440" cy="576064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Дотации  </a:t>
            </a:r>
            <a:r>
              <a:rPr lang="ru-RU" sz="1200" b="1" dirty="0">
                <a:solidFill>
                  <a:srgbClr val="0000FF"/>
                </a:solidFill>
              </a:rPr>
              <a:t>бюджетам городских поселений на выравнивание бюджетной обеспеченности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608466" y="3760528"/>
            <a:ext cx="3936980" cy="720080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100" b="1" dirty="0">
                <a:solidFill>
                  <a:srgbClr val="0000FF"/>
                </a:solidFill>
              </a:rPr>
              <a:t>Субвенции бюджетам городских поселений на осуществление первичного воинского учета </a:t>
            </a:r>
            <a:r>
              <a:rPr lang="ru-RU" sz="1100" b="1" dirty="0" smtClean="0">
                <a:solidFill>
                  <a:srgbClr val="0000FF"/>
                </a:solidFill>
              </a:rPr>
              <a:t>органами местного самоуправления поселений, муниципальных и городских округов</a:t>
            </a:r>
            <a:endParaRPr lang="ru-RU" sz="11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94326" y="2420755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Субсидии бюджетам городских поселений на реализацию программ формирования современной городской среды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606056" y="4653136"/>
            <a:ext cx="3936980" cy="661235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rgbClr val="0000FF"/>
                </a:solidFill>
              </a:rPr>
              <a:t>Межбюджетные трансферты, передаваемые бюджетам городских поселений из бюджета муниципальных районов на осуществление части полномочий по решению вопросов местного значения</a:t>
            </a:r>
            <a:endParaRPr lang="ru-RU" sz="10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874608" y="908720"/>
            <a:ext cx="1224136" cy="648072"/>
          </a:xfrm>
          <a:prstGeom prst="cube">
            <a:avLst>
              <a:gd name="adj" fmla="val 10148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6270794" y="908720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Куб 13"/>
          <p:cNvSpPr/>
          <p:nvPr/>
        </p:nvSpPr>
        <p:spPr>
          <a:xfrm>
            <a:off x="7713914" y="900180"/>
            <a:ext cx="1224136" cy="648072"/>
          </a:xfrm>
          <a:prstGeom prst="cube">
            <a:avLst>
              <a:gd name="adj" fmla="val 11633"/>
            </a:avLst>
          </a:prstGeom>
          <a:solidFill>
            <a:srgbClr val="FF0000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Загнутый угол 15"/>
          <p:cNvSpPr/>
          <p:nvPr/>
        </p:nvSpPr>
        <p:spPr>
          <a:xfrm>
            <a:off x="4955980" y="2443146"/>
            <a:ext cx="1166834" cy="5291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2 231,1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Загнутый угол 16"/>
          <p:cNvSpPr/>
          <p:nvPr/>
        </p:nvSpPr>
        <p:spPr>
          <a:xfrm>
            <a:off x="4915156" y="3858785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нутый угол 17"/>
          <p:cNvSpPr/>
          <p:nvPr/>
        </p:nvSpPr>
        <p:spPr>
          <a:xfrm>
            <a:off x="4920789" y="4698594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058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931184" y="5565863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Загнутый угол 21"/>
          <p:cNvSpPr/>
          <p:nvPr/>
        </p:nvSpPr>
        <p:spPr>
          <a:xfrm>
            <a:off x="4955980" y="325817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622606" y="5509281"/>
            <a:ext cx="3936980" cy="658376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rgbClr val="0000FF"/>
                </a:solidFill>
              </a:rPr>
              <a:t>Прочие межбюджетные трансферты, передаваемые бюджетам городских </a:t>
            </a:r>
            <a:r>
              <a:rPr lang="ru-RU" sz="1200" b="1" dirty="0" smtClean="0">
                <a:solidFill>
                  <a:srgbClr val="0000FF"/>
                </a:solidFill>
              </a:rPr>
              <a:t>поселений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5" name="Загнутый угол 24"/>
          <p:cNvSpPr/>
          <p:nvPr/>
        </p:nvSpPr>
        <p:spPr>
          <a:xfrm>
            <a:off x="6322435" y="1718176"/>
            <a:ext cx="1141200" cy="442800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91 425,2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Загнутый угол 25"/>
          <p:cNvSpPr/>
          <p:nvPr/>
        </p:nvSpPr>
        <p:spPr>
          <a:xfrm>
            <a:off x="6337235" y="2430696"/>
            <a:ext cx="1224136" cy="541597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Загнутый угол 26"/>
          <p:cNvSpPr/>
          <p:nvPr/>
        </p:nvSpPr>
        <p:spPr>
          <a:xfrm>
            <a:off x="6395625" y="3858785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6400169" y="4697857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Загнутый угол 30"/>
          <p:cNvSpPr/>
          <p:nvPr/>
        </p:nvSpPr>
        <p:spPr>
          <a:xfrm>
            <a:off x="6419420" y="5564896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Загнутый угол 31"/>
          <p:cNvSpPr/>
          <p:nvPr/>
        </p:nvSpPr>
        <p:spPr>
          <a:xfrm>
            <a:off x="6383227" y="325484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Загнутый угол 32"/>
          <p:cNvSpPr/>
          <p:nvPr/>
        </p:nvSpPr>
        <p:spPr>
          <a:xfrm>
            <a:off x="7720736" y="1718176"/>
            <a:ext cx="1224136" cy="432048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4" name="Загнутый угол 33"/>
          <p:cNvSpPr/>
          <p:nvPr/>
        </p:nvSpPr>
        <p:spPr>
          <a:xfrm>
            <a:off x="7780347" y="2420755"/>
            <a:ext cx="1224136" cy="541596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Загнутый угол 34"/>
          <p:cNvSpPr/>
          <p:nvPr/>
        </p:nvSpPr>
        <p:spPr>
          <a:xfrm>
            <a:off x="7786256" y="3858784"/>
            <a:ext cx="1224136" cy="52356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нутый угол 35"/>
          <p:cNvSpPr/>
          <p:nvPr/>
        </p:nvSpPr>
        <p:spPr>
          <a:xfrm>
            <a:off x="7765728" y="4675496"/>
            <a:ext cx="1224136" cy="616514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541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Загнутый угол 38"/>
          <p:cNvSpPr/>
          <p:nvPr/>
        </p:nvSpPr>
        <p:spPr>
          <a:xfrm>
            <a:off x="7801790" y="5565863"/>
            <a:ext cx="1248932" cy="545212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Загнутый угол 39"/>
          <p:cNvSpPr/>
          <p:nvPr/>
        </p:nvSpPr>
        <p:spPr>
          <a:xfrm>
            <a:off x="7786256" y="3258177"/>
            <a:ext cx="1224136" cy="341645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57,5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Загнутый угол 29"/>
          <p:cNvSpPr/>
          <p:nvPr/>
        </p:nvSpPr>
        <p:spPr>
          <a:xfrm>
            <a:off x="4955980" y="1718176"/>
            <a:ext cx="1170270" cy="442800"/>
          </a:xfrm>
          <a:prstGeom prst="foldedCorner">
            <a:avLst>
              <a:gd name="adj" fmla="val 50000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066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Рамка 36"/>
          <p:cNvSpPr/>
          <p:nvPr/>
        </p:nvSpPr>
        <p:spPr>
          <a:xfrm>
            <a:off x="582596" y="3140968"/>
            <a:ext cx="3953038" cy="493052"/>
          </a:xfrm>
          <a:prstGeom prst="frame">
            <a:avLst/>
          </a:prstGeom>
          <a:solidFill>
            <a:srgbClr val="FF0000"/>
          </a:solidFill>
          <a:ln w="412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</a:rPr>
              <a:t>Прочие субсидии бюджетам городских поселений </a:t>
            </a:r>
            <a:endParaRPr lang="ru-RU" sz="1200" b="1" dirty="0">
              <a:solidFill>
                <a:srgbClr val="0000FF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3"/>
            <a:ext cx="8229600" cy="7829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                                                                на период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тыс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546" y="4801362"/>
            <a:ext cx="2710278" cy="35583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77546" y="3206107"/>
            <a:ext cx="2703764" cy="36691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sz="1300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sz="13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6952" y="1340768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6952" y="2708920"/>
            <a:ext cx="2720872" cy="36004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3466" y="2240867"/>
            <a:ext cx="2707844" cy="349517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6952" y="4145271"/>
            <a:ext cx="2710278" cy="5396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Национальная безопасность и правоохранительная деятельность</a:t>
            </a:r>
            <a:r>
              <a:rPr lang="en-US" sz="1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12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1387" y="5252805"/>
            <a:ext cx="2726437" cy="4084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266952" y="3717032"/>
            <a:ext cx="2714358" cy="32788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оборона</a:t>
            </a:r>
            <a:endParaRPr lang="en-U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3466" y="1809270"/>
            <a:ext cx="2707844" cy="32358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419873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135,9</a:t>
            </a:r>
            <a:endParaRPr lang="ru-RU" dirty="0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3440698" y="476567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31 818,0</a:t>
            </a:r>
            <a:endParaRPr lang="ru-RU" dirty="0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415786" y="22408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588,2</a:t>
            </a:r>
            <a:endParaRPr lang="ru-RU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3422325" y="179104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196,2</a:t>
            </a:r>
            <a:endParaRPr lang="ru-RU" dirty="0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3449109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101 056,8</a:t>
            </a:r>
            <a:endParaRPr lang="ru-RU" sz="1600" dirty="0"/>
          </a:p>
        </p:txBody>
      </p:sp>
      <p:sp>
        <p:nvSpPr>
          <p:cNvPr id="26" name="Скругленная прямоугольная выноска 25"/>
          <p:cNvSpPr/>
          <p:nvPr/>
        </p:nvSpPr>
        <p:spPr>
          <a:xfrm>
            <a:off x="342232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15 574,5</a:t>
            </a:r>
            <a:endParaRPr lang="ru-RU" dirty="0"/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3424627" y="3199275"/>
            <a:ext cx="1152127" cy="373742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,8</a:t>
            </a:r>
            <a:endParaRPr lang="ru-RU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3440697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4 116,6</a:t>
            </a:r>
            <a:endParaRPr lang="ru-RU" dirty="0"/>
          </a:p>
        </p:txBody>
      </p:sp>
      <p:sp>
        <p:nvSpPr>
          <p:cNvPr id="29" name="Скругленная прямоугольная выноска 28"/>
          <p:cNvSpPr/>
          <p:nvPr/>
        </p:nvSpPr>
        <p:spPr>
          <a:xfrm>
            <a:off x="514806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77 901,2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3447018" y="368487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481,4</a:t>
            </a:r>
            <a:endParaRPr lang="ru-RU" dirty="0"/>
          </a:p>
        </p:txBody>
      </p:sp>
      <p:sp>
        <p:nvSpPr>
          <p:cNvPr id="32" name="Скругленный прямоугольник 17"/>
          <p:cNvSpPr/>
          <p:nvPr/>
        </p:nvSpPr>
        <p:spPr>
          <a:xfrm>
            <a:off x="261387" y="5861575"/>
            <a:ext cx="2687794" cy="350854"/>
          </a:xfrm>
          <a:prstGeom prst="roundRect">
            <a:avLst/>
          </a:prstGeom>
          <a:solidFill>
            <a:srgbClr val="9900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ВСЕГО:</a:t>
            </a: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3325934" y="5861575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233 322,4</a:t>
            </a:r>
            <a:endParaRPr lang="ru-RU" dirty="0"/>
          </a:p>
        </p:txBody>
      </p:sp>
      <p:sp>
        <p:nvSpPr>
          <p:cNvPr id="34" name="Скругленная прямоугольная выноска 33"/>
          <p:cNvSpPr/>
          <p:nvPr/>
        </p:nvSpPr>
        <p:spPr>
          <a:xfrm>
            <a:off x="5216465" y="423506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374,9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ая прямоугольная выноска 34"/>
          <p:cNvSpPr/>
          <p:nvPr/>
        </p:nvSpPr>
        <p:spPr>
          <a:xfrm>
            <a:off x="5217921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531,5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ая прямоугольная выноска 35"/>
          <p:cNvSpPr/>
          <p:nvPr/>
        </p:nvSpPr>
        <p:spPr>
          <a:xfrm>
            <a:off x="5206855" y="321297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475,0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ая прямоугольная выноска 36"/>
          <p:cNvSpPr/>
          <p:nvPr/>
        </p:nvSpPr>
        <p:spPr>
          <a:xfrm>
            <a:off x="5181177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15 456,9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ая прямоугольная выноска 37"/>
          <p:cNvSpPr/>
          <p:nvPr/>
        </p:nvSpPr>
        <p:spPr>
          <a:xfrm>
            <a:off x="5188339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588,2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ая прямоугольная выноска 38"/>
          <p:cNvSpPr/>
          <p:nvPr/>
        </p:nvSpPr>
        <p:spPr>
          <a:xfrm>
            <a:off x="5167789" y="179104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496,2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ая прямоугольная выноска 39"/>
          <p:cNvSpPr/>
          <p:nvPr/>
        </p:nvSpPr>
        <p:spPr>
          <a:xfrm>
            <a:off x="6967154" y="1340768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84 555,8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ая прямоугольная выноска 41"/>
          <p:cNvSpPr/>
          <p:nvPr/>
        </p:nvSpPr>
        <p:spPr>
          <a:xfrm>
            <a:off x="5217921" y="5252805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99 637,5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ая прямоугольная выноска 42"/>
          <p:cNvSpPr/>
          <p:nvPr/>
        </p:nvSpPr>
        <p:spPr>
          <a:xfrm>
            <a:off x="5217921" y="476085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26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325,8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ая прямоугольная выноска 43"/>
          <p:cNvSpPr/>
          <p:nvPr/>
        </p:nvSpPr>
        <p:spPr>
          <a:xfrm>
            <a:off x="6986867" y="92229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Скругленная прямоугольная выноска 44"/>
          <p:cNvSpPr/>
          <p:nvPr/>
        </p:nvSpPr>
        <p:spPr>
          <a:xfrm>
            <a:off x="5148063" y="910321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00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Скругленная прямоугольная выноска 45"/>
          <p:cNvSpPr/>
          <p:nvPr/>
        </p:nvSpPr>
        <p:spPr>
          <a:xfrm>
            <a:off x="3449109" y="9087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2022</a:t>
            </a:r>
            <a:endParaRPr lang="ru-RU" dirty="0"/>
          </a:p>
        </p:txBody>
      </p:sp>
      <p:sp>
        <p:nvSpPr>
          <p:cNvPr id="47" name="Скругленная прямоугольная выноска 46"/>
          <p:cNvSpPr/>
          <p:nvPr/>
        </p:nvSpPr>
        <p:spPr>
          <a:xfrm>
            <a:off x="6925276" y="5845207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237 996,6</a:t>
            </a:r>
            <a:endParaRPr lang="ru-RU" dirty="0"/>
          </a:p>
        </p:txBody>
      </p:sp>
      <p:sp>
        <p:nvSpPr>
          <p:cNvPr id="48" name="Скругленная прямоугольная выноска 47"/>
          <p:cNvSpPr/>
          <p:nvPr/>
        </p:nvSpPr>
        <p:spPr>
          <a:xfrm>
            <a:off x="5091325" y="5852389"/>
            <a:ext cx="1331830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226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787,2</a:t>
            </a:r>
            <a:endParaRPr lang="ru-RU" dirty="0"/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6999642" y="180927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496,2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6977319" y="2244483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588,2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ая прямоугольная выноска 50"/>
          <p:cNvSpPr/>
          <p:nvPr/>
        </p:nvSpPr>
        <p:spPr>
          <a:xfrm>
            <a:off x="7019096" y="2708920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936,9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7035711" y="3206107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541,9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ая прямоугольная выноска 52"/>
          <p:cNvSpPr/>
          <p:nvPr/>
        </p:nvSpPr>
        <p:spPr>
          <a:xfrm>
            <a:off x="7040742" y="368242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585,2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Скругленная прямоугольная выноска 53"/>
          <p:cNvSpPr/>
          <p:nvPr/>
        </p:nvSpPr>
        <p:spPr>
          <a:xfrm>
            <a:off x="7040741" y="4223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394,9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ая прямоугольная выноска 55"/>
          <p:cNvSpPr/>
          <p:nvPr/>
        </p:nvSpPr>
        <p:spPr>
          <a:xfrm>
            <a:off x="7019096" y="4758762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32 448,2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7015128" y="5277006"/>
            <a:ext cx="1152127" cy="360040"/>
          </a:xfrm>
          <a:prstGeom prst="wedgeRoundRectCallout">
            <a:avLst>
              <a:gd name="adj1" fmla="val -67617"/>
              <a:gd name="adj2" fmla="val 41113"/>
              <a:gd name="adj3" fmla="val 16667"/>
            </a:avLst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97 449,3</a:t>
            </a:r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реализацию муниципальных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2022-2024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7"/>
          <p:cNvSpPr/>
          <p:nvPr/>
        </p:nvSpPr>
        <p:spPr>
          <a:xfrm>
            <a:off x="755576" y="1790724"/>
            <a:ext cx="7920880" cy="4374579"/>
          </a:xfrm>
          <a:prstGeom prst="roundRect">
            <a:avLst/>
          </a:prstGeom>
          <a:solidFill>
            <a:srgbClr val="9933FF">
              <a:alpha val="5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275856" y="1517920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04058" y="2933897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2022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233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322,4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09637" y="2420888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796136" y="2420888"/>
            <a:ext cx="2880320" cy="3594752"/>
          </a:xfrm>
          <a:prstGeom prst="triangle">
            <a:avLst/>
          </a:prstGeom>
          <a:pattFill prst="dkVert">
            <a:fgClr>
              <a:srgbClr val="9933FF"/>
            </a:fgClr>
            <a:bgClr>
              <a:schemeClr val="bg1"/>
            </a:bgClr>
          </a:patt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66449" y="3789040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2023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226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787,2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424338" y="3927408"/>
            <a:ext cx="162391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</a:rPr>
              <a:t>2024 </a:t>
            </a:r>
            <a:r>
              <a:rPr lang="ru-RU" b="1" u="sng" dirty="0">
                <a:solidFill>
                  <a:schemeClr val="tx1"/>
                </a:solidFill>
              </a:rPr>
              <a:t>год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237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996,6 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7"/>
          <p:cNvSpPr/>
          <p:nvPr/>
        </p:nvSpPr>
        <p:spPr>
          <a:xfrm>
            <a:off x="755576" y="1676879"/>
            <a:ext cx="7704856" cy="4320480"/>
          </a:xfrm>
          <a:prstGeom prst="roundRect">
            <a:avLst/>
          </a:prstGeom>
          <a:pattFill prst="sphere">
            <a:fgClr>
              <a:srgbClr val="9933FF"/>
            </a:fgClr>
            <a:bgClr>
              <a:schemeClr val="bg1"/>
            </a:bgClr>
          </a:pattFill>
          <a:ln w="3175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1988840"/>
            <a:ext cx="2448272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29</a:t>
            </a:r>
            <a:r>
              <a:rPr lang="ru-RU" sz="2400" b="1" dirty="0">
                <a:solidFill>
                  <a:schemeClr val="bg1"/>
                </a:solidFill>
              </a:rPr>
              <a:t> </a:t>
            </a:r>
            <a:r>
              <a:rPr lang="ru-RU" sz="2400" b="1" dirty="0" smtClean="0">
                <a:solidFill>
                  <a:schemeClr val="bg1"/>
                </a:solidFill>
              </a:rPr>
              <a:t>046,2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4005064"/>
            <a:ext cx="2664296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/>
              <a:t>24</a:t>
            </a:r>
            <a:r>
              <a:rPr lang="ru-RU" sz="2400" b="1" dirty="0"/>
              <a:t> </a:t>
            </a:r>
            <a:r>
              <a:rPr lang="ru-RU" sz="2400" b="1" dirty="0" smtClean="0"/>
              <a:t>401,1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6096" y="3958255"/>
            <a:ext cx="2625708" cy="1458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  <a:p>
            <a:pPr algn="ctr"/>
            <a:r>
              <a:rPr lang="ru-RU" sz="2400" b="1" dirty="0" smtClean="0"/>
              <a:t>29</a:t>
            </a:r>
            <a:r>
              <a:rPr lang="ru-RU" sz="2400" b="1" dirty="0"/>
              <a:t> </a:t>
            </a:r>
            <a:r>
              <a:rPr lang="ru-RU" sz="2400" b="1" dirty="0" smtClean="0"/>
              <a:t>760,2 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20315</TotalTime>
  <Words>645</Words>
  <Application>Microsoft Office PowerPoint</Application>
  <PresentationFormat>Экран (4:3)</PresentationFormat>
  <Paragraphs>247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на период 2022 - 2024  годов, тыс. руб. </vt:lpstr>
      <vt:lpstr>Структура неналоговых поступлений в бюджет поселения  на период 2022 – 2024 годов, тыс. руб.</vt:lpstr>
      <vt:lpstr>Структура безвозмездных поступлений в бюджет поселения                                  на  период 2022 – 2024 годов, тыс. руб. </vt:lpstr>
      <vt:lpstr>Структура расходов бюджета поселения                                                                  на период 2022 – 2024 годов, тыс. руб.</vt:lpstr>
      <vt:lpstr>Презентация PowerPoint</vt:lpstr>
      <vt:lpstr>Расходы дорожного фонда городского поселения Излучинск на период 2022-2024 годов, тыс. руб.</vt:lpstr>
      <vt:lpstr>Расходы на благоустройство городского поселения Излучинск на период 2022 – 2024 годов, тыс. руб.</vt:lpstr>
      <vt:lpstr>Расходы на культуру, кинематографию  городского поселения Излучинск   на период 2022 - 2024 годов, тыс. руб.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713</cp:revision>
  <cp:lastPrinted>2020-06-25T04:22:38Z</cp:lastPrinted>
  <dcterms:created xsi:type="dcterms:W3CDTF">2012-01-27T08:52:51Z</dcterms:created>
  <dcterms:modified xsi:type="dcterms:W3CDTF">2022-02-25T05:30:12Z</dcterms:modified>
</cp:coreProperties>
</file>