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1.xml" ContentType="application/vnd.openxmlformats-officedocument.presentationml.notesSlide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  <p:sldMasterId id="2147483838" r:id="rId2"/>
    <p:sldMasterId id="2147483852" r:id="rId3"/>
  </p:sldMasterIdLst>
  <p:notesMasterIdLst>
    <p:notesMasterId r:id="rId17"/>
  </p:notesMasterIdLst>
  <p:sldIdLst>
    <p:sldId id="267" r:id="rId4"/>
    <p:sldId id="257" r:id="rId5"/>
    <p:sldId id="258" r:id="rId6"/>
    <p:sldId id="259" r:id="rId7"/>
    <p:sldId id="280" r:id="rId8"/>
    <p:sldId id="269" r:id="rId9"/>
    <p:sldId id="277" r:id="rId10"/>
    <p:sldId id="278" r:id="rId11"/>
    <p:sldId id="265" r:id="rId12"/>
    <p:sldId id="264" r:id="rId13"/>
    <p:sldId id="271" r:id="rId14"/>
    <p:sldId id="282" r:id="rId15"/>
    <p:sldId id="268" r:id="rId16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FF"/>
    <a:srgbClr val="9933FF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40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57596371882086"/>
          <c:y val="5.6962025316455694E-2"/>
          <c:w val="0.45238095238095238"/>
          <c:h val="0.8417721518987342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3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Lbls>
            <c:dLbl>
              <c:idx val="0"/>
              <c:layout>
                <c:manualLayout>
                  <c:x val="0.15671879261223517"/>
                  <c:y val="7.070222490758094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41</a:t>
                    </a:r>
                    <a:r>
                      <a:rPr lang="ru-RU" baseline="0" dirty="0" smtClean="0"/>
                      <a:t> 065,00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8279785771067487E-2"/>
                  <c:y val="7.18611502425790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21</a:t>
                    </a:r>
                    <a:r>
                      <a:rPr lang="ru-RU" baseline="0" dirty="0" smtClean="0"/>
                      <a:t> 935,5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4927091372237276E-2"/>
                  <c:y val="-6.8586208334710949E-2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/>
                      <a:t>68 808,4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6056">
                <a:noFill/>
              </a:ln>
            </c:spPr>
            <c:txPr>
              <a:bodyPr/>
              <a:lstStyle/>
              <a:p>
                <a:pPr>
                  <a:defRPr sz="2052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29763.200000000001</c:v>
                </c:pt>
                <c:pt idx="1">
                  <c:v>18017.900000000001</c:v>
                </c:pt>
                <c:pt idx="2">
                  <c:v>34990.400000000001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90"/>
      </c:pieChart>
      <c:spPr>
        <a:noFill/>
        <a:ln w="26056">
          <a:noFill/>
        </a:ln>
      </c:spPr>
    </c:plotArea>
    <c:legend>
      <c:legendPos val="r"/>
      <c:layout>
        <c:manualLayout>
          <c:xMode val="edge"/>
          <c:yMode val="edge"/>
          <c:x val="0.62585034013605445"/>
          <c:y val="0.25738396624472576"/>
          <c:w val="0.35260770975056688"/>
          <c:h val="0.61603375527426163"/>
        </c:manualLayout>
      </c:layout>
      <c:overlay val="0"/>
      <c:txPr>
        <a:bodyPr/>
        <a:lstStyle/>
        <a:p>
          <a:pPr>
            <a:defRPr sz="1888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46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8159339457567801"/>
          <c:y val="2.0740337470721702E-2"/>
          <c:w val="0.6548174229125977"/>
          <c:h val="0.8604140157575305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 г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4.5452512880334403E-2"/>
                  <c:y val="-6.7848544055707036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270,5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5432098765432098E-3"/>
                  <c:y val="-5.612065321788976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28</a:t>
                    </a:r>
                    <a:r>
                      <a:rPr lang="ru-RU" baseline="0" dirty="0" smtClean="0"/>
                      <a:t> 184,4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1604938271604937E-2"/>
                  <c:y val="2.806032660894488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9 091,4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6602508019830851E-2"/>
                  <c:y val="1.3988183288285831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1 860,8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12345679012345678"/>
                  <c:y val="6.4304172298213006E-1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1 657,9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799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Единый сельскохозяйственный налог</c:v>
                </c:pt>
                <c:pt idx="1">
                  <c:v>Налог на доходы физических лиц</c:v>
                </c:pt>
                <c:pt idx="2">
                  <c:v>земельный налог</c:v>
                </c:pt>
                <c:pt idx="3">
                  <c:v>Налог на имущество физических лиц</c:v>
                </c:pt>
                <c:pt idx="4">
                  <c:v>Доходы от уплаты акцизов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226</c:v>
                </c:pt>
                <c:pt idx="1">
                  <c:v>21634.3</c:v>
                </c:pt>
                <c:pt idx="2">
                  <c:v>5724.2</c:v>
                </c:pt>
                <c:pt idx="3">
                  <c:v>871.7</c:v>
                </c:pt>
                <c:pt idx="4">
                  <c:v>1047.5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207312627588218E-2"/>
                  <c:y val="-2.8062536083481018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197,3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6296296296296294E-3"/>
                  <c:y val="5.612065321788976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31 421,9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5432098765432098E-3"/>
                  <c:y val="2.806032660894488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4 685,5 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4947992612034607E-2"/>
                  <c:y val="-1.122413064357795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1 047,7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10030864197530864"/>
                  <c:y val="2.8060326608944945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799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Единый сельскохозяйственный налог</c:v>
                </c:pt>
                <c:pt idx="1">
                  <c:v>Налог на доходы физических лиц</c:v>
                </c:pt>
                <c:pt idx="2">
                  <c:v>земельный налог</c:v>
                </c:pt>
                <c:pt idx="3">
                  <c:v>Налог на имущество физических лиц</c:v>
                </c:pt>
                <c:pt idx="4">
                  <c:v>Доходы от уплаты акцизов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109.8</c:v>
                </c:pt>
                <c:pt idx="1">
                  <c:v>22493.1</c:v>
                </c:pt>
                <c:pt idx="2">
                  <c:v>4408.1000000000004</c:v>
                </c:pt>
                <c:pt idx="3">
                  <c:v>483.8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783104"/>
        <c:axId val="20784640"/>
      </c:barChart>
      <c:catAx>
        <c:axId val="2078310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999" b="1"/>
            </a:pPr>
            <a:endParaRPr lang="ru-RU"/>
          </a:p>
        </c:txPr>
        <c:crossAx val="20784640"/>
        <c:crosses val="autoZero"/>
        <c:auto val="1"/>
        <c:lblAlgn val="ctr"/>
        <c:lblOffset val="100"/>
        <c:noMultiLvlLbl val="0"/>
      </c:catAx>
      <c:valAx>
        <c:axId val="20784640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2078310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42992350553063219"/>
          <c:y val="2.57152067178649E-3"/>
          <c:w val="0.53158670002698272"/>
          <c:h val="8.0307476016365009E-2"/>
        </c:manualLayout>
      </c:layout>
      <c:overlay val="0"/>
      <c:txPr>
        <a:bodyPr/>
        <a:lstStyle/>
        <a:p>
          <a:pPr>
            <a:defRPr sz="2399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01935290397976"/>
          <c:y val="9.1242888966752977E-2"/>
          <c:w val="0.37507194271647348"/>
          <c:h val="0.7936611031822674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поступающие в порядке возмещения расходов, понесенных в связи с эксплуатацией имущества городских поселений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20421707529572738"/>
                  <c:y val="-5.652861932719726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183,7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 formatCode="#,##0.00">
                  <c:v>78.270009999999999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от продажи квартир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 formatCode="#,##0.00">
                  <c:v>777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Доходы от продажи земельных участков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20289099039120967"/>
                  <c:y val="-7.009548796572460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956,3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 formatCode="#,##0.00">
                  <c:v>145.31235000000001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Прочие доходы от использования имущества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20289099039120967"/>
                  <c:y val="-0.1750280951689128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171,0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Лист1!$E$2:$E$5</c:f>
              <c:numCache>
                <c:formatCode>General</c:formatCode>
                <c:ptCount val="4"/>
                <c:pt idx="0" formatCode="#,##0.00">
                  <c:v>222.10559000000001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Прочие доходы от компенсации затрат бюджетов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20421707529572738"/>
                  <c:y val="-0.4435434880454878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228,1</a:t>
                    </a:r>
                  </a:p>
                  <a:p>
                    <a:endParaRPr lang="ru-RU" dirty="0" smtClean="0"/>
                  </a:p>
                  <a:p>
                    <a:r>
                      <a:rPr lang="ru-RU" dirty="0" smtClean="0"/>
                      <a:t>306,6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Лист1!$F$2:$F$5</c:f>
              <c:numCache>
                <c:formatCode>General</c:formatCode>
                <c:ptCount val="4"/>
                <c:pt idx="0" formatCode="0.00">
                  <c:v>306.60000000000002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Прочие неналоговые доходы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20421707529572738"/>
                  <c:y val="-0.2351590564011406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865,4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Лист1!$G$2:$G$5</c:f>
              <c:numCache>
                <c:formatCode>General</c:formatCode>
                <c:ptCount val="4"/>
                <c:pt idx="0" formatCode="0.00">
                  <c:v>365.18146000000002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Доходы, получаемые в виде арендной платы за земельные участки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1949344809641034"/>
                  <c:y val="-0.2527452434060032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19 224,4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Лист1!$H$2:$H$5</c:f>
              <c:numCache>
                <c:formatCode>General</c:formatCode>
                <c:ptCount val="4"/>
                <c:pt idx="0" formatCode="0.00">
                  <c:v>4523.7494500000003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20977152"/>
        <c:axId val="20978688"/>
      </c:barChart>
      <c:catAx>
        <c:axId val="2097715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0978688"/>
        <c:crosses val="autoZero"/>
        <c:auto val="1"/>
        <c:lblAlgn val="ctr"/>
        <c:lblOffset val="100"/>
        <c:noMultiLvlLbl val="0"/>
      </c:catAx>
      <c:valAx>
        <c:axId val="20978688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209771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4196091829395734"/>
          <c:y val="8.7731526981332561E-2"/>
          <c:w val="0.49730439307913155"/>
          <c:h val="0.80350758747603546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9.1924084905365064E-3"/>
          <c:y val="9.2112838226827864E-2"/>
          <c:w val="0.48048148730305212"/>
          <c:h val="0.8042602187679908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explosion val="42"/>
          <c:dPt>
            <c:idx val="0"/>
            <c:bubble3D val="0"/>
            <c:explosion val="22"/>
          </c:dPt>
          <c:dPt>
            <c:idx val="1"/>
            <c:bubble3D val="0"/>
            <c:explosion val="9"/>
          </c:dPt>
          <c:dPt>
            <c:idx val="2"/>
            <c:bubble3D val="0"/>
            <c:explosion val="10"/>
          </c:dPt>
          <c:dPt>
            <c:idx val="3"/>
            <c:bubble3D val="0"/>
          </c:dPt>
          <c:dPt>
            <c:idx val="4"/>
            <c:bubble3D val="0"/>
            <c:explosion val="0"/>
          </c:dPt>
          <c:dLbls>
            <c:dLbl>
              <c:idx val="0"/>
              <c:layout>
                <c:manualLayout>
                  <c:x val="-0.15042551368369814"/>
                  <c:y val="-1.9234538687845453E-2"/>
                </c:manualLayout>
              </c:layout>
              <c:tx>
                <c:rich>
                  <a:bodyPr/>
                  <a:lstStyle/>
                  <a:p>
                    <a:pPr>
                      <a:defRPr sz="2000" b="1" baseline="0">
                        <a:solidFill>
                          <a:schemeClr val="bg1"/>
                        </a:solidFill>
                      </a:defRPr>
                    </a:pPr>
                    <a:r>
                      <a:rPr lang="ru-RU" baseline="0" dirty="0" smtClean="0">
                        <a:solidFill>
                          <a:schemeClr val="bg1"/>
                        </a:solidFill>
                      </a:rPr>
                      <a:t> 48 477,0</a:t>
                    </a:r>
                    <a:endParaRPr lang="en-US" baseline="0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0109961605678395E-2"/>
                  <c:y val="1.5744223681884238E-2"/>
                </c:manualLayout>
              </c:layout>
              <c:tx>
                <c:rich>
                  <a:bodyPr/>
                  <a:lstStyle/>
                  <a:p>
                    <a:pPr>
                      <a:defRPr sz="2000" b="1" baseline="0">
                        <a:solidFill>
                          <a:schemeClr val="bg1"/>
                        </a:solidFill>
                      </a:defRPr>
                    </a:pPr>
                    <a:r>
                      <a:rPr lang="ru-RU" baseline="0" dirty="0" smtClean="0">
                        <a:solidFill>
                          <a:schemeClr val="bg1"/>
                        </a:solidFill>
                      </a:rPr>
                      <a:t>8 553,7</a:t>
                    </a:r>
                    <a:endParaRPr lang="en-US" baseline="0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1.315654196075227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 </a:t>
                    </a:r>
                    <a:r>
                      <a:rPr lang="ru-RU" dirty="0" smtClean="0"/>
                      <a:t>1</a:t>
                    </a:r>
                    <a:r>
                      <a:rPr lang="ru-RU" baseline="0" dirty="0" smtClean="0"/>
                      <a:t> 212,5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59926329006502E-2"/>
                  <c:y val="-9.6506874464526132E-2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/>
                      <a:t>292,8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8455865379063614E-2"/>
                  <c:y val="-1.716054923186417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6 180,1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3195291937344098E-2"/>
                  <c:y val="-8.8170843929482965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1605,</a:t>
                    </a:r>
                    <a:r>
                      <a:rPr lang="ru-RU" dirty="0" smtClean="0"/>
                      <a:t>4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.10006918842422524"/>
                  <c:y val="4.525677813589363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2486,9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9.8237868892653388E-2"/>
                  <c:y val="-2.016442617486947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Дотации бюджетам поселений на выравнивание бюджетной обеспеченности</c:v>
                </c:pt>
                <c:pt idx="1">
                  <c:v>Дотации бюджетам поселений на поддержку мер по обеспечению сбалансированности бюджетов</c:v>
                </c:pt>
                <c:pt idx="2">
                  <c:v>Субвенции </c:v>
                </c:pt>
                <c:pt idx="3">
                  <c:v>Прочие дотации бюджетам поселений</c:v>
                </c:pt>
                <c:pt idx="4">
                  <c:v>Прочие межбюджетные трансферты, передаваемые бюджетам поселений</c:v>
                </c:pt>
                <c:pt idx="5">
                  <c:v>Доходы от возврата иными организациями остатков субсидий прошлых лет</c:v>
                </c:pt>
                <c:pt idx="6">
                  <c:v>Иные межбюджетные трансферты</c:v>
                </c:pt>
              </c:strCache>
            </c:strRef>
          </c:cat>
          <c:val>
            <c:numRef>
              <c:f>Лист1!$B$2:$B$8</c:f>
              <c:numCache>
                <c:formatCode>#,##0.00</c:formatCode>
                <c:ptCount val="7"/>
                <c:pt idx="0">
                  <c:v>48476.961900000002</c:v>
                </c:pt>
                <c:pt idx="1">
                  <c:v>8553.7477500000005</c:v>
                </c:pt>
                <c:pt idx="2" formatCode="0.00">
                  <c:v>1212.5</c:v>
                </c:pt>
                <c:pt idx="3" formatCode="0.00">
                  <c:v>292.8</c:v>
                </c:pt>
                <c:pt idx="4" formatCode="0.00">
                  <c:v>6180.0812800000003</c:v>
                </c:pt>
                <c:pt idx="5" formatCode="0.00">
                  <c:v>1605.3668500000001</c:v>
                </c:pt>
                <c:pt idx="6" formatCode="0.00">
                  <c:v>2486.9357399999999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98">
          <a:noFill/>
        </a:ln>
      </c:spPr>
    </c:plotArea>
    <c:legend>
      <c:legendPos val="r"/>
      <c:legendEntry>
        <c:idx val="2"/>
        <c:txPr>
          <a:bodyPr/>
          <a:lstStyle/>
          <a:p>
            <a:pPr>
              <a:defRPr sz="1600" b="0"/>
            </a:pPr>
            <a:endParaRPr lang="ru-RU"/>
          </a:p>
        </c:txPr>
      </c:legendEntry>
      <c:layout>
        <c:manualLayout>
          <c:xMode val="edge"/>
          <c:yMode val="edge"/>
          <c:x val="0.52924204823300869"/>
          <c:y val="8.8685672911575711E-2"/>
          <c:w val="0.42124560179034121"/>
          <c:h val="0.8344322563127885"/>
        </c:manualLayout>
      </c:layout>
      <c:overlay val="0"/>
      <c:txPr>
        <a:bodyPr/>
        <a:lstStyle/>
        <a:p>
          <a:pPr>
            <a:defRPr sz="1600" b="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238702201622246E-2"/>
          <c:y val="8.6680761099365747E-2"/>
          <c:w val="0.44148319814600234"/>
          <c:h val="0.8054968287526427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"/>
          <c:dPt>
            <c:idx val="0"/>
            <c:bubble3D val="0"/>
            <c:explosion val="9"/>
          </c:dPt>
          <c:dPt>
            <c:idx val="1"/>
            <c:bubble3D val="0"/>
            <c:explosion val="14"/>
          </c:dPt>
          <c:dPt>
            <c:idx val="2"/>
            <c:bubble3D val="0"/>
            <c:explosion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baseline="0" dirty="0" smtClean="0"/>
                      <a:t>46 490,9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198443579766537"/>
                  <c:y val="-0.10230851825340015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/>
                      <a:t>86 633,5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delete val="1"/>
            </c:dLbl>
            <c:spPr>
              <a:noFill/>
              <a:ln w="25235">
                <a:noFill/>
              </a:ln>
            </c:spPr>
            <c:txPr>
              <a:bodyPr/>
              <a:lstStyle/>
              <a:p>
                <a:pPr>
                  <a:defRPr sz="2186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2"/>
                <c:pt idx="0">
                  <c:v>Расходы на реализацию муниципальных программ</c:v>
                </c:pt>
                <c:pt idx="1">
                  <c:v>Расходы на реализацию ведомственных программ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10717.2</c:v>
                </c:pt>
                <c:pt idx="1">
                  <c:v>23175.200000000001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235">
          <a:noFill/>
        </a:ln>
      </c:spPr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54577056778679023"/>
          <c:y val="6.5539112050739964E-2"/>
          <c:w val="0.43453070683661643"/>
          <c:h val="0.79915433403805491"/>
        </c:manualLayout>
      </c:layout>
      <c:overlay val="0"/>
      <c:txPr>
        <a:bodyPr/>
        <a:lstStyle/>
        <a:p>
          <a:pPr>
            <a:defRPr sz="1987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788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 2017 год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998125234345708E-3"/>
                  <c:y val="-1.18670849113285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20 143,2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Исполнено(тыс.руб.)</c:v>
                </c:pt>
              </c:strCache>
            </c:strRef>
          </c:cat>
          <c:val>
            <c:numRef>
              <c:f>Лист1!$B$2</c:f>
              <c:numCache>
                <c:formatCode>#,##0.00</c:formatCode>
                <c:ptCount val="1"/>
                <c:pt idx="0">
                  <c:v>4700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 2016 год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34 979,5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Исполнено(тыс.руб.)</c:v>
                </c:pt>
              </c:strCache>
            </c:strRef>
          </c:cat>
          <c:val>
            <c:numRef>
              <c:f>Лист1!$C$2</c:f>
              <c:numCache>
                <c:formatCode>#,##0.00</c:formatCode>
                <c:ptCount val="1"/>
                <c:pt idx="0">
                  <c:v>4700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472192"/>
        <c:axId val="20473728"/>
      </c:barChart>
      <c:catAx>
        <c:axId val="2047219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0473728"/>
        <c:crosses val="autoZero"/>
        <c:auto val="1"/>
        <c:lblAlgn val="ctr"/>
        <c:lblOffset val="100"/>
        <c:noMultiLvlLbl val="0"/>
      </c:catAx>
      <c:valAx>
        <c:axId val="20473728"/>
        <c:scaling>
          <c:orientation val="minMax"/>
        </c:scaling>
        <c:delete val="1"/>
        <c:axPos val="b"/>
        <c:majorGridlines/>
        <c:numFmt formatCode="0%" sourceLinked="1"/>
        <c:majorTickMark val="out"/>
        <c:minorTickMark val="none"/>
        <c:tickLblPos val="nextTo"/>
        <c:crossAx val="204721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0"/>
    <c:plotArea>
      <c:layout>
        <c:manualLayout>
          <c:layoutTarget val="inner"/>
          <c:xMode val="edge"/>
          <c:yMode val="edge"/>
          <c:x val="4.6756546636630002E-2"/>
          <c:y val="6.0469508249418831E-2"/>
          <c:w val="0.62638126234245362"/>
          <c:h val="0.6703723267555075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 год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3 953,8</a:t>
                    </a:r>
                    <a:endParaRPr lang="en-US" dirty="0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Культура</c:v>
                </c:pt>
              </c:strCache>
            </c:strRef>
          </c:cat>
          <c:val>
            <c:numRef>
              <c:f>Лист1!$B$2</c:f>
              <c:numCache>
                <c:formatCode>#,##0.0</c:formatCode>
                <c:ptCount val="1"/>
                <c:pt idx="0">
                  <c:v>1207.71604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 год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5</a:t>
                    </a:r>
                    <a:r>
                      <a:rPr lang="ru-RU" baseline="0" dirty="0" smtClean="0"/>
                      <a:t> 087,9</a:t>
                    </a:r>
                    <a:endParaRPr lang="en-US" dirty="0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Культура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1249.5999999999999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20702336"/>
        <c:axId val="20703872"/>
      </c:barChart>
      <c:catAx>
        <c:axId val="20702336"/>
        <c:scaling>
          <c:orientation val="minMax"/>
        </c:scaling>
        <c:delete val="1"/>
        <c:axPos val="l"/>
        <c:majorTickMark val="out"/>
        <c:minorTickMark val="none"/>
        <c:tickLblPos val="nextTo"/>
        <c:crossAx val="20703872"/>
        <c:crosses val="autoZero"/>
        <c:auto val="1"/>
        <c:lblAlgn val="ctr"/>
        <c:lblOffset val="100"/>
        <c:noMultiLvlLbl val="0"/>
      </c:catAx>
      <c:valAx>
        <c:axId val="20703872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207023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271819605975905"/>
          <c:y val="0.20076892623058989"/>
          <c:w val="0.12372619384370252"/>
          <c:h val="0.37269203031864007"/>
        </c:manualLayout>
      </c:layout>
      <c:overlay val="0"/>
      <c:txPr>
        <a:bodyPr/>
        <a:lstStyle/>
        <a:p>
          <a:pPr>
            <a:defRPr sz="1566" b="1">
              <a:solidFill>
                <a:schemeClr val="tx1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62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0.01674</cdr:x>
      <cdr:y>0</cdr:y>
    </cdr:from>
    <cdr:to>
      <cdr:x>0.15901</cdr:x>
      <cdr:y>0.3125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016" y="-908720"/>
          <a:ext cx="1224155" cy="5625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b="1" dirty="0"/>
            <a:t>т</a:t>
          </a:r>
          <a:r>
            <a:rPr lang="ru-RU" sz="1800" b="1" dirty="0" smtClean="0"/>
            <a:t>ыс.</a:t>
          </a:r>
          <a:r>
            <a:rPr lang="en-US" sz="1800" b="1" dirty="0" smtClean="0"/>
            <a:t> </a:t>
          </a:r>
          <a:r>
            <a:rPr lang="ru-RU" sz="1800" b="1" dirty="0" smtClean="0"/>
            <a:t>руб.</a:t>
          </a:r>
          <a:endParaRPr lang="ru-RU" sz="11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6411"/>
          </a:xfrm>
          <a:prstGeom prst="rect">
            <a:avLst/>
          </a:prstGeom>
        </p:spPr>
        <p:txBody>
          <a:bodyPr vert="horz" lIns="91256" tIns="45628" rIns="91256" bIns="4562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60" cy="496411"/>
          </a:xfrm>
          <a:prstGeom prst="rect">
            <a:avLst/>
          </a:prstGeom>
        </p:spPr>
        <p:txBody>
          <a:bodyPr vert="horz" lIns="91256" tIns="45628" rIns="91256" bIns="4562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1139C4F-543A-44BB-84C7-0447BFD2B2A8}" type="datetimeFigureOut">
              <a:rPr lang="ru-RU"/>
              <a:pPr>
                <a:defRPr/>
              </a:pPr>
              <a:t>15.10.2017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56" tIns="45628" rIns="91256" bIns="45628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2"/>
          </a:xfrm>
          <a:prstGeom prst="rect">
            <a:avLst/>
          </a:prstGeom>
        </p:spPr>
        <p:txBody>
          <a:bodyPr vert="horz" lIns="91256" tIns="45628" rIns="91256" bIns="45628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60" cy="496411"/>
          </a:xfrm>
          <a:prstGeom prst="rect">
            <a:avLst/>
          </a:prstGeom>
        </p:spPr>
        <p:txBody>
          <a:bodyPr vert="horz" lIns="91256" tIns="45628" rIns="91256" bIns="4562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60" cy="496411"/>
          </a:xfrm>
          <a:prstGeom prst="rect">
            <a:avLst/>
          </a:prstGeom>
        </p:spPr>
        <p:txBody>
          <a:bodyPr vert="horz" lIns="91256" tIns="45628" rIns="91256" bIns="4562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B5D7ED3-2496-4FBD-8B6A-E3881EA604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4947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5D7ED3-2496-4FBD-8B6A-E3881EA60488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2595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2"/>
          <p:cNvSpPr/>
          <p:nvPr userDrawn="1"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7"/>
          <p:cNvSpPr txBox="1"/>
          <p:nvPr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8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8" name="Picture 5" descr="C:\Users\User\Desktop\герб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89388" y="309563"/>
            <a:ext cx="1165225" cy="1635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1"/>
          <p:cNvSpPr txBox="1"/>
          <p:nvPr userDrawn="1"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BAD4B-5F03-45CE-B476-8034729B974D}" type="datetimeFigureOut">
              <a:rPr lang="ru-RU"/>
              <a:pPr>
                <a:defRPr/>
              </a:pPr>
              <a:t>15.10.2017</a:t>
            </a:fld>
            <a:endParaRPr lang="ru-RU"/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54821-2722-4B51-9629-F094204D1E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45F70-38BC-4F20-86E9-51984ADEA290}" type="datetimeFigureOut">
              <a:rPr lang="ru-RU"/>
              <a:pPr>
                <a:defRPr/>
              </a:pPr>
              <a:t>15.10.2017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A073C-D02F-4D66-AC8F-ADC9D08C98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F24EE-1CC0-44F9-9E84-50E4A75DA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5248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12EB2-0CD0-498D-A097-41D0BC3268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CE736-1811-480F-9FF3-439E35516306}" type="datetimeFigureOut">
              <a:rPr lang="ru-RU"/>
              <a:pPr>
                <a:defRPr/>
              </a:pPr>
              <a:t>15.10.2017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5433C-E37D-42F8-8C93-CB06B88A8A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7"/>
          <p:cNvSpPr txBox="1"/>
          <p:nvPr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Прямоугольник 8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7" name="Picture 5" descr="C:\Users\User\Desktop\герб.gif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4116868" y="707723"/>
            <a:ext cx="910261" cy="1278360"/>
          </a:xfrm>
          <a:prstGeom prst="rect">
            <a:avLst/>
          </a:prstGeom>
          <a:noFill/>
          <a:effectLst>
            <a:glow rad="101600">
              <a:schemeClr val="accent1">
                <a:satMod val="175000"/>
                <a:alpha val="40000"/>
              </a:schemeClr>
            </a:glow>
          </a:effectLst>
          <a:extLst/>
        </p:spPr>
      </p:pic>
      <p:sp>
        <p:nvSpPr>
          <p:cNvPr id="8" name="Прямоугольник 10"/>
          <p:cNvSpPr/>
          <p:nvPr userDrawn="1"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2"/>
          <p:cNvSpPr txBox="1"/>
          <p:nvPr userDrawn="1"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1AF87-CC84-4A17-B908-1DB2B373E8FC}" type="datetimeFigureOut">
              <a:rPr lang="ru-RU"/>
              <a:pPr>
                <a:defRPr/>
              </a:pPr>
              <a:t>15.10.2017</a:t>
            </a:fld>
            <a:endParaRPr lang="ru-RU"/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C7B37-3A22-45DD-910B-D04C6E1502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92967" y="260648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0912" y="116632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sz="2800" b="1" cap="none" spc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6DD21-FC7E-4C5E-BF69-0CB2775D6C54}" type="datetimeFigureOut">
              <a:rPr lang="ru-RU"/>
              <a:pPr>
                <a:defRPr/>
              </a:pPr>
              <a:t>15.10.2017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41F94-2FC8-4F8D-A871-231AC00910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02E2E-4824-4707-84B0-3D58B07AB81B}" type="datetimeFigureOut">
              <a:rPr lang="ru-RU"/>
              <a:pPr>
                <a:defRPr/>
              </a:pPr>
              <a:t>15.10.2017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D8C80-ACC6-4945-A357-09D6D50CB1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77694-E1A1-4348-B389-2770C4A8AF61}" type="datetimeFigureOut">
              <a:rPr lang="ru-RU"/>
              <a:pPr>
                <a:defRPr/>
              </a:pPr>
              <a:t>15.10.2017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E631B-5C50-43D1-ACE8-1A1D858F42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8468D-0949-446F-B625-1D7C2A0F8AFC}" type="datetimeFigureOut">
              <a:rPr lang="ru-RU"/>
              <a:pPr>
                <a:defRPr/>
              </a:pPr>
              <a:t>15.10.2017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2C996-1594-4268-A1E3-1DCEF1EAF7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0D160-AF1A-4030-B2BE-19F264A48B1B}" type="datetimeFigureOut">
              <a:rPr lang="ru-RU"/>
              <a:pPr>
                <a:defRPr/>
              </a:pPr>
              <a:t>15.10.2017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58B4E-0140-40F6-8A04-26CB3E1DA6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92967" y="260648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0912" y="116632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sz="28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62ED8-36C4-4664-8D9A-D397A710F606}" type="datetimeFigureOut">
              <a:rPr lang="ru-RU"/>
              <a:pPr>
                <a:defRPr/>
              </a:pPr>
              <a:t>15.10.2017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2E97B-D496-42B6-BB1D-1E0EDEA6F5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A32A7-A698-4602-8751-66BB97165D66}" type="datetimeFigureOut">
              <a:rPr lang="ru-RU"/>
              <a:pPr>
                <a:defRPr/>
              </a:pPr>
              <a:t>15.10.2017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ED74A-5D52-4F01-9729-DA012BA3D4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44624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2F95-81B5-4B03-A061-62B503931182}" type="datetimeFigureOut">
              <a:rPr lang="ru-RU"/>
              <a:pPr>
                <a:defRPr/>
              </a:pPr>
              <a:t>15.10.2017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C993D-8DF3-4B0A-A895-F2E22E16AC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0538C-4E66-4AF3-8B71-09B0F0CF2307}" type="datetimeFigureOut">
              <a:rPr lang="ru-RU"/>
              <a:pPr>
                <a:defRPr/>
              </a:pPr>
              <a:t>15.10.2017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9F519-DA7F-4A3F-B199-B9C3EE1C3C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D0420-F1CC-4D7A-AAC9-CBC94E28A624}" type="datetimeFigureOut">
              <a:rPr lang="ru-RU"/>
              <a:pPr>
                <a:defRPr/>
              </a:pPr>
              <a:t>15.10.2017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EECA5-B015-4137-96B4-32970B2ECB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4882C-FEEE-4043-82A0-E167AB2B3CF2}" type="datetimeFigureOut">
              <a:rPr lang="ru-RU"/>
              <a:pPr>
                <a:defRPr/>
              </a:pPr>
              <a:t>15.10.2017</a:t>
            </a:fld>
            <a:endParaRPr 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2CC39-47C0-474D-9CE3-01A9112F19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5248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544A0-F326-4A6F-B5FF-C8C816303875}" type="datetimeFigureOut">
              <a:rPr lang="ru-RU"/>
              <a:pPr>
                <a:defRPr/>
              </a:pPr>
              <a:t>15.10.2017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9D779-9831-43DC-B702-149AA94ED2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FF908-CD46-4486-B04C-01A9B181F2F7}" type="datetimeFigureOut">
              <a:rPr lang="ru-RU"/>
              <a:pPr>
                <a:defRPr/>
              </a:pPr>
              <a:t>15.10.2017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681E1-3F53-4A86-9502-7F3D787C0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59E85-674F-49AF-9F04-A3906B11B7B3}" type="datetimeFigureOut">
              <a:rPr lang="ru-RU"/>
              <a:pPr>
                <a:defRPr/>
              </a:pPr>
              <a:t>15.10.2017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E5973-1DEE-4742-A512-73432D2E88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24340-89C3-419E-A43F-C5D36FB32336}" type="datetimeFigureOut">
              <a:rPr lang="ru-RU"/>
              <a:pPr>
                <a:defRPr/>
              </a:pPr>
              <a:t>15.10.2017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F5189-5463-4E6F-842E-B9FF2E0E67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DBAB6-6A5D-4960-896C-70F9E3CE2FF8}" type="datetimeFigureOut">
              <a:rPr lang="ru-RU"/>
              <a:pPr>
                <a:defRPr/>
              </a:pPr>
              <a:t>15.10.2017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B11DE-F5AB-4945-B873-25653685E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23763" y="200377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E3B5A-B217-4636-A121-26BDABE44DA6}" type="datetimeFigureOut">
              <a:rPr lang="ru-RU"/>
              <a:pPr>
                <a:defRPr/>
              </a:pPr>
              <a:t>15.10.2017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20A29-B3D6-4B9B-BABA-2F436D2B46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784FB-9CFF-41A3-AF3B-2898749A4B87}" type="datetimeFigureOut">
              <a:rPr lang="ru-RU"/>
              <a:pPr>
                <a:defRPr/>
              </a:pPr>
              <a:t>15.10.2017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14D18-D3ED-4319-9946-60E6DFC79B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7E961-6E03-4F72-82C5-6816B15B8308}" type="datetimeFigureOut">
              <a:rPr lang="ru-RU"/>
              <a:pPr>
                <a:defRPr/>
              </a:pPr>
              <a:t>15.10.2017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B70CD-7DAC-48C6-9E7C-AB2FBA62C3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1BDF8-259D-4230-B6EE-61E70D75402E}" type="datetimeFigureOut">
              <a:rPr lang="ru-RU"/>
              <a:pPr>
                <a:defRPr/>
              </a:pPr>
              <a:t>15.10.2017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26B36-C430-4E1F-A4F0-C040FBE466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B6475-950C-4661-B520-112F542189A4}" type="datetimeFigureOut">
              <a:rPr lang="ru-RU"/>
              <a:pPr>
                <a:defRPr/>
              </a:pPr>
              <a:t>15.10.2017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27048-61B7-4A45-AA19-275EABB17A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BA88A-D5E2-44A3-9534-BD59AA350D9F}" type="datetimeFigureOut">
              <a:rPr lang="ru-RU"/>
              <a:pPr>
                <a:defRPr/>
              </a:pPr>
              <a:t>15.10.2017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2BCB6-9DF1-4EF2-A9D5-7994D4AC19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F6992-EA70-421F-A806-566B5887DCBE}" type="datetimeFigureOut">
              <a:rPr lang="ru-RU"/>
              <a:pPr>
                <a:defRPr/>
              </a:pPr>
              <a:t>15.10.2017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697C4-9625-4473-8137-4FCFFF5558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0F68C-08D8-48D2-858D-E0F7CC09A231}" type="datetimeFigureOut">
              <a:rPr lang="ru-RU"/>
              <a:pPr>
                <a:defRPr/>
              </a:pPr>
              <a:t>15.10.2017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C5499-F0CF-4291-A74F-F05E01CCE8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7F12D-460B-4604-9401-934846387690}" type="datetimeFigureOut">
              <a:rPr lang="ru-RU"/>
              <a:pPr>
                <a:defRPr/>
              </a:pPr>
              <a:t>15.10.2017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8BADB-2B4B-4AD6-9EAC-F991643609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A7019-6DDB-4D8D-AC4A-6CD876EC01A7}" type="datetimeFigureOut">
              <a:rPr lang="ru-RU"/>
              <a:pPr>
                <a:defRPr/>
              </a:pPr>
              <a:t>15.10.2017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188FA-CD67-4E5A-81BE-ED9CFB8702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65F31-323E-4FEC-AABB-002854E17A3C}" type="datetimeFigureOut">
              <a:rPr lang="ru-RU"/>
              <a:pPr>
                <a:defRPr/>
              </a:pPr>
              <a:t>15.10.2017</a:t>
            </a:fld>
            <a:endParaRPr lang="ru-RU"/>
          </a:p>
        </p:txBody>
      </p:sp>
      <p:sp>
        <p:nvSpPr>
          <p:cNvPr id="9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46FE7-D568-4FC4-AAAC-E506F7BC11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128C7-8385-4A22-A7BF-A9EE8513A1EE}" type="datetimeFigureOut">
              <a:rPr lang="ru-RU"/>
              <a:pPr>
                <a:defRPr/>
              </a:pPr>
              <a:t>15.10.2017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3749D-B985-454A-8F4C-65BD9EC367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D439D-50FC-4124-A9B9-E4A602607501}" type="datetimeFigureOut">
              <a:rPr lang="ru-RU"/>
              <a:pPr>
                <a:defRPr/>
              </a:pPr>
              <a:t>15.10.2017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57478-6EB4-4E8E-A8FB-E42A962DFF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95567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44624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9FD6D-5C8C-4DAB-9D13-AA81D7999684}" type="datetimeFigureOut">
              <a:rPr lang="ru-RU"/>
              <a:pPr>
                <a:defRPr/>
              </a:pPr>
              <a:t>15.10.2017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A2DEB-7B41-4F90-B849-7A40B4AEE5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FC0B6-6AAD-4B82-B4D6-CC8540AA9B6C}" type="datetimeFigureOut">
              <a:rPr lang="ru-RU"/>
              <a:pPr>
                <a:defRPr/>
              </a:pPr>
              <a:t>15.10.2017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8E667-25BC-4D65-8473-EE169470DB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13A42E-9FF0-4E72-B168-602015585071}" type="datetimeFigureOut">
              <a:rPr lang="ru-RU"/>
              <a:pPr>
                <a:defRPr/>
              </a:pPr>
              <a:t>15.10.2017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C20879-80AC-40C7-B54C-AE8E72216D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6207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031" name="Picture 3" descr="C:\Users\User\Desktop\1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5805488"/>
            <a:ext cx="9144000" cy="104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  <p:sldLayoutId id="2147483901" r:id="rId12"/>
    <p:sldLayoutId id="2147483902" r:id="rId13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4AFAD6-45D4-4F00-A9AA-FB62AA63F8AC}" type="datetimeFigureOut">
              <a:rPr lang="ru-RU"/>
              <a:pPr>
                <a:defRPr/>
              </a:pPr>
              <a:t>15.10.2017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ABBA37-68DC-48E4-B626-56550C8142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6207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5367" name="Picture 3" descr="C:\Users\User\Desktop\1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5805488"/>
            <a:ext cx="9144000" cy="104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  <p:sldLayoutId id="2147483915" r:id="rId13"/>
  </p:sldLayoutIdLst>
  <p:transition spd="slow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969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F5D98D-5823-4FAC-BE6A-26E6DBA2230A}" type="datetimeFigureOut">
              <a:rPr lang="ru-RU"/>
              <a:pPr>
                <a:defRPr/>
              </a:pPr>
              <a:t>15.10.2017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A2FF98-91E2-403F-B5D6-7C3AB943A7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88" r:id="rId2"/>
    <p:sldLayoutId id="2147483887" r:id="rId3"/>
    <p:sldLayoutId id="2147483886" r:id="rId4"/>
    <p:sldLayoutId id="2147483885" r:id="rId5"/>
    <p:sldLayoutId id="2147483884" r:id="rId6"/>
    <p:sldLayoutId id="2147483883" r:id="rId7"/>
    <p:sldLayoutId id="2147483882" r:id="rId8"/>
    <p:sldLayoutId id="2147483881" r:id="rId9"/>
    <p:sldLayoutId id="2147483880" r:id="rId10"/>
    <p:sldLayoutId id="2147483879" r:id="rId11"/>
  </p:sldLayoutIdLst>
  <p:transition spd="slow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61241" y="1628800"/>
            <a:ext cx="6984776" cy="28007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Отчет об исполнении бюджета городского поселения Излучинск </a:t>
            </a:r>
            <a:endParaRPr lang="en-US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9 месяцев 2017 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года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3230554"/>
              </p:ext>
            </p:extLst>
          </p:nvPr>
        </p:nvGraphicFramePr>
        <p:xfrm>
          <a:off x="433870" y="908721"/>
          <a:ext cx="8467725" cy="864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806896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Расходы на благоустройство городского поселения Излучинск </a:t>
            </a:r>
            <a:r>
              <a:rPr lang="ru-RU" dirty="0" smtClean="0"/>
              <a:t>за 9 месяцев 2017  </a:t>
            </a:r>
            <a:r>
              <a:rPr lang="ru-RU" dirty="0"/>
              <a:t>года</a:t>
            </a: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233425" y="1776264"/>
            <a:ext cx="4392488" cy="846462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1"/>
                </a:solidFill>
              </a:rPr>
              <a:t>Выполнены работы по содержанию и ремонту детских игровых комплексов и спортивных площадок в количестве 40 шт.</a:t>
            </a: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4645310" y="1772816"/>
            <a:ext cx="4403898" cy="1440161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1"/>
                </a:solidFill>
              </a:rPr>
              <a:t>Выполнены работы по содержанию уличного освещения </a:t>
            </a:r>
            <a:r>
              <a:rPr lang="ru-RU" sz="1400" b="1" dirty="0" err="1">
                <a:solidFill>
                  <a:schemeClr val="bg1"/>
                </a:solidFill>
              </a:rPr>
              <a:t>пгт</a:t>
            </a:r>
            <a:r>
              <a:rPr lang="ru-RU" sz="1400" b="1" dirty="0" smtClean="0">
                <a:solidFill>
                  <a:schemeClr val="bg1"/>
                </a:solidFill>
              </a:rPr>
              <a:t>. Излучинск (1090 светильников) и с. Большетархово (74 </a:t>
            </a:r>
            <a:r>
              <a:rPr lang="ru-RU" sz="1400" b="1" dirty="0">
                <a:solidFill>
                  <a:schemeClr val="bg1"/>
                </a:solidFill>
              </a:rPr>
              <a:t>светильника)., Выполнены работы  по содержанию </a:t>
            </a:r>
            <a:r>
              <a:rPr lang="ru-RU" sz="1400" b="1" dirty="0" smtClean="0">
                <a:solidFill>
                  <a:schemeClr val="bg1"/>
                </a:solidFill>
              </a:rPr>
              <a:t> внутриквартальных дорог и тротуаров пгт. Излучинск на площади 76 540 кв. м.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184945" y="2672916"/>
            <a:ext cx="4392488" cy="1224136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Выполнены работы по ремонту объектов муниципальной собственности, работы  по замене индивидуальных приборов учета, ремонт и монтаж световых панно. Изготовление и монтаж баннеров; поставка архитектурной композиции «Земной шар»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4625913" y="5702908"/>
            <a:ext cx="4392488" cy="504056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Выполнены работы по содержанию  мест захоронения с. Большетархово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4645310" y="3284984"/>
            <a:ext cx="4392488" cy="1152128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Выполнены работы по содержанию внутрипоселковых (14,42 км.) в пгт. Излучинск               и подъездных дорог (21,1 км.) в с. Большетархово, выполнены работы по устройству пешеходных тротуаров по ул. Набережной пгт. Излучинск; 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157672" y="4941168"/>
            <a:ext cx="4392488" cy="1368152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Выполнены работы по содержанию автомобильных дорог д. Соснина, д. Пасол; </a:t>
            </a:r>
            <a:r>
              <a:rPr lang="ru-RU" sz="1400" b="1" dirty="0">
                <a:solidFill>
                  <a:schemeClr val="bg1"/>
                </a:solidFill>
              </a:rPr>
              <a:t>замена </a:t>
            </a:r>
            <a:r>
              <a:rPr lang="ru-RU" sz="1400" b="1" dirty="0" smtClean="0">
                <a:solidFill>
                  <a:schemeClr val="bg1"/>
                </a:solidFill>
              </a:rPr>
              <a:t>бордюрного камня – 100 м., работы по содержанию шлагбаума, ликвидации несанкционированных свалок;  проведен отлов безнадзорных животных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4626210" y="4525839"/>
            <a:ext cx="4392488" cy="1062039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Выполнены работы по ремонту металлических ограждений;  ремонту баскетбольной площадки, по покраске сцены на площади; приобретены металлические ограждения, </a:t>
            </a:r>
            <a:r>
              <a:rPr lang="ru-RU" sz="1400" b="1" dirty="0" err="1" smtClean="0">
                <a:solidFill>
                  <a:schemeClr val="bg1"/>
                </a:solidFill>
              </a:rPr>
              <a:t>велопарковки</a:t>
            </a:r>
            <a:r>
              <a:rPr lang="ru-RU" sz="1400" b="1" dirty="0" smtClean="0">
                <a:solidFill>
                  <a:schemeClr val="bg1"/>
                </a:solidFill>
              </a:rPr>
              <a:t>, контейнеры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" name="Прямоугольник с двумя скругленными противолежащими углами 15"/>
          <p:cNvSpPr/>
          <p:nvPr/>
        </p:nvSpPr>
        <p:spPr>
          <a:xfrm>
            <a:off x="187041" y="4013881"/>
            <a:ext cx="4392488" cy="846462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Выполнены работы дезинсекции открытых территорий (2 раза), произведен покос газонов, проведена организация и содержание цветников и устройство газонов</a:t>
            </a:r>
            <a:endParaRPr lang="ru-RU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50912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Расходы на культуру, кинематографию городского поселения Излучинск </a:t>
            </a:r>
            <a:r>
              <a:rPr lang="ru-RU" dirty="0" smtClean="0"/>
              <a:t> за 9 месяцев 2017 года</a:t>
            </a:r>
            <a:endParaRPr lang="ru-RU" dirty="0"/>
          </a:p>
        </p:txBody>
      </p:sp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7284231"/>
              </p:ext>
            </p:extLst>
          </p:nvPr>
        </p:nvGraphicFramePr>
        <p:xfrm>
          <a:off x="1079839" y="908720"/>
          <a:ext cx="7831688" cy="11945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6036" y="1772816"/>
            <a:ext cx="8568630" cy="67249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</a:rPr>
              <a:t> На территории  поселения запланированы и </a:t>
            </a:r>
            <a:r>
              <a:rPr lang="ru-RU" sz="1200" dirty="0" smtClean="0">
                <a:latin typeface="Times New Roman" panose="02020603050405020304" pitchFamily="18" charset="0"/>
              </a:rPr>
              <a:t>проведены: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</a:rPr>
              <a:t>           Мероприятия </a:t>
            </a:r>
            <a:r>
              <a:rPr lang="ru-RU" sz="1200" dirty="0">
                <a:latin typeface="Times New Roman" panose="02020603050405020304" pitchFamily="18" charset="0"/>
              </a:rPr>
              <a:t>гражданско-патриотической направленности: концертные программы; тематические встречи; церемонии возложения цветов к Дню защитника отечества, Дню призывника, Дню памяти о россиянах, исполнявших служебный долг </a:t>
            </a:r>
            <a:r>
              <a:rPr lang="ru-RU" sz="1200" dirty="0" smtClean="0">
                <a:latin typeface="Times New Roman" panose="02020603050405020304" pitchFamily="18" charset="0"/>
              </a:rPr>
              <a:t>         за </a:t>
            </a:r>
            <a:r>
              <a:rPr lang="ru-RU" sz="1200" dirty="0">
                <a:latin typeface="Times New Roman" panose="02020603050405020304" pitchFamily="18" charset="0"/>
              </a:rPr>
              <a:t>пределами отечества; цикл мероприятий, посвященных 72-ой годовщине Победы в Великой Отечественной войне 1941-1945 годов; День памяти ветеранов боевых действий; День России; День памяти и </a:t>
            </a:r>
            <a:r>
              <a:rPr lang="ru-RU" sz="1200" dirty="0" smtClean="0">
                <a:latin typeface="Times New Roman" panose="02020603050405020304" pitchFamily="18" charset="0"/>
              </a:rPr>
              <a:t>скорби, оказание содействия в проведении молодежной патриотической акции «</a:t>
            </a:r>
            <a:r>
              <a:rPr lang="ru-RU" sz="1200" dirty="0" err="1" smtClean="0">
                <a:latin typeface="Times New Roman" panose="02020603050405020304" pitchFamily="18" charset="0"/>
              </a:rPr>
              <a:t>Триколор</a:t>
            </a:r>
            <a:r>
              <a:rPr lang="ru-RU" sz="1200" dirty="0" smtClean="0">
                <a:latin typeface="Times New Roman" panose="02020603050405020304" pitchFamily="18" charset="0"/>
              </a:rPr>
              <a:t>», посвященной Дню Государственного флага Российской Федерации;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</a:rPr>
              <a:t>о</a:t>
            </a:r>
            <a:r>
              <a:rPr lang="ru-RU" sz="1200" dirty="0" smtClean="0">
                <a:latin typeface="Times New Roman" panose="02020603050405020304" pitchFamily="18" charset="0"/>
              </a:rPr>
              <a:t>казание содействия в проведении волонтерской акции «Молодежь за мир», посвященной Дню солидарности в борьбе                    с терроризмом;</a:t>
            </a:r>
            <a:endParaRPr lang="ru-RU" sz="1200" dirty="0">
              <a:latin typeface="Times New Roman" panose="02020603050405020304" pitchFamily="18" charset="0"/>
            </a:endParaRPr>
          </a:p>
          <a:p>
            <a:pPr indent="457200" algn="just"/>
            <a:r>
              <a:rPr lang="ru-RU" sz="1200" dirty="0">
                <a:latin typeface="Times New Roman" panose="02020603050405020304" pitchFamily="18" charset="0"/>
              </a:rPr>
              <a:t>Проведены  традиционные мероприятия, приуроченные к календарным датам, посвященные Международному женскому дню 8 Марта; цикл мероприятий, в рамках Дня  Местного самоуправления; мероприятия, посвященные Дню семьи; мероприятия, посвященные Дню России; чествование выпускников общеобразовательных учреждений.</a:t>
            </a:r>
          </a:p>
          <a:p>
            <a:pPr indent="457200" algn="just"/>
            <a:r>
              <a:rPr lang="ru-RU" sz="1200" dirty="0">
                <a:latin typeface="Times New Roman" panose="02020603050405020304" pitchFamily="18" charset="0"/>
              </a:rPr>
              <a:t>Мероприятия, направленные на сохранение и возрождение самобытной национальной культуры: народные гуляния «Масленица раздольная»; цикл мероприятий, посвященных Дню славянской письменности и культуры; участие в организации и проведении татаро-башкирского праздника «Сабантуй».</a:t>
            </a:r>
          </a:p>
          <a:p>
            <a:pPr indent="457200" algn="just"/>
            <a:r>
              <a:rPr lang="ru-RU" sz="1200" dirty="0">
                <a:latin typeface="Times New Roman" panose="02020603050405020304" pitchFamily="18" charset="0"/>
              </a:rPr>
              <a:t>Мероприятия по формированию здорового образа жизни населения: оказание содействия </a:t>
            </a:r>
            <a:r>
              <a:rPr lang="ru-RU" sz="1200" dirty="0" smtClean="0">
                <a:latin typeface="Times New Roman" panose="02020603050405020304" pitchFamily="18" charset="0"/>
              </a:rPr>
              <a:t>в </a:t>
            </a:r>
            <a:r>
              <a:rPr lang="ru-RU" sz="1200" dirty="0">
                <a:latin typeface="Times New Roman" panose="02020603050405020304" pitchFamily="18" charset="0"/>
              </a:rPr>
              <a:t>проведении фестиваля по спортивной ловле рыбы со льда «Кубок клуба «</a:t>
            </a:r>
            <a:r>
              <a:rPr lang="ru-RU" sz="1200" dirty="0" err="1">
                <a:latin typeface="Times New Roman" panose="02020603050405020304" pitchFamily="18" charset="0"/>
              </a:rPr>
              <a:t>Юграстан</a:t>
            </a:r>
            <a:r>
              <a:rPr lang="ru-RU" sz="1200" dirty="0">
                <a:latin typeface="Times New Roman" panose="02020603050405020304" pitchFamily="18" charset="0"/>
              </a:rPr>
              <a:t>- 2017</a:t>
            </a:r>
            <a:r>
              <a:rPr lang="ru-RU" sz="1200" dirty="0" smtClean="0">
                <a:latin typeface="Times New Roman" panose="02020603050405020304" pitchFamily="18" charset="0"/>
              </a:rPr>
              <a:t>»; проведение физкультурно-спортивных мероприятий, посвященных празднованию Дня физкультурника; проведение спортивных соревнований, посвященных закрытию </a:t>
            </a:r>
            <a:r>
              <a:rPr lang="ru-RU" sz="1200" dirty="0" err="1" smtClean="0">
                <a:latin typeface="Times New Roman" panose="02020603050405020304" pitchFamily="18" charset="0"/>
              </a:rPr>
              <a:t>дестких</a:t>
            </a:r>
            <a:r>
              <a:rPr lang="ru-RU" sz="1200" dirty="0" smtClean="0">
                <a:latin typeface="Times New Roman" panose="02020603050405020304" pitchFamily="18" charset="0"/>
              </a:rPr>
              <a:t> спортивных дворовых площадок; проведение матчевой встречи по волейболу среди подростков и молодежи в рамках мероприятий, посвященных Дню солидарности в борьбе с терроризмом; проведение товарищеских встреч по футболу среди подростков и молодежи в рамках мероприятий, посвященных Дню солидарности в борьбе с терроризмом; проведение соревнований по </a:t>
            </a:r>
            <a:r>
              <a:rPr lang="ru-RU" sz="1200" dirty="0" err="1" smtClean="0">
                <a:latin typeface="Times New Roman" panose="02020603050405020304" pitchFamily="18" charset="0"/>
              </a:rPr>
              <a:t>дартсу</a:t>
            </a:r>
            <a:r>
              <a:rPr lang="ru-RU" sz="1200" dirty="0" smtClean="0">
                <a:latin typeface="Times New Roman" panose="02020603050405020304" pitchFamily="18" charset="0"/>
              </a:rPr>
              <a:t>, пионерболу в рамках проведения мероприятий, посвященных Международному дню пожилых людей.</a:t>
            </a:r>
          </a:p>
          <a:p>
            <a:pPr indent="457200" algn="just"/>
            <a:r>
              <a:rPr lang="ru-RU" sz="1200" dirty="0">
                <a:latin typeface="Times New Roman" panose="02020603050405020304" pitchFamily="18" charset="0"/>
              </a:rPr>
              <a:t>Культурно-массовые мероприятия, посвященные 29-летию образования поселка городского типа Излучинск; открытие «Доски почета – 2017»; проведение Дня поселка, Весны и Труда, награждение лучших работников предприятий и учреждений поселения; проведение мероприятий, посвященных Дню семьи, любви и верности;</a:t>
            </a:r>
          </a:p>
          <a:p>
            <a:endParaRPr lang="ru-RU" sz="1300" dirty="0">
              <a:latin typeface="Times New Roman" panose="02020603050405020304" pitchFamily="18" charset="0"/>
            </a:endParaRPr>
          </a:p>
          <a:p>
            <a:endParaRPr lang="ru-RU" sz="1300" dirty="0" smtClean="0">
              <a:latin typeface="Times New Roman" panose="02020603050405020304" pitchFamily="18" charset="0"/>
            </a:endParaRPr>
          </a:p>
          <a:p>
            <a:endParaRPr lang="ru-RU" sz="1300" dirty="0">
              <a:latin typeface="Times New Roman" panose="02020603050405020304" pitchFamily="18" charset="0"/>
            </a:endParaRPr>
          </a:p>
          <a:p>
            <a:endParaRPr lang="ru-RU" sz="1300" dirty="0" smtClean="0">
              <a:latin typeface="Times New Roman" panose="02020603050405020304" pitchFamily="18" charset="0"/>
            </a:endParaRPr>
          </a:p>
          <a:p>
            <a:pPr indent="457200"/>
            <a:endParaRPr lang="ru-RU" sz="1300" dirty="0" smtClean="0">
              <a:latin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endParaRPr lang="ru-RU" sz="1300" dirty="0">
              <a:latin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endParaRPr lang="ru-RU" sz="1300" dirty="0">
              <a:latin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endParaRPr lang="ru-RU" sz="1300" dirty="0" smtClean="0">
              <a:latin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endParaRPr lang="ru-RU" sz="1300" dirty="0">
              <a:latin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endParaRPr lang="ru-RU" sz="1300" dirty="0" smtClean="0">
              <a:latin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endParaRPr lang="ru-RU" sz="1300" dirty="0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Bef>
                <a:spcPct val="0"/>
              </a:spcBef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Arial" charset="0"/>
              </a:rPr>
              <a:t>проведение </a:t>
            </a:r>
            <a:r>
              <a:rPr lang="ru-RU" sz="1200" dirty="0">
                <a:latin typeface="Times New Roman" panose="02020603050405020304" pitchFamily="18" charset="0"/>
                <a:cs typeface="Arial" charset="0"/>
              </a:rPr>
              <a:t>мероприятий, посвященных Международному дню шахмат;  круглые столы , тематические встречи в рамках празднования Дня пожилых людей; участие в праздничных мероприятиях, посвященных Дню знаний; проведение мероприятий, посвященных Дню солидарности в борьбе с терроризмом</a:t>
            </a:r>
            <a:r>
              <a:rPr lang="ru-RU" sz="1200" dirty="0" smtClean="0">
                <a:latin typeface="Times New Roman" panose="02020603050405020304" pitchFamily="18" charset="0"/>
                <a:cs typeface="Arial" charset="0"/>
              </a:rPr>
              <a:t>; оказание содействия в проведении территориального этапа окружного молодежного проекта «Учеба Для Актива Региона»;</a:t>
            </a:r>
            <a:endParaRPr lang="ru-RU" sz="1200" dirty="0">
              <a:latin typeface="Times New Roman" panose="02020603050405020304" pitchFamily="18" charset="0"/>
              <a:cs typeface="Arial" charset="0"/>
            </a:endParaRPr>
          </a:p>
          <a:p>
            <a:pPr marL="0" indent="0" algn="just">
              <a:spcBef>
                <a:spcPct val="0"/>
              </a:spcBef>
              <a:buNone/>
            </a:pPr>
            <a:r>
              <a:rPr lang="ru-RU" sz="1200" dirty="0">
                <a:latin typeface="Times New Roman" panose="02020603050405020304" pitchFamily="18" charset="0"/>
                <a:cs typeface="Arial" charset="0"/>
              </a:rPr>
              <a:t>     участие в проведении мероприятий XI</a:t>
            </a:r>
            <a:r>
              <a:rPr lang="en-US" sz="1200" dirty="0">
                <a:latin typeface="Times New Roman" panose="02020603050405020304" pitchFamily="18" charset="0"/>
                <a:cs typeface="Arial" charset="0"/>
              </a:rPr>
              <a:t>I</a:t>
            </a:r>
            <a:r>
              <a:rPr lang="ru-RU" sz="1200" dirty="0">
                <a:latin typeface="Times New Roman" panose="02020603050405020304" pitchFamily="18" charset="0"/>
                <a:cs typeface="Arial" charset="0"/>
              </a:rPr>
              <a:t> районного фестиваля искусств «Мое сердце – Нижневартовский район</a:t>
            </a:r>
            <a:r>
              <a:rPr lang="ru-RU" sz="1200" dirty="0" smtClean="0">
                <a:latin typeface="Times New Roman" panose="02020603050405020304" pitchFamily="18" charset="0"/>
                <a:cs typeface="Arial" charset="0"/>
              </a:rPr>
              <a:t>»;     </a:t>
            </a:r>
            <a:r>
              <a:rPr lang="ru-RU" sz="1200" dirty="0">
                <a:latin typeface="Times New Roman" panose="02020603050405020304" pitchFamily="18" charset="0"/>
                <a:cs typeface="Arial" charset="0"/>
              </a:rPr>
              <a:t>участие в межведомственной профилактической операции «Подросток»  на территории поселения;</a:t>
            </a:r>
          </a:p>
          <a:p>
            <a:pPr marL="0" indent="0" algn="just">
              <a:spcBef>
                <a:spcPct val="0"/>
              </a:spcBef>
              <a:buNone/>
            </a:pPr>
            <a:r>
              <a:rPr lang="ru-RU" sz="1200" dirty="0">
                <a:latin typeface="Times New Roman" panose="02020603050405020304" pitchFamily="18" charset="0"/>
                <a:cs typeface="Arial" charset="0"/>
              </a:rPr>
              <a:t>     проведение мероприятий, посвященных Дню защиты детей,  Дню молодежи</a:t>
            </a:r>
            <a:r>
              <a:rPr lang="ru-RU" sz="1200" dirty="0" smtClean="0">
                <a:latin typeface="Times New Roman" panose="02020603050405020304" pitchFamily="18" charset="0"/>
                <a:cs typeface="Arial" charset="0"/>
              </a:rPr>
              <a:t>;  </a:t>
            </a:r>
            <a:r>
              <a:rPr lang="ru-RU" sz="1200" dirty="0">
                <a:latin typeface="Times New Roman" panose="02020603050405020304" pitchFamily="18" charset="0"/>
                <a:cs typeface="Arial" charset="0"/>
              </a:rPr>
              <a:t>организация работы летних дворовых спортивных площадок, проведение мероприятий  на летних дворовых спортивных </a:t>
            </a:r>
            <a:r>
              <a:rPr lang="ru-RU" sz="1200" dirty="0" smtClean="0">
                <a:latin typeface="Times New Roman" panose="02020603050405020304" pitchFamily="18" charset="0"/>
                <a:cs typeface="Arial" charset="0"/>
              </a:rPr>
              <a:t>площадках;</a:t>
            </a:r>
          </a:p>
          <a:p>
            <a:pPr marL="0" indent="0" algn="just">
              <a:spcBef>
                <a:spcPct val="0"/>
              </a:spcBef>
              <a:buNone/>
            </a:pPr>
            <a:r>
              <a:rPr lang="ru-RU" sz="1200" dirty="0">
                <a:latin typeface="Times New Roman" panose="02020603050405020304" pitchFamily="18" charset="0"/>
                <a:cs typeface="Arial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Arial" charset="0"/>
              </a:rPr>
              <a:t>    проведение традиционных мероприятий, направленных на сохранение и возрождение самобытной традиционной национальной культуры, народных промыслов и ремесел; организация праздника урожая «Дары осени – 2017»;</a:t>
            </a:r>
          </a:p>
          <a:p>
            <a:pPr marL="0" indent="0" algn="just">
              <a:spcBef>
                <a:spcPct val="0"/>
              </a:spcBef>
              <a:buNone/>
            </a:pPr>
            <a:r>
              <a:rPr lang="ru-RU" sz="1200" dirty="0">
                <a:latin typeface="Times New Roman" panose="02020603050405020304" pitchFamily="18" charset="0"/>
                <a:cs typeface="Arial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Arial" charset="0"/>
              </a:rPr>
              <a:t>    проведение мероприятий, посвященных Году экологии в России в 2017 году:</a:t>
            </a:r>
          </a:p>
          <a:p>
            <a:pPr marL="0" indent="0" algn="just">
              <a:spcBef>
                <a:spcPct val="0"/>
              </a:spcBef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Arial" charset="0"/>
              </a:rPr>
              <a:t>Проведение творческого конкурса фотографий «Яркие краски Излучинска», проведение Всероссийского экологического субботника «Зеленая Россия!»,  проведение акции «Всемирный день без автомобиля», проведение спортивной программы «Два  веселых колеса», проведение спортивного мероприятия «Зарядка с чемпионом», мастер-класс по скандинавской ходьбе.</a:t>
            </a:r>
          </a:p>
          <a:p>
            <a:pPr marL="0" indent="0" algn="just">
              <a:spcBef>
                <a:spcPct val="0"/>
              </a:spcBef>
              <a:buNone/>
            </a:pPr>
            <a:endParaRPr lang="ru-RU" sz="1200" dirty="0">
              <a:latin typeface="Times New Roman" panose="02020603050405020304" pitchFamily="18" charset="0"/>
              <a:cs typeface="Arial" charset="0"/>
            </a:endParaRPr>
          </a:p>
          <a:p>
            <a:pPr algn="just">
              <a:spcBef>
                <a:spcPct val="0"/>
              </a:spcBef>
            </a:pPr>
            <a:endParaRPr lang="ru-RU" sz="1200" dirty="0">
              <a:latin typeface="Times New Roman" panose="02020603050405020304" pitchFamily="18" charset="0"/>
              <a:cs typeface="Arial" charset="0"/>
            </a:endParaRPr>
          </a:p>
          <a:p>
            <a:pPr algn="just">
              <a:spcBef>
                <a:spcPct val="0"/>
              </a:spcBef>
            </a:pPr>
            <a:endParaRPr lang="ru-RU" sz="1200" dirty="0">
              <a:latin typeface="Times New Roman" panose="02020603050405020304" pitchFamily="18" charset="0"/>
              <a:cs typeface="Arial" charset="0"/>
            </a:endParaRPr>
          </a:p>
        </p:txBody>
      </p:sp>
      <p:sp>
        <p:nvSpPr>
          <p:cNvPr id="4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Расходы на культуру, кинематографию городского поселения Излучинск </a:t>
            </a:r>
            <a:r>
              <a:rPr lang="ru-RU" dirty="0" smtClean="0"/>
              <a:t> за 9 месяцев 2017 года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15743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402119"/>
            <a:ext cx="8352928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трелка вправо 4"/>
          <p:cNvSpPr/>
          <p:nvPr/>
        </p:nvSpPr>
        <p:spPr>
          <a:xfrm>
            <a:off x="805880" y="1396746"/>
            <a:ext cx="4536504" cy="1584176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50800"/>
                <a:solidFill>
                  <a:schemeClr val="tx1"/>
                </a:solidFill>
              </a:rPr>
              <a:t>131 808,9</a:t>
            </a:r>
            <a:endParaRPr lang="ru-RU" sz="4800" b="1" dirty="0">
              <a:ln w="50800"/>
              <a:solidFill>
                <a:schemeClr val="tx1"/>
              </a:solidFill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827584" y="3068960"/>
            <a:ext cx="4536504" cy="1584176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50800"/>
                <a:solidFill>
                  <a:prstClr val="black">
                    <a:shade val="50000"/>
                  </a:prstClr>
                </a:solidFill>
              </a:rPr>
              <a:t>129 124,4</a:t>
            </a:r>
            <a:endParaRPr lang="ru-RU" sz="4800" b="1" dirty="0">
              <a:ln w="50800"/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805880" y="4742777"/>
            <a:ext cx="4536504" cy="1584176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50800"/>
                <a:solidFill>
                  <a:schemeClr val="tx1"/>
                </a:solidFill>
              </a:rPr>
              <a:t>2 684,5</a:t>
            </a:r>
            <a:endParaRPr lang="ru-RU" sz="4800" b="1" dirty="0">
              <a:ln w="50800"/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75873" y="1874648"/>
            <a:ext cx="3288615" cy="76944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bg1"/>
                </a:solidFill>
              </a:rPr>
              <a:t>Доходы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75873" y="3445549"/>
            <a:ext cx="3288615" cy="76944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bg1"/>
                </a:solidFill>
              </a:rPr>
              <a:t>Расходы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75874" y="5119365"/>
            <a:ext cx="3288614" cy="76944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1"/>
                </a:solidFill>
              </a:rPr>
              <a:t>Профицит</a:t>
            </a:r>
            <a:endParaRPr lang="ru-RU" sz="44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3608" y="116632"/>
            <a:ext cx="792088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Исполнение бюджета поселения 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за </a:t>
            </a:r>
            <a:r>
              <a:rPr lang="ru-RU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 </a:t>
            </a:r>
            <a:r>
              <a:rPr lang="ru-RU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9 месяцев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2017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года  (тыс. руб.)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cs typeface="+mn-cs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4669190"/>
              </p:ext>
            </p:extLst>
          </p:nvPr>
        </p:nvGraphicFramePr>
        <p:xfrm>
          <a:off x="350838" y="1438275"/>
          <a:ext cx="8616950" cy="4627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47344" y="98629"/>
            <a:ext cx="792088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Структура доходов бюджета поселения 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за </a:t>
            </a:r>
            <a:r>
              <a:rPr lang="ru-RU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 </a:t>
            </a:r>
            <a:r>
              <a:rPr lang="ru-RU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9 месяцев 2017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года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(тыс. руб.)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cs typeface="+mn-cs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8576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Структура налоговых поступлений в бюджет поселения за </a:t>
            </a:r>
            <a:r>
              <a:rPr lang="ru-RU" dirty="0" smtClean="0"/>
              <a:t>9 месяцев 2017  </a:t>
            </a:r>
            <a:r>
              <a:rPr lang="ru-RU" dirty="0"/>
              <a:t>года (тыс. руб.) </a:t>
            </a:r>
          </a:p>
        </p:txBody>
      </p:sp>
      <p:graphicFrame>
        <p:nvGraphicFramePr>
          <p:cNvPr id="6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0832075"/>
              </p:ext>
            </p:extLst>
          </p:nvPr>
        </p:nvGraphicFramePr>
        <p:xfrm>
          <a:off x="539552" y="1484784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78904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Структура неналоговых поступлений в бюджет поселения за </a:t>
            </a:r>
            <a:r>
              <a:rPr lang="ru-RU" dirty="0" smtClean="0"/>
              <a:t>9 месяцев 2017 года </a:t>
            </a:r>
            <a:r>
              <a:rPr lang="ru-RU" dirty="0"/>
              <a:t>(тыс. руб.) 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7186081"/>
              </p:ext>
            </p:extLst>
          </p:nvPr>
        </p:nvGraphicFramePr>
        <p:xfrm>
          <a:off x="-32742" y="980728"/>
          <a:ext cx="9577064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95429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93712" y="116632"/>
            <a:ext cx="86868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Структура безвозмездных поступлений в бюджет поселения </a:t>
            </a:r>
            <a:r>
              <a:rPr lang="ru-RU" dirty="0" smtClean="0"/>
              <a:t>за  9 месяцев 2017 года </a:t>
            </a:r>
            <a:r>
              <a:rPr lang="ru-RU" dirty="0"/>
              <a:t>(тыс. руб.) </a:t>
            </a:r>
          </a:p>
        </p:txBody>
      </p:sp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2270119"/>
              </p:ext>
            </p:extLst>
          </p:nvPr>
        </p:nvGraphicFramePr>
        <p:xfrm>
          <a:off x="107504" y="1124744"/>
          <a:ext cx="9231313" cy="5514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78904" y="53752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Структура расходов бюджета поселения                                </a:t>
            </a:r>
            <a:r>
              <a:rPr lang="ru-RU" dirty="0" smtClean="0"/>
              <a:t>за 9 месяцев 2017 года </a:t>
            </a:r>
            <a:r>
              <a:rPr lang="ru-RU" dirty="0"/>
              <a:t>(тыс. руб.)</a:t>
            </a:r>
          </a:p>
        </p:txBody>
      </p:sp>
      <p:sp>
        <p:nvSpPr>
          <p:cNvPr id="9" name="Выноска с четырьмя стрелками 8"/>
          <p:cNvSpPr/>
          <p:nvPr/>
        </p:nvSpPr>
        <p:spPr>
          <a:xfrm>
            <a:off x="2758083" y="2243783"/>
            <a:ext cx="3024336" cy="2592287"/>
          </a:xfrm>
          <a:prstGeom prst="quadArrowCallou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rgbClr val="000000"/>
                </a:solidFill>
                <a:cs typeface="Arial" charset="0"/>
              </a:rPr>
              <a:t>Исполнено</a:t>
            </a:r>
            <a:endParaRPr lang="ru-RU" sz="2000" b="1" dirty="0">
              <a:solidFill>
                <a:srgbClr val="000000"/>
              </a:solidFill>
              <a:cs typeface="Arial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chemeClr val="tx1"/>
                </a:solidFill>
                <a:cs typeface="Arial" charset="0"/>
              </a:rPr>
              <a:t>129 124,4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tx1"/>
                </a:solidFill>
                <a:cs typeface="Arial" charset="0"/>
              </a:rPr>
              <a:t>тыс</a:t>
            </a:r>
            <a:r>
              <a:rPr lang="ru-RU" sz="2000" b="1" dirty="0">
                <a:solidFill>
                  <a:schemeClr val="tx1"/>
                </a:solidFill>
                <a:cs typeface="Arial" charset="0"/>
              </a:rPr>
              <a:t>. руб.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850396" y="3178552"/>
            <a:ext cx="3240360" cy="8531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Национальная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экономика, образование</a:t>
            </a:r>
            <a:r>
              <a:rPr lang="en-US" b="1" dirty="0" smtClean="0">
                <a:solidFill>
                  <a:schemeClr val="bg1"/>
                </a:solidFill>
                <a:cs typeface="Arial" charset="0"/>
              </a:rPr>
              <a:t> 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 21 996,2 тыс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. руб.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8187" y="1716534"/>
            <a:ext cx="2376264" cy="118665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Физическая культура и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спорт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 1 083,7 </a:t>
            </a: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тыс</a:t>
            </a: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. руб.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690033" y="1190018"/>
            <a:ext cx="3168352" cy="93610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Общегосударственные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расходы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  39 354,1 </a:t>
            </a: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тыс</a:t>
            </a: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. руб.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4377" y="4263129"/>
            <a:ext cx="3367331" cy="89988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Культура,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кинематография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en-US" b="1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5 087,9 тыс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. руб.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5201" y="3114356"/>
            <a:ext cx="2595903" cy="91737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Социальная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политика</a:t>
            </a:r>
            <a:r>
              <a:rPr lang="en-US" b="1" dirty="0" smtClean="0">
                <a:solidFill>
                  <a:schemeClr val="bg1"/>
                </a:solidFill>
                <a:cs typeface="Arial" charset="0"/>
              </a:rPr>
              <a:t> 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 415,2 тыс</a:t>
            </a:r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. руб.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098901" y="1305159"/>
            <a:ext cx="2987824" cy="162241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Национальная безопасность и правоохранительная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деятельность</a:t>
            </a:r>
            <a:r>
              <a:rPr lang="en-US" b="1" dirty="0" smtClean="0">
                <a:solidFill>
                  <a:schemeClr val="bg1"/>
                </a:solidFill>
                <a:cs typeface="Arial" charset="0"/>
              </a:rPr>
              <a:t> 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4 721,9 тыс</a:t>
            </a: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. руб.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559926" y="4225271"/>
            <a:ext cx="3528392" cy="91828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Жилищно-коммунальное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хозяйство</a:t>
            </a:r>
            <a:r>
              <a:rPr lang="en-US" b="1" dirty="0" smtClean="0">
                <a:solidFill>
                  <a:schemeClr val="bg1"/>
                </a:solidFill>
                <a:cs typeface="Arial" charset="0"/>
              </a:rPr>
              <a:t> 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 55 691,2 тыс</a:t>
            </a: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. руб.</a:t>
            </a:r>
          </a:p>
        </p:txBody>
      </p:sp>
      <p:sp>
        <p:nvSpPr>
          <p:cNvPr id="2" name="Скругленный прямоугольник 17"/>
          <p:cNvSpPr/>
          <p:nvPr/>
        </p:nvSpPr>
        <p:spPr>
          <a:xfrm>
            <a:off x="2614067" y="5295959"/>
            <a:ext cx="3168352" cy="8370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Национальная </a:t>
            </a: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оборона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774,2 тыс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. руб.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6851149"/>
              </p:ext>
            </p:extLst>
          </p:nvPr>
        </p:nvGraphicFramePr>
        <p:xfrm>
          <a:off x="649288" y="1563688"/>
          <a:ext cx="8159750" cy="447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47344" y="98629"/>
            <a:ext cx="7920880" cy="138499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Расходы на реализацию муниципальных и ведомственных программ поселения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 за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9 месяцев </a:t>
            </a:r>
            <a:r>
              <a:rPr lang="ru-RU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2017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года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(тыс. руб.)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cs typeface="+mn-cs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2626428" y="4149080"/>
            <a:ext cx="4038321" cy="1866749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b"/>
            <a:endParaRPr lang="ru-RU" sz="2000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Содержание в нормативном состоянии 16,96 км. </a:t>
            </a: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автомобильных дорог </a:t>
            </a:r>
            <a:r>
              <a:rPr lang="en-US" sz="2000" b="1" dirty="0">
                <a:solidFill>
                  <a:schemeClr val="bg1"/>
                </a:solidFill>
                <a:cs typeface="Arial" charset="0"/>
              </a:rPr>
              <a:t>.</a:t>
            </a:r>
            <a:endParaRPr lang="ru-RU" sz="2000" b="1" dirty="0">
              <a:solidFill>
                <a:schemeClr val="bg1"/>
              </a:solidFill>
              <a:cs typeface="Arial" charset="0"/>
            </a:endParaRP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 </a:t>
            </a:r>
          </a:p>
          <a:p>
            <a:pPr algn="ctr" fontAlgn="b"/>
            <a:endParaRPr lang="ru-RU" sz="20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7584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Расходы дорожного фонда городского поселения Излучинск </a:t>
            </a:r>
            <a:r>
              <a:rPr lang="ru-RU" dirty="0" smtClean="0"/>
              <a:t>за 9 месяцев 2017  </a:t>
            </a:r>
            <a:r>
              <a:rPr lang="ru-RU" dirty="0"/>
              <a:t>года</a:t>
            </a:r>
          </a:p>
        </p:txBody>
      </p:sp>
      <p:sp>
        <p:nvSpPr>
          <p:cNvPr id="3" name="Скругленный прямоугольник 7"/>
          <p:cNvSpPr/>
          <p:nvPr/>
        </p:nvSpPr>
        <p:spPr>
          <a:xfrm>
            <a:off x="2803742" y="1442236"/>
            <a:ext cx="3683697" cy="1287561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Исполнено </a:t>
            </a:r>
          </a:p>
          <a:p>
            <a:pPr algn="ctr" fontAlgn="b"/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  19 491,8 тыс</a:t>
            </a:r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. рублей</a:t>
            </a: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 </a:t>
            </a:r>
          </a:p>
        </p:txBody>
      </p:sp>
      <p:sp>
        <p:nvSpPr>
          <p:cNvPr id="51217" name="AutoShape 17"/>
          <p:cNvSpPr>
            <a:spLocks noChangeArrowheads="1"/>
          </p:cNvSpPr>
          <p:nvPr/>
        </p:nvSpPr>
        <p:spPr bwMode="auto">
          <a:xfrm rot="16200000">
            <a:off x="4271742" y="3053629"/>
            <a:ext cx="747691" cy="665693"/>
          </a:xfrm>
          <a:prstGeom prst="leftArrow">
            <a:avLst>
              <a:gd name="adj1" fmla="val 50000"/>
              <a:gd name="adj2" fmla="val 42378"/>
            </a:avLst>
          </a:prstGeom>
          <a:solidFill>
            <a:srgbClr val="9900FF"/>
          </a:solidFill>
          <a:ln w="9525">
            <a:solidFill>
              <a:srgbClr val="CC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7400</TotalTime>
  <Words>1098</Words>
  <Application>Microsoft Office PowerPoint</Application>
  <PresentationFormat>Экран (4:3)</PresentationFormat>
  <Paragraphs>116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Тема1</vt:lpstr>
      <vt:lpstr>1_Тема1</vt:lpstr>
      <vt:lpstr>1_Тема Office</vt:lpstr>
      <vt:lpstr>Презентация PowerPoint</vt:lpstr>
      <vt:lpstr>Презентация PowerPoint</vt:lpstr>
      <vt:lpstr>Презентация PowerPoint</vt:lpstr>
      <vt:lpstr>Структура налоговых поступлений в бюджет поселения за 9 месяцев 2017  года (тыс. руб.) </vt:lpstr>
      <vt:lpstr>Структура неналоговых поступлений в бюджет поселения за 9 месяцев 2017 года (тыс. руб.) </vt:lpstr>
      <vt:lpstr>Структура безвозмездных поступлений в бюджет поселения за  9 месяцев 2017 года (тыс. руб.) </vt:lpstr>
      <vt:lpstr>Структура расходов бюджета поселения                                за 9 месяцев 2017 года (тыс. руб.)</vt:lpstr>
      <vt:lpstr>Презентация PowerPoint</vt:lpstr>
      <vt:lpstr>Расходы дорожного фонда городского поселения Излучинск за 9 месяцев 2017  года</vt:lpstr>
      <vt:lpstr>Расходы на благоустройство городского поселения Излучинск за 9 месяцев 2017  года</vt:lpstr>
      <vt:lpstr>Расходы на культуру, кинематографию городского поселения Излучинск  за 9 месяцев 2017 года</vt:lpstr>
      <vt:lpstr>Расходы на культуру, кинематографию городского поселения Излучинск  за 9 месяцев 2017 года</vt:lpstr>
      <vt:lpstr>Презентация PowerPoint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*</dc:creator>
  <cp:lastModifiedBy>Трушникова Светлана Александровна</cp:lastModifiedBy>
  <cp:revision>622</cp:revision>
  <cp:lastPrinted>2017-10-15T09:20:14Z</cp:lastPrinted>
  <dcterms:created xsi:type="dcterms:W3CDTF">2012-01-27T08:52:51Z</dcterms:created>
  <dcterms:modified xsi:type="dcterms:W3CDTF">2017-10-15T10:36:00Z</dcterms:modified>
</cp:coreProperties>
</file>