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838" r:id="rId2"/>
    <p:sldMasterId id="2147483852" r:id="rId3"/>
    <p:sldMasterId id="2147483916" r:id="rId4"/>
    <p:sldMasterId id="2147483930" r:id="rId5"/>
    <p:sldMasterId id="2147483944" r:id="rId6"/>
  </p:sldMasterIdLst>
  <p:notesMasterIdLst>
    <p:notesMasterId r:id="rId21"/>
  </p:notesMasterIdLst>
  <p:sldIdLst>
    <p:sldId id="267" r:id="rId7"/>
    <p:sldId id="257" r:id="rId8"/>
    <p:sldId id="258" r:id="rId9"/>
    <p:sldId id="288" r:id="rId10"/>
    <p:sldId id="283" r:id="rId11"/>
    <p:sldId id="284" r:id="rId12"/>
    <p:sldId id="277" r:id="rId13"/>
    <p:sldId id="278" r:id="rId14"/>
    <p:sldId id="265" r:id="rId15"/>
    <p:sldId id="264" r:id="rId16"/>
    <p:sldId id="287" r:id="rId17"/>
    <p:sldId id="285" r:id="rId18"/>
    <p:sldId id="286" r:id="rId19"/>
    <p:sldId id="268" r:id="rId2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9933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2" autoAdjust="0"/>
    <p:restoredTop sz="94624" autoAdjust="0"/>
  </p:normalViewPr>
  <p:slideViewPr>
    <p:cSldViewPr>
      <p:cViewPr>
        <p:scale>
          <a:sx n="125" d="100"/>
          <a:sy n="125" d="100"/>
        </p:scale>
        <p:origin x="-15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7596371882086"/>
          <c:y val="5.6962025316455694E-2"/>
          <c:w val="0.45238095238095238"/>
          <c:h val="0.8417721518987342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9.7765218551807753E-2"/>
                  <c:y val="0.164012677947334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62</a:t>
                    </a:r>
                    <a:r>
                      <a:rPr lang="ru-RU" baseline="0" dirty="0" smtClean="0"/>
                      <a:t> 887,3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997470102530478"/>
                  <c:y val="8.00944255107926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smtClean="0"/>
                      <a:t>068,1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361380766976715"/>
                  <c:y val="-0.2469738391460041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107</a:t>
                    </a:r>
                    <a:r>
                      <a:rPr lang="ru-RU" baseline="0" dirty="0" smtClean="0"/>
                      <a:t> 885,7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056">
                <a:noFill/>
              </a:ln>
            </c:spPr>
            <c:txPr>
              <a:bodyPr/>
              <a:lstStyle/>
              <a:p>
                <a:pPr>
                  <a:defRPr sz="2052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60859.4</c:v>
                </c:pt>
                <c:pt idx="1">
                  <c:v>49292.3</c:v>
                </c:pt>
                <c:pt idx="2">
                  <c:v>120692.2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0"/>
      </c:pieChart>
      <c:spPr>
        <a:noFill/>
        <a:ln w="26056">
          <a:noFill/>
        </a:ln>
      </c:spPr>
    </c:plotArea>
    <c:legend>
      <c:legendPos val="r"/>
      <c:layout>
        <c:manualLayout>
          <c:xMode val="edge"/>
          <c:yMode val="edge"/>
          <c:x val="0.62585034013605445"/>
          <c:y val="0.25738396624472576"/>
          <c:w val="0.35260770975056688"/>
          <c:h val="0.61603375527426163"/>
        </c:manualLayout>
      </c:layout>
      <c:overlay val="0"/>
      <c:txPr>
        <a:bodyPr/>
        <a:lstStyle/>
        <a:p>
          <a:pPr>
            <a:defRPr sz="1888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6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159339457567801"/>
          <c:y val="2.0740337470721702E-2"/>
          <c:w val="0.6548174229125977"/>
          <c:h val="0.860414015757530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5452512880334403E-2"/>
                  <c:y val="-6.784854405570703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432098765432098E-3"/>
                  <c:y val="-5.61206532178897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39 387,8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604938271604937E-2"/>
                  <c:y val="2.80603266089448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 </a:t>
                    </a:r>
                    <a:r>
                      <a:rPr lang="ru-RU" dirty="0" smtClean="0"/>
                      <a:t>943,0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602508019830851E-2"/>
                  <c:y val="1.398818328828583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smtClean="0"/>
                      <a:t>002,6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2345679012345678"/>
                  <c:y val="6.4304172298213006E-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2 233,3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799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Единый сельскохозяйственный налог</c:v>
                </c:pt>
                <c:pt idx="1">
                  <c:v>Налог на доходы физических лиц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Доходы от уплаты акцизов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226</c:v>
                </c:pt>
                <c:pt idx="1">
                  <c:v>21634.3</c:v>
                </c:pt>
                <c:pt idx="2">
                  <c:v>5724.2</c:v>
                </c:pt>
                <c:pt idx="3">
                  <c:v>871.7</c:v>
                </c:pt>
                <c:pt idx="4">
                  <c:v>1047.5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207312627588218E-2"/>
                  <c:y val="-2.806253608348101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3"/>
                  <c:y val="5.61206532178897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</a:t>
                    </a:r>
                    <a:r>
                      <a:rPr lang="ru-RU" baseline="0" dirty="0" smtClean="0"/>
                      <a:t> 133,8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32098765432098E-3"/>
                  <c:y val="2.80603266089448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ru-RU" baseline="0" dirty="0" smtClean="0"/>
                      <a:t> 607,1</a:t>
                    </a:r>
                    <a:r>
                      <a:rPr lang="ru-RU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947992612034607E-2"/>
                  <c:y val="-1.12241306435779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ru-RU" baseline="0" dirty="0" smtClean="0"/>
                      <a:t> 902,2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0030864197530864"/>
                  <c:y val="2.806032660894494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799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Единый сельскохозяйственный налог</c:v>
                </c:pt>
                <c:pt idx="1">
                  <c:v>Налог на доходы физических лиц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Доходы от уплаты акцизов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109.8</c:v>
                </c:pt>
                <c:pt idx="1">
                  <c:v>22493.1</c:v>
                </c:pt>
                <c:pt idx="2">
                  <c:v>4408.1000000000004</c:v>
                </c:pt>
                <c:pt idx="3">
                  <c:v>483.8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024704"/>
        <c:axId val="84026496"/>
      </c:barChart>
      <c:catAx>
        <c:axId val="84024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999" b="1"/>
            </a:pPr>
            <a:endParaRPr lang="ru-RU"/>
          </a:p>
        </c:txPr>
        <c:crossAx val="84026496"/>
        <c:crosses val="autoZero"/>
        <c:auto val="1"/>
        <c:lblAlgn val="ctr"/>
        <c:lblOffset val="100"/>
        <c:noMultiLvlLbl val="0"/>
      </c:catAx>
      <c:valAx>
        <c:axId val="8402649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840247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2992350553063219"/>
          <c:y val="2.57152067178649E-3"/>
          <c:w val="0.53158670002698272"/>
          <c:h val="8.0307476016365009E-2"/>
        </c:manualLayout>
      </c:layout>
      <c:overlay val="0"/>
      <c:txPr>
        <a:bodyPr/>
        <a:lstStyle/>
        <a:p>
          <a:pPr>
            <a:defRPr sz="2399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1935290397976"/>
          <c:y val="9.1242888966752977E-2"/>
          <c:w val="0.37507194271647348"/>
          <c:h val="0.7936611031822674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сдачи в аренду имущества, находящегося в  муниципальной собственности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4797787714481187"/>
                  <c:y val="-3.61783163694062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185,0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 formatCode="#,##0.00">
                  <c:v>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1200.0999999999999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 квартир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4134745262222326"/>
                  <c:y val="-0.122101817746746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919,7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 formatCode="#,##0.00">
                  <c:v>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 formatCode="#,##0.00">
                  <c:v>2582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земельных участков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4930396204932956"/>
                  <c:y val="-0.198980740031734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 formatCode="#,##0.00">
                  <c:v>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 formatCode="#,##0.00">
                  <c:v>664.1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доходы от использования имущества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5063004695384727"/>
                  <c:y val="-0.283562866234236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 formatCode="#,##0.00">
                  <c:v>0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 formatCode="#,##0.00">
                  <c:v>19.7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доходы от компенсации затрат бюджетов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5593438657191814"/>
                  <c:y val="-0.3824924011292192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2 036,9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 formatCode="#,##0.00">
                  <c:v>0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 formatCode="0.00">
                  <c:v>451.8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4797787714481187"/>
                  <c:y val="-0.479362691894632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270,3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 formatCode="#,##0.00">
                  <c:v>0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 formatCode="0.00">
                  <c:v>203.7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Доходы, поступающие в порядке возмещения расходов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373690934925359"/>
                  <c:y val="-0.565286371314868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469,2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 formatCode="#,##0.00">
                  <c:v>0</c:v>
                </c:pt>
              </c:numCache>
            </c:numRef>
          </c:cat>
          <c:val>
            <c:numRef>
              <c:f>Лист1!$H$2:$H$5</c:f>
              <c:numCache>
                <c:formatCode>General</c:formatCode>
                <c:ptCount val="4"/>
                <c:pt idx="0" formatCode="0.00">
                  <c:v>376.5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Доходы, получаемые в виде арендной платы за земельные участки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24002136771770555"/>
                  <c:y val="-0.298471110047601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28 847,6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 formatCode="#,##0.00">
                  <c:v>0</c:v>
                </c:pt>
              </c:numCache>
            </c:num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42235.199999999997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4279936"/>
        <c:axId val="94294016"/>
      </c:barChart>
      <c:catAx>
        <c:axId val="94279936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94294016"/>
        <c:crosses val="autoZero"/>
        <c:auto val="1"/>
        <c:lblAlgn val="ctr"/>
        <c:lblOffset val="100"/>
        <c:noMultiLvlLbl val="0"/>
      </c:catAx>
      <c:valAx>
        <c:axId val="9429401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94279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3400440886685099"/>
          <c:y val="8.9992671754420453E-2"/>
          <c:w val="0.49730439307913155"/>
          <c:h val="0.8012464427029475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89756734884238E-2"/>
          <c:y val="0.16443222832790658"/>
          <c:w val="0.39428713616536815"/>
          <c:h val="0.655086400656337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"/>
          <c:dPt>
            <c:idx val="0"/>
            <c:bubble3D val="0"/>
            <c:explosion val="13"/>
          </c:dPt>
          <c:dPt>
            <c:idx val="1"/>
            <c:bubble3D val="0"/>
            <c:explosion val="5"/>
          </c:dPt>
          <c:dPt>
            <c:idx val="3"/>
            <c:bubble3D val="0"/>
            <c:explosion val="15"/>
          </c:dPt>
          <c:dPt>
            <c:idx val="4"/>
            <c:bubble3D val="0"/>
            <c:explosion val="8"/>
          </c:dPt>
          <c:dLbls>
            <c:dLbl>
              <c:idx val="0"/>
              <c:layout>
                <c:manualLayout>
                  <c:x val="-0.16241217100538971"/>
                  <c:y val="-4.0262366681479922E-2"/>
                </c:manualLayout>
              </c:layout>
              <c:tx>
                <c:rich>
                  <a:bodyPr/>
                  <a:lstStyle/>
                  <a:p>
                    <a:pPr>
                      <a:defRPr sz="2000" b="1" baseline="0">
                        <a:solidFill>
                          <a:schemeClr val="bg1">
                            <a:lumMod val="95000"/>
                          </a:schemeClr>
                        </a:solidFill>
                      </a:defRPr>
                    </a:pPr>
                    <a:r>
                      <a:rPr lang="ru-RU" baseline="0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62 347,4</a:t>
                    </a:r>
                    <a:endParaRPr lang="en-US" baseline="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865029450205601E-2"/>
                  <c:y val="-7.9997708587934757E-2"/>
                </c:manualLayout>
              </c:layout>
              <c:tx>
                <c:rich>
                  <a:bodyPr/>
                  <a:lstStyle/>
                  <a:p>
                    <a:pPr>
                      <a:defRPr sz="2000" b="1" baseline="0">
                        <a:solidFill>
                          <a:schemeClr val="bg1"/>
                        </a:solidFill>
                      </a:defRPr>
                    </a:pPr>
                    <a:r>
                      <a:rPr lang="ru-RU" baseline="0" dirty="0" smtClean="0">
                        <a:solidFill>
                          <a:schemeClr val="bg1"/>
                        </a:solidFill>
                      </a:rPr>
                      <a:t>33 018,6</a:t>
                    </a:r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881243547464916E-2"/>
                  <c:y val="6.24079963337406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1 512,8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2354634489573423E-2"/>
                  <c:y val="2.96362904121764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743533464664726E-2"/>
                  <c:y val="-8.851394983890678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 </a:t>
                    </a:r>
                    <a:r>
                      <a:rPr lang="ru-RU" sz="2000" dirty="0" smtClean="0"/>
                      <a:t>6 567,3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5089971936270854E-2"/>
                  <c:y val="-3.46404218975669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4 146,8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0.11544460281287626"/>
                  <c:y val="-7.74844461726474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6"/>
                <c:pt idx="0">
                  <c:v>Дотации бюджетам поселений на поддержку мер по обеспечению сбалансированности бюджетов</c:v>
                </c:pt>
                <c:pt idx="1">
                  <c:v>Дотации бюджетам поселений на выравнивание бюджетной обеспеченности</c:v>
                </c:pt>
                <c:pt idx="2">
                  <c:v>Субвенции бюджетам поселений на осуществление первичного воинского учета на территориях, где отсутствуют военные комиссариаты</c:v>
                </c:pt>
                <c:pt idx="3">
                  <c:v>Дотации бюджетам поселений на поощрение наилучших показателей деятельности ОМС</c:v>
                </c:pt>
                <c:pt idx="4">
                  <c:v>Прочие межбюджетные трансферты, передаваемые бюджетам поселений</c:v>
                </c:pt>
                <c:pt idx="5">
                  <c:v>Межбюджетные трансферты, передаваемые бюджетам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62347.377500000002</c:v>
                </c:pt>
                <c:pt idx="1">
                  <c:v>33018.565710000003</c:v>
                </c:pt>
                <c:pt idx="2">
                  <c:v>1512.8</c:v>
                </c:pt>
                <c:pt idx="3">
                  <c:v>292.8</c:v>
                </c:pt>
                <c:pt idx="4">
                  <c:v>6567.3249100000003</c:v>
                </c:pt>
                <c:pt idx="5">
                  <c:v>4146.8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txPr>
          <a:bodyPr/>
          <a:lstStyle/>
          <a:p>
            <a:pPr>
              <a:lnSpc>
                <a:spcPct val="100000"/>
              </a:lnSpc>
              <a:defRPr sz="1200" b="0" kern="1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835513857046187"/>
          <c:y val="0"/>
          <c:w val="0.49966534883657915"/>
          <c:h val="0.93784023997333632"/>
        </c:manualLayout>
      </c:layout>
      <c:overlay val="0"/>
      <c:txPr>
        <a:bodyPr/>
        <a:lstStyle/>
        <a:p>
          <a:pPr>
            <a:lnSpc>
              <a:spcPct val="100000"/>
            </a:lnSpc>
            <a:defRPr sz="1200" b="0" kern="1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lnSpc>
          <a:spcPct val="100000"/>
        </a:lnSpc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238702201622246E-2"/>
          <c:y val="8.6680761099365747E-2"/>
          <c:w val="0.44148319814600234"/>
          <c:h val="0.805496828752642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explosion val="9"/>
          </c:dPt>
          <c:dPt>
            <c:idx val="1"/>
            <c:bubble3D val="0"/>
            <c:explosion val="14"/>
          </c:dPt>
          <c:dPt>
            <c:idx val="2"/>
            <c:bubble3D val="0"/>
            <c:explosion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186" b="1" i="0" u="none" strike="noStrike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baseline="0" dirty="0" smtClean="0">
                        <a:solidFill>
                          <a:schemeClr val="bg1"/>
                        </a:solidFill>
                      </a:rPr>
                      <a:t>63 979,4</a:t>
                    </a:r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25235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918287937743192"/>
                  <c:y val="-0.15912670007158197"/>
                </c:manualLayout>
              </c:layout>
              <c:tx>
                <c:rich>
                  <a:bodyPr/>
                  <a:lstStyle/>
                  <a:p>
                    <a:pPr>
                      <a:defRPr sz="2186" b="1" i="0" u="none" strike="noStrike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baseline="0" dirty="0" smtClean="0">
                        <a:solidFill>
                          <a:schemeClr val="bg1"/>
                        </a:solidFill>
                      </a:rPr>
                      <a:t>136 057,7</a:t>
                    </a:r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25235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spPr>
              <a:noFill/>
              <a:ln w="25235">
                <a:noFill/>
              </a:ln>
            </c:spPr>
            <c:txPr>
              <a:bodyPr/>
              <a:lstStyle/>
              <a:p>
                <a:pPr>
                  <a:defRPr sz="2186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2"/>
                <c:pt idx="0">
                  <c:v>Расходы на реализацию муниципальных программ</c:v>
                </c:pt>
                <c:pt idx="1">
                  <c:v>Расходы на реализацию ведомственных программ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54799.3</c:v>
                </c:pt>
                <c:pt idx="1">
                  <c:v>144130.29999999999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235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54888336039707086"/>
          <c:y val="6.5539101646385087E-2"/>
          <c:w val="0.43453070683661643"/>
          <c:h val="0.79915433403805491"/>
        </c:manualLayout>
      </c:layout>
      <c:overlay val="0"/>
      <c:txPr>
        <a:bodyPr/>
        <a:lstStyle/>
        <a:p>
          <a:pPr>
            <a:defRPr sz="1987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88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2016 год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43 480,1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Исполнено(тыс.руб.)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3202.6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2017 год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26</a:t>
                    </a:r>
                    <a:r>
                      <a:rPr lang="ru-RU" baseline="0" dirty="0" smtClean="0"/>
                      <a:t> 274</a:t>
                    </a:r>
                    <a:r>
                      <a:rPr lang="ru-RU" dirty="0" smtClean="0"/>
                      <a:t>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Исполнено(тыс.руб.)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4700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304832"/>
        <c:axId val="23323008"/>
      </c:barChart>
      <c:catAx>
        <c:axId val="23304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3323008"/>
        <c:crosses val="autoZero"/>
        <c:auto val="1"/>
        <c:lblAlgn val="ctr"/>
        <c:lblOffset val="100"/>
        <c:noMultiLvlLbl val="0"/>
      </c:catAx>
      <c:valAx>
        <c:axId val="23323008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233048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336820993861818E-2"/>
          <c:y val="0.10612786850843731"/>
          <c:w val="0.62638126234245362"/>
          <c:h val="0.7428043270292148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14 428,3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Культура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14428.3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8</a:t>
                    </a:r>
                    <a:r>
                      <a:rPr lang="ru-RU" baseline="0" dirty="0" smtClean="0"/>
                      <a:t> 931,4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Культура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11572.7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417984"/>
        <c:axId val="23419520"/>
      </c:barChart>
      <c:catAx>
        <c:axId val="23417984"/>
        <c:scaling>
          <c:orientation val="minMax"/>
        </c:scaling>
        <c:delete val="1"/>
        <c:axPos val="l"/>
        <c:majorTickMark val="out"/>
        <c:minorTickMark val="none"/>
        <c:tickLblPos val="nextTo"/>
        <c:crossAx val="23419520"/>
        <c:crosses val="autoZero"/>
        <c:auto val="1"/>
        <c:lblAlgn val="ctr"/>
        <c:lblOffset val="100"/>
        <c:noMultiLvlLbl val="0"/>
      </c:catAx>
      <c:valAx>
        <c:axId val="234195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3417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271819605975905"/>
          <c:y val="0.20076892623058989"/>
          <c:w val="0.29728180394024095"/>
          <c:h val="0.441494450065250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0.01674</cdr:x>
      <cdr:y>0</cdr:y>
    </cdr:from>
    <cdr:to>
      <cdr:x>0.15901</cdr:x>
      <cdr:y>0.22222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248" y="0"/>
          <a:ext cx="118344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/>
            <a:t>т</a:t>
          </a:r>
          <a:r>
            <a:rPr lang="ru-RU" sz="1800" b="1" dirty="0" smtClean="0"/>
            <a:t>ыс.</a:t>
          </a:r>
          <a:r>
            <a:rPr lang="en-US" sz="1800" b="1" dirty="0" smtClean="0"/>
            <a:t> </a:t>
          </a:r>
          <a:r>
            <a:rPr lang="ru-RU" sz="1800" b="1" dirty="0" smtClean="0"/>
            <a:t>руб.</a:t>
          </a:r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256" tIns="45628" rIns="91256" bIns="456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256" tIns="45628" rIns="91256" bIns="456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139C4F-543A-44BB-84C7-0447BFD2B2A8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6" tIns="45628" rIns="91256" bIns="4562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256" tIns="45628" rIns="91256" bIns="4562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256" tIns="45628" rIns="91256" bIns="456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256" tIns="45628" rIns="91256" bIns="456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5D7ED3-2496-4FBD-8B6A-E3881EA60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494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5263"/>
            <a:ext cx="91440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/>
          <p:nvPr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Отчет о работе администрации городского поселения </a:t>
            </a:r>
            <a:r>
              <a:rPr lang="ru-RU" sz="32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Излучинск</a:t>
            </a: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за 2011 год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5" descr="C:\Users\User\Desktop\герб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9388" y="309563"/>
            <a:ext cx="1165225" cy="163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005263"/>
            <a:ext cx="91440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1"/>
          <p:cNvSpPr txBox="1"/>
          <p:nvPr userDrawn="1"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Отчет о работе администрации городского поселения </a:t>
            </a:r>
            <a:r>
              <a:rPr lang="ru-RU" sz="32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Излучинск</a:t>
            </a: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за 2011 год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AD4B-5F03-45CE-B476-8034729B974D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54821-2722-4B51-9629-F094204D1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45F70-38BC-4F20-86E9-51984ADEA290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073C-D02F-4D66-AC8F-ADC9D08C9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F24EE-1CC0-44F9-9E84-50E4A75DA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12EB2-0CD0-498D-A097-41D0BC326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E736-1811-480F-9FF3-439E35516306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433C-E37D-42F8-8C93-CB06B88A8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5263"/>
            <a:ext cx="91440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/>
          <p:nvPr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Отчет о работе администрации городского поселения </a:t>
            </a:r>
            <a:r>
              <a:rPr lang="ru-RU" sz="32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Излучинск</a:t>
            </a: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за 2011 год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5" descr="C:\Users\User\Desktop\герб.gif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116868" y="707723"/>
            <a:ext cx="910261" cy="127836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</p:pic>
      <p:sp>
        <p:nvSpPr>
          <p:cNvPr id="8" name="Прямоугольник 10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005263"/>
            <a:ext cx="91440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/>
          <p:nvPr userDrawn="1"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Отчет о работе администрации городского поселения </a:t>
            </a:r>
            <a:r>
              <a:rPr lang="ru-RU" sz="3200" b="1" kern="1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Излучинск</a:t>
            </a: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за 2011 год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1AF87-CC84-4A17-B908-1DB2B373E8FC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C7B37-3A22-45DD-910B-D04C6E150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92967" y="260648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116632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sz="28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6DD21-FC7E-4C5E-BF69-0CB2775D6C54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41F94-2FC8-4F8D-A871-231AC0091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02E2E-4824-4707-84B0-3D58B07AB81B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D8C80-ACC6-4945-A357-09D6D50CB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77694-E1A1-4348-B389-2770C4A8AF61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E631B-5C50-43D1-ACE8-1A1D858F4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8468D-0949-446F-B625-1D7C2A0F8AFC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2C996-1594-4268-A1E3-1DCEF1EAF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D160-AF1A-4030-B2BE-19F264A48B1B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8B4E-0140-40F6-8A04-26CB3E1DA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92967" y="260648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116632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sz="2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2ED8-36C4-4664-8D9A-D397A710F606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2E97B-D496-42B6-BB1D-1E0EDEA6F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A32A7-A698-4602-8751-66BB97165D66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D74A-5D52-4F01-9729-DA012BA3D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44624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2F95-81B5-4B03-A061-62B503931182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C993D-8DF3-4B0A-A895-F2E22E16A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0538C-4E66-4AF3-8B71-09B0F0CF2307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9F519-DA7F-4A3F-B199-B9C3EE1C3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D0420-F1CC-4D7A-AAC9-CBC94E28A624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ECA5-B015-4137-96B4-32970B2EC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4882C-FEEE-4043-82A0-E167AB2B3CF2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2CC39-47C0-474D-9CE3-01A9112F1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44A0-F326-4A6F-B5FF-C8C816303875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9D779-9831-43DC-B702-149AA94ED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636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FF908-CD46-4486-B04C-01A9B181F2F7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681E1-3F53-4A86-9502-7F3D787C0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59E85-674F-49AF-9F04-A3906B11B7B3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5973-1DEE-4742-A512-73432D2E8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24340-89C3-419E-A43F-C5D36FB32336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F5189-5463-4E6F-842E-B9FF2E0E6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BAB6-6A5D-4960-896C-70F9E3CE2FF8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B11DE-F5AB-4945-B873-25653685E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23763" y="200377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E3B5A-B217-4636-A121-26BDABE44DA6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20A29-B3D6-4B9B-BABA-2F436D2B4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784FB-9CFF-41A3-AF3B-2898749A4B87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14D18-D3ED-4319-9946-60E6DFC79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7E961-6E03-4F72-82C5-6816B15B8308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70CD-7DAC-48C6-9E7C-AB2FBA62C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1BDF8-259D-4230-B6EE-61E70D75402E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6B36-C430-4E1F-A4F0-C040FBE46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B6475-950C-4661-B520-112F542189A4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7048-61B7-4A45-AA19-275EABB17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A88A-D5E2-44A3-9534-BD59AA350D9F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2BCB6-9DF1-4EF2-A9D5-7994D4AC1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F6992-EA70-421F-A806-566B5887DCBE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697C4-9625-4473-8137-4FCFFF555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0F68C-08D8-48D2-858D-E0F7CC09A231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C5499-F0CF-4291-A74F-F05E01CCE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7F12D-460B-4604-9401-934846387690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8BADB-2B4B-4AD6-9EAC-F99164360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5065"/>
            <a:ext cx="914400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 о работе администрации городского поселения </a:t>
            </a:r>
            <a:r>
              <a:rPr lang="ru-RU" sz="3200" b="1" kern="10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Излучинск</a:t>
            </a: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2011 год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5" descr="C:\Users\User\Desktop\герб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68" y="707723"/>
            <a:ext cx="910261" cy="127836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5065"/>
            <a:ext cx="914400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 о работе администрации городского поселения </a:t>
            </a:r>
            <a:r>
              <a:rPr lang="ru-RU" sz="3200" b="1" kern="10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Излучинск</a:t>
            </a: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2011 год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320728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116632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sz="28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7" y="260648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49545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7019-6DDB-4D8D-AC4A-6CD876EC01A7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88FA-CD67-4E5A-81BE-ED9CFB870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77433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639724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943904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954394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277270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44624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899531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25065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296524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841401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53549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5F31-323E-4FEC-AABB-002854E17A3C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46FE7-D568-4FC4-AAAC-E506F7BC1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352270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5065"/>
            <a:ext cx="914400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 о работе администрации городского поселения </a:t>
            </a:r>
            <a:r>
              <a:rPr lang="ru-RU" sz="3200" b="1" kern="10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Излучинск</a:t>
            </a: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2011 год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5" descr="C:\Users\User\Desktop\герб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68" y="707723"/>
            <a:ext cx="910261" cy="127836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5065"/>
            <a:ext cx="914400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 о работе администрации городского поселения </a:t>
            </a:r>
            <a:r>
              <a:rPr lang="ru-RU" sz="3200" b="1" kern="10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Излучинск</a:t>
            </a: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2011 год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47218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116632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sz="28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7" y="260648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014673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327654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215107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864485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540032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520700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44624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241999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26143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28C7-8385-4A22-A7BF-A9EE8513A1EE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3749D-B985-454A-8F4C-65BD9EC36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032323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263912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781893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84210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5065"/>
            <a:ext cx="914400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 о работе администрации городского поселения </a:t>
            </a:r>
            <a:r>
              <a:rPr lang="ru-RU" sz="3200" b="1" kern="10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Излучинск</a:t>
            </a: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2011 год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5" descr="C:\Users\User\Desktop\герб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68" y="707723"/>
            <a:ext cx="910261" cy="127836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5065"/>
            <a:ext cx="914400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1115616" y="2129954"/>
            <a:ext cx="6912768" cy="1573197"/>
          </a:xfrm>
          <a:prstGeom prst="round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 о работе администрации городского поселения </a:t>
            </a:r>
            <a:r>
              <a:rPr lang="ru-RU" sz="3200" b="1" kern="10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Излучинск</a:t>
            </a: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kern="1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2011 год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7163852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2" y="116632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 sz="28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7" y="260648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538010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367035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088616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344996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08450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D439D-50FC-4124-A9B9-E4A602607501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57478-6EB4-4E8E-A8FB-E42A962DF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862555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44624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738617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633002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25544" cy="6206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994389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575375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90011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60045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374462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7550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95567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44624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9FD6D-5C8C-4DAB-9D13-AA81D7999684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2DEB-7B41-4F90-B849-7A40B4AEE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88640"/>
            <a:ext cx="864096" cy="11452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597" y="38010"/>
            <a:ext cx="1008111" cy="13360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FC0B6-6AAD-4B82-B4D6-CC8540AA9B6C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8E667-25BC-4D65-8473-EE169470D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13A42E-9FF0-4E72-B168-602015585071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C20879-80AC-40C7-B54C-AE8E72216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31" name="Picture 3" descr="C:\Users\User\Desktop\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5805488"/>
            <a:ext cx="91440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4AFAD6-45D4-4F00-A9AA-FB62AA63F8AC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ABBA37-68DC-48E4-B626-56550C814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367" name="Picture 3" descr="C:\Users\User\Desktop\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5805488"/>
            <a:ext cx="91440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F5D98D-5823-4FAC-BE6A-26E6DBA2230A}" type="datetimeFigureOut">
              <a:rPr lang="ru-RU"/>
              <a:pPr>
                <a:defRPr/>
              </a:pPr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A2FF98-91E2-403F-B5D6-7C3AB943A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88" r:id="rId2"/>
    <p:sldLayoutId id="2147483887" r:id="rId3"/>
    <p:sldLayoutId id="2147483886" r:id="rId4"/>
    <p:sldLayoutId id="2147483885" r:id="rId5"/>
    <p:sldLayoutId id="2147483884" r:id="rId6"/>
    <p:sldLayoutId id="2147483883" r:id="rId7"/>
    <p:sldLayoutId id="2147483882" r:id="rId8"/>
    <p:sldLayoutId id="2147483881" r:id="rId9"/>
    <p:sldLayoutId id="2147483880" r:id="rId10"/>
    <p:sldLayoutId id="214748387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16.04.2018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3"/>
            <a:ext cx="9144000" cy="10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3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16.04.2018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3"/>
            <a:ext cx="9144000" cy="10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2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C6984A-AFA0-4044-A373-7BA407677B1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16.04.2018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4BD61-D633-49F0-833A-8B09E47370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3"/>
            <a:ext cx="9144000" cy="10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52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1241" y="1628800"/>
            <a:ext cx="6984776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Отчет об исполнении бюджета городского поселения Излучинск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049068"/>
              </p:ext>
            </p:extLst>
          </p:nvPr>
        </p:nvGraphicFramePr>
        <p:xfrm>
          <a:off x="433870" y="1124744"/>
          <a:ext cx="8467725" cy="107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806896" y="12576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Расходы на благоустройство городского поселения Излучинск </a:t>
            </a:r>
            <a:r>
              <a:rPr lang="ru-RU" dirty="0" smtClean="0"/>
              <a:t>в 2017  году</a:t>
            </a:r>
            <a:endParaRPr lang="ru-RU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7504" y="2242159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bg1"/>
                </a:solidFill>
              </a:rPr>
              <a:t>Выполнены работы по содержанию и ремонту детских игровых комплексов и спортивных площадок в количестве 40 шт</a:t>
            </a:r>
            <a:r>
              <a:rPr lang="ru-RU" sz="1000" b="1" dirty="0" smtClean="0">
                <a:solidFill>
                  <a:schemeClr val="bg1"/>
                </a:solidFill>
              </a:rPr>
              <a:t>.</a:t>
            </a:r>
            <a:endParaRPr lang="ru-RU" sz="1000" b="1" dirty="0">
              <a:solidFill>
                <a:schemeClr val="bg1"/>
              </a:solidFill>
            </a:endParaRPr>
          </a:p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645310" y="2210197"/>
            <a:ext cx="4403898" cy="51395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bg1"/>
                </a:solidFill>
              </a:rPr>
              <a:t>Выполнены работы по содержанию уличного освещения </a:t>
            </a:r>
            <a:r>
              <a:rPr lang="ru-RU" sz="1000" b="1" dirty="0" err="1">
                <a:solidFill>
                  <a:schemeClr val="bg1"/>
                </a:solidFill>
              </a:rPr>
              <a:t>пгт</a:t>
            </a:r>
            <a:r>
              <a:rPr lang="ru-RU" sz="1000" b="1" dirty="0" smtClean="0">
                <a:solidFill>
                  <a:schemeClr val="bg1"/>
                </a:solidFill>
              </a:rPr>
              <a:t>. Излучинск (1090 светильников) и с. Большетархово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(74 светильника)  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7504" y="2880803"/>
            <a:ext cx="4392488" cy="42323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 по содержанию внутрипоселковых и подъездных   дорог пгт. Излучинск – 14,42 км.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07504" y="3420182"/>
            <a:ext cx="4392488" cy="44086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по содержанию  внутриквартальных дорог и территорий – 76 540,0  </a:t>
            </a:r>
            <a:r>
              <a:rPr lang="ru-RU" sz="1000" b="1" dirty="0" err="1" smtClean="0">
                <a:solidFill>
                  <a:schemeClr val="bg1"/>
                </a:solidFill>
              </a:rPr>
              <a:t>кв.м</a:t>
            </a:r>
            <a:r>
              <a:rPr lang="ru-RU" sz="1000" b="1" dirty="0" smtClean="0">
                <a:solidFill>
                  <a:schemeClr val="bg1"/>
                </a:solidFill>
              </a:rPr>
              <a:t>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613659" y="4174447"/>
            <a:ext cx="4392488" cy="235627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Отлов безнадзорных животных – 161 шт.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631568" y="3420182"/>
            <a:ext cx="4392488" cy="65689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по содержанию шлагбаума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631568" y="2856420"/>
            <a:ext cx="4392488" cy="42323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 по содержанию внутрипоселковых дорог и подъездных дорог с. Большетархово – 21,1 км.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07504" y="3955834"/>
            <a:ext cx="4392488" cy="45424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 работы по ремонту объектов муниципальной собственности поселения по адресу: пгт. Излучинск, ул. Набережная, д. 13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07504" y="4509120"/>
            <a:ext cx="4392488" cy="42323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Поставка архитектурной композиции «Земной шар»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43347" y="5013176"/>
            <a:ext cx="4392488" cy="42323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по ремонту жилищного фонда и объектов муниципальной собственности (ул. Пионерная, д. 5, кв. 51)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4651015" y="4509119"/>
            <a:ext cx="4392488" cy="42323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Дезинсекция открытых территорий поселения – 51 282,0 </a:t>
            </a:r>
            <a:r>
              <a:rPr lang="ru-RU" sz="1000" b="1" dirty="0" err="1" smtClean="0">
                <a:solidFill>
                  <a:schemeClr val="bg1"/>
                </a:solidFill>
              </a:rPr>
              <a:t>кв.м</a:t>
            </a:r>
            <a:r>
              <a:rPr lang="ru-RU" sz="1000" b="1" dirty="0" smtClean="0">
                <a:solidFill>
                  <a:schemeClr val="bg1"/>
                </a:solidFill>
              </a:rPr>
              <a:t>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4656720" y="5021601"/>
            <a:ext cx="4392488" cy="41598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 работы по содержанию автомобильных дорог и искусственных сооружений на них в д. Пасол, д. Соснина – 9,7 км.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16557" y="5517233"/>
            <a:ext cx="4392488" cy="43204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Реконструкция сетей уличного освещения по ул. Школьной в пгт. Излучинск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4658605" y="5482555"/>
            <a:ext cx="4392488" cy="46672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по ликвидации несанкционированных свалок – 4 шт.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18975" y="6021288"/>
            <a:ext cx="4392488" cy="64807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по замене кабеля в пгт. Излучинск. 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4660440" y="6033839"/>
            <a:ext cx="4392488" cy="63552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по  устройству пешеходных тротуаров по ул. Набережной в пгт. Излучинск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благоустройство городского поселения Излучинск </a:t>
            </a:r>
            <a:r>
              <a:rPr lang="ru-RU" dirty="0" smtClean="0"/>
              <a:t> в 2017  году</a:t>
            </a:r>
            <a:br>
              <a:rPr lang="ru-RU" dirty="0" smtClean="0"/>
            </a:br>
            <a:r>
              <a:rPr lang="ru-RU" dirty="0" smtClean="0"/>
              <a:t>(продолжение)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307" y="1732692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по содержанию фонтана в парке аттракционов               в пгт. Излучинск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2877" y="2518011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Устройство газонов – 2 623 </a:t>
            </a:r>
            <a:r>
              <a:rPr lang="ru-RU" sz="1000" b="1" dirty="0" err="1" smtClean="0">
                <a:solidFill>
                  <a:schemeClr val="bg1"/>
                </a:solidFill>
              </a:rPr>
              <a:t>кв.м</a:t>
            </a:r>
            <a:r>
              <a:rPr lang="ru-RU" sz="1000" b="1" dirty="0" smtClean="0">
                <a:solidFill>
                  <a:schemeClr val="bg1"/>
                </a:solidFill>
              </a:rPr>
              <a:t>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52392" y="5583497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Строительство снежных фигур в с. Большетархово – 3 шт.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637509" y="4803229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Обустройство пешеходных переходов, </a:t>
            </a:r>
            <a:r>
              <a:rPr lang="ru-RU" sz="1000" b="1" dirty="0" err="1" smtClean="0">
                <a:solidFill>
                  <a:schemeClr val="bg1"/>
                </a:solidFill>
              </a:rPr>
              <a:t>утановка</a:t>
            </a:r>
            <a:r>
              <a:rPr lang="ru-RU" sz="1000" b="1" dirty="0" smtClean="0">
                <a:solidFill>
                  <a:schemeClr val="bg1"/>
                </a:solidFill>
              </a:rPr>
              <a:t> светофоров по типу Т7 – 4 шт., установка перильного ограждения – 240 м.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602460" y="4005064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Ремонт внутрипоселковых и внутриквартальных дорог – 5 460, кв. м.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602460" y="3273543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Покос газонов – 20 га.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612990" y="2511543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Выполнены работы по ремонту и монтажу металлических ограждений – 246 м.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602460" y="1709858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Поставка металлических ограждений – 196 м.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2877" y="3273543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Устройство цветников – 750 </a:t>
            </a:r>
            <a:r>
              <a:rPr lang="ru-RU" sz="1000" b="1" dirty="0" err="1" smtClean="0">
                <a:solidFill>
                  <a:schemeClr val="bg1"/>
                </a:solidFill>
              </a:rPr>
              <a:t>кв.м</a:t>
            </a:r>
            <a:r>
              <a:rPr lang="ru-RU" sz="1000" b="1" dirty="0" smtClean="0">
                <a:solidFill>
                  <a:schemeClr val="bg1"/>
                </a:solidFill>
              </a:rPr>
              <a:t>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63191" y="4010000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Замена бордюрного камня – 100 м.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98562" y="4803229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Замена и поверка счетчиков воды и тепловой энергии – 16 шт.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20502" y="5583498"/>
            <a:ext cx="4392488" cy="53876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Строительство новогоднего </a:t>
            </a:r>
            <a:r>
              <a:rPr lang="ru-RU" sz="1000" b="1" dirty="0" err="1" smtClean="0">
                <a:solidFill>
                  <a:schemeClr val="bg1"/>
                </a:solidFill>
              </a:rPr>
              <a:t>городкав</a:t>
            </a:r>
            <a:r>
              <a:rPr lang="ru-RU" sz="1000" b="1" dirty="0" smtClean="0">
                <a:solidFill>
                  <a:schemeClr val="bg1"/>
                </a:solidFill>
              </a:rPr>
              <a:t> пгт. Излучинск – 1 шт.</a:t>
            </a:r>
            <a:endParaRPr lang="ru-R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0699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0912" y="12576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Расходы на культуру, кинематографию городского поселения Излучинск </a:t>
            </a:r>
            <a:r>
              <a:rPr lang="ru-RU" dirty="0" smtClean="0"/>
              <a:t> за 2017 год</a:t>
            </a:r>
            <a:endParaRPr lang="ru-RU" dirty="0"/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722154"/>
              </p:ext>
            </p:extLst>
          </p:nvPr>
        </p:nvGraphicFramePr>
        <p:xfrm>
          <a:off x="755576" y="908721"/>
          <a:ext cx="8318279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2319" y="2492896"/>
            <a:ext cx="856863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            На территории  поселения запланированы и проведены: </a:t>
            </a:r>
          </a:p>
          <a:p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000" dirty="0">
                <a:latin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</a:rPr>
              <a:t>              Мероприятия </a:t>
            </a:r>
            <a:r>
              <a:rPr lang="ru-RU" sz="1000" dirty="0">
                <a:latin typeface="Times New Roman" panose="02020603050405020304" pitchFamily="18" charset="0"/>
              </a:rPr>
              <a:t>гражданско-патриотической направленности: концертные программы; тематические встречи; церемонии возложения цветов к Дню защитника отечества, Дню призывника, Дню памяти о россиянах, исполнявших служебный долг          за пределами отечества; цикл мероприятий, посвященных 72-ой годовщине Победы в Великой Отечественной войне 1941-1945 годов; День памяти ветеранов боевых действий; День России; День памяти и скорби, оказание содействия в проведении молодежной патриотической акции «</a:t>
            </a:r>
            <a:r>
              <a:rPr lang="ru-RU" sz="1000" dirty="0" err="1">
                <a:latin typeface="Times New Roman" panose="02020603050405020304" pitchFamily="18" charset="0"/>
              </a:rPr>
              <a:t>Триколор</a:t>
            </a:r>
            <a:r>
              <a:rPr lang="ru-RU" sz="1000" dirty="0">
                <a:latin typeface="Times New Roman" panose="02020603050405020304" pitchFamily="18" charset="0"/>
              </a:rPr>
              <a:t>», посвященной Дню Государственного флага Российской Федерации;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</a:rPr>
              <a:t>оказание содействия в проведении волонтерской акции «Молодежь за мир», посвященной Дню солидарности в борьбе                    с терроризмом;</a:t>
            </a:r>
          </a:p>
          <a:p>
            <a:pPr indent="457200" algn="just"/>
            <a:r>
              <a:rPr lang="ru-RU" sz="1000" dirty="0">
                <a:latin typeface="Times New Roman" panose="02020603050405020304" pitchFamily="18" charset="0"/>
              </a:rPr>
              <a:t>Проведены  традиционные мероприятия, приуроченные к календарным датам, посвященные Международному женскому дню 8 Марта; цикл мероприятий, в рамках Дня  Местного самоуправления; мероприятия, посвященные Дню семьи; мероприятия, посвященные Дню России; чествование выпускников общеобразовательных учреждений.</a:t>
            </a:r>
          </a:p>
          <a:p>
            <a:pPr indent="457200" algn="just"/>
            <a:r>
              <a:rPr lang="ru-RU" sz="1000" dirty="0">
                <a:latin typeface="Times New Roman" panose="02020603050405020304" pitchFamily="18" charset="0"/>
              </a:rPr>
              <a:t>Мероприятия, направленные на сохранение и возрождение самобытной национальной культуры: народные гуляния «Масленица раздольная»; цикл мероприятий, посвященных Дню славянской письменности и культуры; участие в организации и проведении татаро-башкирского праздника «Сабантуй».</a:t>
            </a:r>
          </a:p>
          <a:p>
            <a:pPr indent="457200" algn="just"/>
            <a:r>
              <a:rPr lang="ru-RU" sz="1000" dirty="0">
                <a:latin typeface="Times New Roman" panose="02020603050405020304" pitchFamily="18" charset="0"/>
              </a:rPr>
              <a:t>Мероприятия по формированию здорового образа жизни населения: оказание содействия в проведении фестиваля по спортивной ловле рыбы со льда «Кубок клуба «</a:t>
            </a:r>
            <a:r>
              <a:rPr lang="ru-RU" sz="1000" dirty="0" err="1">
                <a:latin typeface="Times New Roman" panose="02020603050405020304" pitchFamily="18" charset="0"/>
              </a:rPr>
              <a:t>Юграстан</a:t>
            </a:r>
            <a:r>
              <a:rPr lang="ru-RU" sz="1000" dirty="0">
                <a:latin typeface="Times New Roman" panose="02020603050405020304" pitchFamily="18" charset="0"/>
              </a:rPr>
              <a:t>- 2017»; проведение физкультурно-спортивных мероприятий, посвященных празднованию Дня физкультурника; проведение спортивных соревнований, посвященных закрытию </a:t>
            </a:r>
            <a:r>
              <a:rPr lang="ru-RU" sz="1000" dirty="0" smtClean="0">
                <a:latin typeface="Times New Roman" panose="02020603050405020304" pitchFamily="18" charset="0"/>
              </a:rPr>
              <a:t>детских </a:t>
            </a:r>
            <a:r>
              <a:rPr lang="ru-RU" sz="1000" dirty="0">
                <a:latin typeface="Times New Roman" panose="02020603050405020304" pitchFamily="18" charset="0"/>
              </a:rPr>
              <a:t>спортивных дворовых площадок; проведение матчевой встречи по волейболу среди подростков и молодежи в рамках мероприятий, посвященных Дню солидарности в борьбе с терроризмом; проведение товарищеских встреч по футболу среди подростков и молодежи в рамках мероприятий, посвященных Дню солидарности в борьбе с терроризмом; проведение соревнований по </a:t>
            </a:r>
            <a:r>
              <a:rPr lang="ru-RU" sz="1000" dirty="0" err="1">
                <a:latin typeface="Times New Roman" panose="02020603050405020304" pitchFamily="18" charset="0"/>
              </a:rPr>
              <a:t>дартсу</a:t>
            </a:r>
            <a:r>
              <a:rPr lang="ru-RU" sz="1000" dirty="0">
                <a:latin typeface="Times New Roman" panose="02020603050405020304" pitchFamily="18" charset="0"/>
              </a:rPr>
              <a:t>, пионерболу в рамках проведения мероприятий, посвященных Международному дню пожилых людей.</a:t>
            </a:r>
          </a:p>
          <a:p>
            <a:pPr indent="457200" algn="just"/>
            <a:r>
              <a:rPr lang="ru-RU" sz="1000" dirty="0">
                <a:latin typeface="Times New Roman" panose="02020603050405020304" pitchFamily="18" charset="0"/>
              </a:rPr>
              <a:t>Культурно-массовые мероприятия, посвященные 29-летию образования поселка городского типа Излучинск; открытие «Доски почета – 2017»; проведение Дня поселка, Весны и Труда, награждение лучших работников предприятий и учреждений поселения; проведение мероприятий, посвященных Дню семьи, любви и верности;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    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56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25544" cy="620688"/>
          </a:xfrm>
        </p:spPr>
        <p:txBody>
          <a:bodyPr/>
          <a:lstStyle/>
          <a:p>
            <a:r>
              <a:rPr lang="ru-RU" sz="1400" dirty="0"/>
              <a:t>Расходы на культуру, </a:t>
            </a:r>
            <a:r>
              <a:rPr lang="ru-RU" sz="1400" dirty="0" smtClean="0"/>
              <a:t>кинематографию </a:t>
            </a:r>
            <a:r>
              <a:rPr lang="ru-RU" sz="1400" dirty="0"/>
              <a:t>городского поселения Излучинск  за </a:t>
            </a:r>
            <a:r>
              <a:rPr lang="ru-RU" sz="1400" dirty="0" smtClean="0"/>
              <a:t>2017 год (продолжение)</a:t>
            </a:r>
            <a:br>
              <a:rPr lang="ru-RU" sz="1400" dirty="0" smtClean="0"/>
            </a:b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/>
          <a:lstStyle/>
          <a:p>
            <a:pPr marL="0" indent="0">
              <a:buNone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1400" dirty="0" smtClean="0">
              <a:latin typeface="Calibri" pitchFamily="34" charset="0"/>
            </a:endParaRPr>
          </a:p>
          <a:p>
            <a:pPr marL="285750" indent="-285750"/>
            <a:endParaRPr lang="ru-RU" sz="1400" dirty="0" smtClean="0">
              <a:latin typeface="Calibri" pitchFamily="34" charset="0"/>
            </a:endParaRPr>
          </a:p>
          <a:p>
            <a:pPr marL="285750" indent="-285750"/>
            <a:endParaRPr lang="ru-RU" sz="1400" dirty="0"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05342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</a:rPr>
              <a:t>проведение мероприятий, посвященных Международному дню шахмат;  круглые столы , тематические встречи в рамках празднования Дня пожилых людей; участие в праздничных мероприятиях, посвященных Дню знаний; проведение мероприятий, посвященных Дню солидарности в борьбе с терроризмом; оказание содействия в проведении территориального этапа окружного молодежного проекта «Учеба Для Актива Региона»;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</a:rPr>
              <a:t>     участие в проведении мероприятий XI</a:t>
            </a:r>
            <a:r>
              <a:rPr lang="en-US" sz="1000" dirty="0">
                <a:latin typeface="Times New Roman" panose="02020603050405020304" pitchFamily="18" charset="0"/>
              </a:rPr>
              <a:t>I</a:t>
            </a:r>
            <a:r>
              <a:rPr lang="ru-RU" sz="1000" dirty="0">
                <a:latin typeface="Times New Roman" panose="02020603050405020304" pitchFamily="18" charset="0"/>
              </a:rPr>
              <a:t> районного фестиваля искусств «Мое сердце – Нижневартовский район»;     участие в межведомственной профилактической операции «Подросток»  на территории поселения;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</a:rPr>
              <a:t>     проведение мероприятий, посвященных Дню защиты детей,  Дню молодежи;  организация работы летних дворовых спортивных площадок, проведение мероприятий  на летних дворовых спортивных площадках;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</a:rPr>
              <a:t>     проведение традиционных мероприятий, направленных на сохранение и возрождение самобытной традиционной национальной культуры, народных промыслов и ремесел; организация праздника урожая «Дары осени – 2017»;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</a:rPr>
              <a:t>     проведение мероприятий, посвященных Году экологии в России в 2017 году: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</a:rPr>
              <a:t>Проведение творческого конкурса фотографий «Яркие краски Излучинска», проведение Всероссийского экологического субботника «Зеленая Россия!»,  проведение акции «Всемирный день без автомобиля», проведение спортивной программы «Два  веселых колеса», проведение спортивного мероприятия «Зарядка с чемпионом», мастер-класс по скандинавской </a:t>
            </a:r>
            <a:r>
              <a:rPr lang="ru-RU" sz="1000" dirty="0" smtClean="0">
                <a:latin typeface="Times New Roman" panose="02020603050405020304" pitchFamily="18" charset="0"/>
              </a:rPr>
              <a:t>ходьбе.</a:t>
            </a:r>
          </a:p>
          <a:p>
            <a:pPr algn="just"/>
            <a:endParaRPr lang="ru-RU" sz="1000" dirty="0">
              <a:latin typeface="Times New Roman" panose="02020603050405020304" pitchFamily="18" charset="0"/>
            </a:endParaRPr>
          </a:p>
          <a:p>
            <a:pPr algn="just"/>
            <a:r>
              <a:rPr lang="ru-RU" sz="1000" dirty="0" smtClean="0">
                <a:latin typeface="Times New Roman" panose="02020603050405020304" pitchFamily="18" charset="0"/>
              </a:rPr>
              <a:t>Участие субъектов малого и среднего предпринимательства в выставках-ярмарках товаров производителей района и поселения – 12 шт.</a:t>
            </a:r>
          </a:p>
          <a:p>
            <a:pPr algn="just"/>
            <a:endParaRPr lang="ru-RU" sz="1000" dirty="0">
              <a:latin typeface="Times New Roman" panose="02020603050405020304" pitchFamily="18" charset="0"/>
            </a:endParaRPr>
          </a:p>
          <a:p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08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402119"/>
            <a:ext cx="835292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805880" y="1396746"/>
            <a:ext cx="4536504" cy="158417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50800"/>
                <a:solidFill>
                  <a:schemeClr val="tx1"/>
                </a:solidFill>
              </a:rPr>
              <a:t>204 </a:t>
            </a:r>
            <a:r>
              <a:rPr lang="ru-RU" sz="4800" b="1" dirty="0" smtClean="0">
                <a:ln w="50800"/>
                <a:solidFill>
                  <a:schemeClr val="tx1"/>
                </a:solidFill>
              </a:rPr>
              <a:t>841,1</a:t>
            </a:r>
            <a:endParaRPr lang="ru-RU" sz="4800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827584" y="3068960"/>
            <a:ext cx="4536504" cy="158417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200 037,1</a:t>
            </a:r>
            <a:endParaRPr lang="ru-RU" sz="4800" b="1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805880" y="4742777"/>
            <a:ext cx="4536504" cy="158417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50800"/>
                <a:solidFill>
                  <a:schemeClr val="tx1"/>
                </a:solidFill>
              </a:rPr>
              <a:t>4 </a:t>
            </a:r>
            <a:r>
              <a:rPr lang="ru-RU" sz="4800" b="1" dirty="0" smtClean="0">
                <a:ln w="50800"/>
                <a:solidFill>
                  <a:schemeClr val="tx1"/>
                </a:solidFill>
              </a:rPr>
              <a:t>804,0</a:t>
            </a:r>
            <a:endParaRPr lang="ru-RU" sz="4800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5873" y="1874648"/>
            <a:ext cx="3288615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5873" y="3445549"/>
            <a:ext cx="3288615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</a:rPr>
              <a:t>Расходы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5874" y="5119365"/>
            <a:ext cx="3288614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Профицит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16632"/>
            <a:ext cx="792088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Исполнение бюджета поселения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за 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j-ea"/>
                <a:cs typeface="+mj-cs"/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2017 год 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(тыс. руб.)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793453"/>
              </p:ext>
            </p:extLst>
          </p:nvPr>
        </p:nvGraphicFramePr>
        <p:xfrm>
          <a:off x="350838" y="1438275"/>
          <a:ext cx="8616950" cy="462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7344" y="98629"/>
            <a:ext cx="792088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Структура доходов бюджета поселения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за 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j-ea"/>
                <a:cs typeface="+mj-cs"/>
              </a:rPr>
              <a:t> </a:t>
            </a: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j-ea"/>
                <a:cs typeface="+mj-cs"/>
              </a:rPr>
              <a:t>2017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год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(тыс. руб.)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8576" y="12576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Структура налоговых поступлений в бюджет поселения за </a:t>
            </a:r>
            <a:r>
              <a:rPr lang="ru-RU" dirty="0" smtClean="0"/>
              <a:t>2017  год </a:t>
            </a:r>
            <a:r>
              <a:rPr lang="ru-RU" dirty="0"/>
              <a:t>(тыс. руб.) </a:t>
            </a:r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403601"/>
              </p:ext>
            </p:extLst>
          </p:nvPr>
        </p:nvGraphicFramePr>
        <p:xfrm>
          <a:off x="539552" y="148478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5244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8904" y="12576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Структура неналоговых поступлений в бюджет поселения за </a:t>
            </a:r>
            <a:r>
              <a:rPr lang="ru-RU" dirty="0" smtClean="0"/>
              <a:t>2017 год </a:t>
            </a:r>
            <a:r>
              <a:rPr lang="ru-RU" dirty="0"/>
              <a:t>(тыс. руб.)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500699"/>
              </p:ext>
            </p:extLst>
          </p:nvPr>
        </p:nvGraphicFramePr>
        <p:xfrm>
          <a:off x="-108520" y="1052736"/>
          <a:ext cx="957706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9382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712" y="116632"/>
            <a:ext cx="8686800" cy="936104"/>
          </a:xfrm>
        </p:spPr>
        <p:txBody>
          <a:bodyPr>
            <a:noAutofit/>
          </a:bodyPr>
          <a:lstStyle/>
          <a:p>
            <a:r>
              <a:rPr lang="ru-RU" dirty="0"/>
              <a:t>Структура безвозмездных поступлений в бюджет поселения за </a:t>
            </a:r>
            <a:r>
              <a:rPr lang="ru-RU" dirty="0" smtClean="0"/>
              <a:t>2017 год </a:t>
            </a:r>
            <a:r>
              <a:rPr lang="ru-RU" dirty="0"/>
              <a:t>(тыс. руб.) 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974045"/>
              </p:ext>
            </p:extLst>
          </p:nvPr>
        </p:nvGraphicFramePr>
        <p:xfrm>
          <a:off x="179512" y="1125588"/>
          <a:ext cx="885698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3908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8904" y="53752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Структура расходов бюджета поселения                                </a:t>
            </a:r>
            <a:r>
              <a:rPr lang="ru-RU" dirty="0" smtClean="0"/>
              <a:t>за 2017 год </a:t>
            </a:r>
            <a:r>
              <a:rPr lang="ru-RU" dirty="0"/>
              <a:t>(тыс. руб.)</a:t>
            </a:r>
          </a:p>
        </p:txBody>
      </p:sp>
      <p:sp>
        <p:nvSpPr>
          <p:cNvPr id="9" name="Выноска с четырьмя стрелками 8"/>
          <p:cNvSpPr/>
          <p:nvPr/>
        </p:nvSpPr>
        <p:spPr>
          <a:xfrm>
            <a:off x="2758083" y="2243783"/>
            <a:ext cx="3024336" cy="2592287"/>
          </a:xfrm>
          <a:prstGeom prst="quad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Исполнено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;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cs typeface="Arial" charset="0"/>
              </a:rPr>
              <a:t>200 037,1</a:t>
            </a:r>
            <a:endParaRPr lang="ru-RU" sz="2000" b="1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cs typeface="Arial" charset="0"/>
              </a:rPr>
              <a:t>тыс. руб.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50396" y="3178552"/>
            <a:ext cx="3240360" cy="8531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Национальная 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экономика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   29 603,1 </a:t>
            </a:r>
            <a:r>
              <a:rPr lang="ru-RU" b="1" dirty="0">
                <a:solidFill>
                  <a:schemeClr val="bg1"/>
                </a:solidFill>
                <a:cs typeface="Arial" charset="0"/>
              </a:rPr>
              <a:t>тыс.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187" y="1716534"/>
            <a:ext cx="2376264" cy="11866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Физическая культура и 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спорт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1 398,1 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тыс</a:t>
            </a:r>
            <a:r>
              <a:rPr 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. руб.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90033" y="1190018"/>
            <a:ext cx="3168352" cy="9361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Общегосударственные 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расходы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62 124,5 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тыс</a:t>
            </a:r>
            <a:r>
              <a:rPr 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. руб.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377" y="4263129"/>
            <a:ext cx="3367331" cy="8998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Культура, 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кинематография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8 931,4 тыс</a:t>
            </a:r>
            <a:r>
              <a:rPr lang="ru-RU" b="1" dirty="0">
                <a:solidFill>
                  <a:schemeClr val="bg1"/>
                </a:solidFill>
                <a:cs typeface="Arial" charset="0"/>
              </a:rPr>
              <a:t>. 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201" y="3114356"/>
            <a:ext cx="2595903" cy="91737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Социальная 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политика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567,3 </a:t>
            </a:r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тыс. руб.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98901" y="1305159"/>
            <a:ext cx="2987824" cy="162241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Национальная безопасность и правоохранительная 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деятельность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6 820,2 тыс</a:t>
            </a:r>
            <a:r>
              <a:rPr 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. руб.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59926" y="4225271"/>
            <a:ext cx="3528392" cy="9182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Arial" charset="0"/>
              </a:rPr>
              <a:t>Жилищно-коммунальное </a:t>
            </a: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хозяйство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88 660,5 </a:t>
            </a:r>
            <a:r>
              <a:rPr 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тыс. руб.</a:t>
            </a:r>
          </a:p>
        </p:txBody>
      </p:sp>
      <p:sp>
        <p:nvSpPr>
          <p:cNvPr id="2" name="Скругленный прямоугольник 17"/>
          <p:cNvSpPr/>
          <p:nvPr/>
        </p:nvSpPr>
        <p:spPr>
          <a:xfrm>
            <a:off x="850275" y="5295959"/>
            <a:ext cx="3168352" cy="837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Национальная 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оборона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1 512,8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b="1" dirty="0">
                <a:solidFill>
                  <a:schemeClr val="bg1"/>
                </a:solidFill>
                <a:cs typeface="Arial" charset="0"/>
              </a:rPr>
              <a:t>тыс. 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99992" y="5255315"/>
            <a:ext cx="3528392" cy="9182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Образование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419,2 </a:t>
            </a:r>
            <a:r>
              <a:rPr 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тыс. руб.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699596"/>
              </p:ext>
            </p:extLst>
          </p:nvPr>
        </p:nvGraphicFramePr>
        <p:xfrm>
          <a:off x="649288" y="1563688"/>
          <a:ext cx="815975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7344" y="98629"/>
            <a:ext cx="792088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Расходы на реализацию муниципальных и ведомственных программ поселения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за </a:t>
            </a: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ea typeface="+mj-ea"/>
                <a:cs typeface="+mj-cs"/>
              </a:rPr>
              <a:t>2017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год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+mn-cs"/>
              </a:rPr>
              <a:t>(тыс. руб.)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403648" y="3514591"/>
            <a:ext cx="6840760" cy="267001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endParaRPr lang="ru-RU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fontAlgn="b"/>
            <a:endParaRPr lang="ru-RU" sz="2000" b="1" dirty="0" smtClean="0">
              <a:solidFill>
                <a:schemeClr val="bg1"/>
              </a:solidFill>
              <a:cs typeface="Arial" charset="0"/>
            </a:endParaRPr>
          </a:p>
          <a:p>
            <a:pPr algn="ctr" fontAlgn="b"/>
            <a:endParaRPr lang="ru-RU" sz="2000" b="1" dirty="0">
              <a:solidFill>
                <a:schemeClr val="bg1"/>
              </a:solidFill>
              <a:cs typeface="Arial" charset="0"/>
            </a:endParaRPr>
          </a:p>
          <a:p>
            <a:pPr algn="ctr" fontAlgn="b"/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-содержание сети автомобильных дорог общего пользования и искусственных сооружений на них;</a:t>
            </a:r>
          </a:p>
          <a:p>
            <a:pPr marL="342900" indent="-342900" algn="ctr" fontAlgn="b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проектирование сети автомобильных дорог общего пользования и искусственных сооружений на </a:t>
            </a:r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них; </a:t>
            </a:r>
            <a:endParaRPr lang="ru-RU" sz="2000" b="1" dirty="0" smtClean="0">
              <a:solidFill>
                <a:schemeClr val="bg1"/>
              </a:solidFill>
              <a:cs typeface="Arial" charset="0"/>
            </a:endParaRPr>
          </a:p>
          <a:p>
            <a:pPr marL="342900" indent="-342900" algn="ctr" fontAlgn="b">
              <a:buFontTx/>
              <a:buChar char="-"/>
            </a:pPr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р</a:t>
            </a: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емонт </a:t>
            </a:r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дорожного покрытия внутрипоселковых дорог (асфальтирование</a:t>
            </a: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);</a:t>
            </a:r>
          </a:p>
          <a:p>
            <a:pPr marL="342900" indent="-342900" algn="ctr" fontAlgn="b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ремонт </a:t>
            </a:r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внутрипоселковых дорог</a:t>
            </a:r>
            <a:endParaRPr lang="ru-RU" sz="2000" b="1" dirty="0" smtClean="0">
              <a:solidFill>
                <a:schemeClr val="bg1"/>
              </a:solidFill>
              <a:cs typeface="Arial" charset="0"/>
            </a:endParaRPr>
          </a:p>
          <a:p>
            <a:pPr algn="ctr" fontAlgn="b"/>
            <a:endParaRPr lang="ru-RU" sz="2000" b="1" dirty="0">
              <a:solidFill>
                <a:schemeClr val="bg1"/>
              </a:solidFill>
              <a:cs typeface="Arial" charset="0"/>
            </a:endParaRPr>
          </a:p>
          <a:p>
            <a:pPr algn="ctr" fontAlgn="b"/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algn="ctr" fontAlgn="b"/>
            <a:endParaRPr lang="ru-RU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2576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Расходы дорожного фонда городского поселения Излучинск за </a:t>
            </a:r>
            <a:r>
              <a:rPr lang="ru-RU" dirty="0" smtClean="0"/>
              <a:t>2017  год</a:t>
            </a:r>
            <a:endParaRPr lang="ru-RU" dirty="0"/>
          </a:p>
        </p:txBody>
      </p:sp>
      <p:sp>
        <p:nvSpPr>
          <p:cNvPr id="3" name="Скругленный прямоугольник 7"/>
          <p:cNvSpPr/>
          <p:nvPr/>
        </p:nvSpPr>
        <p:spPr>
          <a:xfrm>
            <a:off x="2803742" y="1442236"/>
            <a:ext cx="4072514" cy="128756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Исполнено </a:t>
            </a:r>
            <a:endParaRPr lang="ru-RU" sz="2000" b="1" dirty="0" smtClean="0">
              <a:solidFill>
                <a:schemeClr val="bg1"/>
              </a:solidFill>
              <a:cs typeface="Arial" charset="0"/>
            </a:endParaRPr>
          </a:p>
          <a:p>
            <a:pPr algn="ctr" fontAlgn="b"/>
            <a:r>
              <a:rPr lang="ru-RU" sz="2000" b="1" dirty="0" smtClean="0">
                <a:solidFill>
                  <a:schemeClr val="bg1"/>
                </a:solidFill>
                <a:cs typeface="Arial" charset="0"/>
              </a:rPr>
              <a:t>25 263,7 тыс</a:t>
            </a:r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. рублей</a:t>
            </a:r>
          </a:p>
          <a:p>
            <a:pPr algn="ctr" fontAlgn="b"/>
            <a:r>
              <a:rPr lang="ru-RU" sz="2000" b="1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51217" name="AutoShape 17"/>
          <p:cNvSpPr>
            <a:spLocks noChangeArrowheads="1"/>
          </p:cNvSpPr>
          <p:nvPr/>
        </p:nvSpPr>
        <p:spPr bwMode="auto">
          <a:xfrm rot="16200000">
            <a:off x="4257385" y="2793539"/>
            <a:ext cx="776410" cy="665693"/>
          </a:xfrm>
          <a:prstGeom prst="leftArrow">
            <a:avLst>
              <a:gd name="adj1" fmla="val 50000"/>
              <a:gd name="adj2" fmla="val 42378"/>
            </a:avLst>
          </a:prstGeom>
          <a:solidFill>
            <a:srgbClr val="9900FF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9398</TotalTime>
  <Words>1260</Words>
  <Application>Microsoft Office PowerPoint</Application>
  <PresentationFormat>Экран (4:3)</PresentationFormat>
  <Paragraphs>144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Тема1</vt:lpstr>
      <vt:lpstr>1_Тема1</vt:lpstr>
      <vt:lpstr>1_Тема Office</vt:lpstr>
      <vt:lpstr>2_Тема1</vt:lpstr>
      <vt:lpstr>3_Тема1</vt:lpstr>
      <vt:lpstr>4_Тема1</vt:lpstr>
      <vt:lpstr>Презентация PowerPoint</vt:lpstr>
      <vt:lpstr>Презентация PowerPoint</vt:lpstr>
      <vt:lpstr>Презентация PowerPoint</vt:lpstr>
      <vt:lpstr>Структура налоговых поступлений в бюджет поселения за 2017  год (тыс. руб.) </vt:lpstr>
      <vt:lpstr>Структура неналоговых поступлений в бюджет поселения за 2017 год (тыс. руб.) </vt:lpstr>
      <vt:lpstr>Структура безвозмездных поступлений в бюджет поселения за 2017 год (тыс. руб.) </vt:lpstr>
      <vt:lpstr>Структура расходов бюджета поселения                                за 2017 год (тыс. руб.)</vt:lpstr>
      <vt:lpstr>Презентация PowerPoint</vt:lpstr>
      <vt:lpstr>Расходы дорожного фонда городского поселения Излучинск за 2017  год</vt:lpstr>
      <vt:lpstr>Расходы на благоустройство городского поселения Излучинск в 2017  году</vt:lpstr>
      <vt:lpstr>Расходы на благоустройство городского поселения Излучинск  в 2017  году (продолжение)</vt:lpstr>
      <vt:lpstr>Расходы на культуру, кинематографию городского поселения Излучинск  за 2017 год</vt:lpstr>
      <vt:lpstr>Расходы на культуру, кинематографию городского поселения Излучинск  за 2017 год (продолжение) 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Трушникова Светлана Александровна</cp:lastModifiedBy>
  <cp:revision>648</cp:revision>
  <cp:lastPrinted>2018-01-15T14:47:46Z</cp:lastPrinted>
  <dcterms:created xsi:type="dcterms:W3CDTF">2012-01-27T08:52:51Z</dcterms:created>
  <dcterms:modified xsi:type="dcterms:W3CDTF">2018-04-16T03:38:54Z</dcterms:modified>
</cp:coreProperties>
</file>