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7" autoAdjust="0"/>
    <p:restoredTop sz="94624" autoAdjust="0"/>
  </p:normalViewPr>
  <p:slideViewPr>
    <p:cSldViewPr>
      <p:cViewPr>
        <p:scale>
          <a:sx n="100" d="100"/>
          <a:sy n="100" d="100"/>
        </p:scale>
        <p:origin x="-2676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20977689321627715"/>
                  <c:y val="4.32577579170721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13 434,6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</a:t>
                    </a:r>
                    <a:r>
                      <a:rPr lang="ru-RU" dirty="0" smtClean="0"/>
                      <a:t>767,0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 </a:t>
                    </a:r>
                    <a:r>
                      <a:rPr lang="ru-RU" dirty="0" smtClean="0"/>
                      <a:t>511,9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29763.200000000001</c:v>
                </c:pt>
                <c:pt idx="1">
                  <c:v>18017.900000000001</c:v>
                </c:pt>
                <c:pt idx="2">
                  <c:v>34990.400000000001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705032295590628"/>
          <c:y val="1.5128235863925655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8264885742189417E-2"/>
                  <c:y val="2.571318189843829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164,2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9 606,9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35404692145501E-2"/>
                  <c:y val="-2.5715206717864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2 265,1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2945992576042509"/>
                  <c:y val="-5.143041343572980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522,1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0189116376134078E-2"/>
                  <c:y val="2.571520671786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Акцизы</c:v>
                </c:pt>
                <c:pt idx="4">
                  <c:v>Налог на имущество физических лиц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 formatCode="0.0">
                  <c:v>164.2</c:v>
                </c:pt>
                <c:pt idx="1">
                  <c:v>9606.9</c:v>
                </c:pt>
                <c:pt idx="2">
                  <c:v>2265.1</c:v>
                </c:pt>
                <c:pt idx="3" formatCode="General">
                  <c:v>522.1</c:v>
                </c:pt>
                <c:pt idx="4" formatCode="General">
                  <c:v>558.5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9832734975721806E-2"/>
                  <c:y val="-2.0248194266035356E-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</a:t>
                    </a:r>
                    <a:r>
                      <a:rPr lang="ru-RU" baseline="0" dirty="0" smtClean="0"/>
                      <a:t> 337,8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35404692145501E-2"/>
                  <c:y val="-2.57152067178649E-3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 3 </a:t>
                    </a:r>
                    <a:r>
                      <a:rPr lang="ru-RU" baseline="0" dirty="0" smtClean="0"/>
                      <a:t>553,6</a:t>
                    </a:r>
                    <a:r>
                      <a:rPr lang="ru-RU" dirty="0" smtClean="0"/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2945992576042509"/>
                  <c:y val="7.714562015359470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527,6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642814894290155E-2"/>
                  <c:y val="2.5715206717864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6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Акцизы</c:v>
                </c:pt>
                <c:pt idx="4">
                  <c:v>Налог на имущество физических лиц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15.650499999999999</c:v>
                </c:pt>
                <c:pt idx="1">
                  <c:v>10036.02766</c:v>
                </c:pt>
                <c:pt idx="2">
                  <c:v>1445.7239400000001</c:v>
                </c:pt>
                <c:pt idx="3">
                  <c:v>0</c:v>
                </c:pt>
                <c:pt idx="4">
                  <c:v>181.32058000000001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839104"/>
        <c:axId val="23840640"/>
      </c:barChart>
      <c:catAx>
        <c:axId val="23839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23840640"/>
        <c:crosses val="autoZero"/>
        <c:auto val="1"/>
        <c:lblAlgn val="ctr"/>
        <c:lblOffset val="100"/>
        <c:noMultiLvlLbl val="0"/>
      </c:catAx>
      <c:valAx>
        <c:axId val="2384064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38391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0652713340525415"/>
          <c:y val="0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поступающие в порядке возмещения расходов, понесенных в связи с эксплуатацией имущества городских поселений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421707529572738"/>
                  <c:y val="-4.52228954617578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109,5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78.270009999999999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777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7.00954879657246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145.31235000000001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0.1750280951689128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321,0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222.10559000000001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доходы от компенсации затрат бюджетов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615183943638677"/>
                  <c:y val="-0.425454329860784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214,2</a:t>
                    </a:r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78,9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.00">
                  <c:v>144.00385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81953300092805"/>
                  <c:y val="-0.250987069812755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198,7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365.18146000000002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Доходы, получаемые в виде арендной платы за земельные участки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482575453186906"/>
                  <c:y val="-0.248222953859827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3 810,9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4523.7494500000003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3885312"/>
        <c:axId val="23886848"/>
      </c:barChart>
      <c:catAx>
        <c:axId val="23885312"/>
        <c:scaling>
          <c:orientation val="minMax"/>
        </c:scaling>
        <c:delete val="1"/>
        <c:axPos val="b"/>
        <c:numFmt formatCode="#,##0.00" sourceLinked="1"/>
        <c:majorTickMark val="none"/>
        <c:minorTickMark val="none"/>
        <c:tickLblPos val="nextTo"/>
        <c:crossAx val="23886848"/>
        <c:crosses val="autoZero"/>
        <c:auto val="1"/>
        <c:lblAlgn val="ctr"/>
        <c:lblOffset val="100"/>
        <c:noMultiLvlLbl val="0"/>
      </c:catAx>
      <c:valAx>
        <c:axId val="2388684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3885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196091829395734"/>
          <c:y val="8.7731526981332561E-2"/>
          <c:w val="0.49730439307913155"/>
          <c:h val="0.8035075874760354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9.2112838226827864E-2"/>
          <c:w val="0.48048148730305212"/>
          <c:h val="0.804260218767990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42"/>
          <c:dPt>
            <c:idx val="0"/>
            <c:bubble3D val="0"/>
            <c:explosion val="22"/>
          </c:dPt>
          <c:dPt>
            <c:idx val="1"/>
            <c:bubble3D val="0"/>
            <c:explosion val="9"/>
          </c:dPt>
          <c:dPt>
            <c:idx val="2"/>
            <c:bubble3D val="0"/>
            <c:explosion val="10"/>
          </c:dPt>
          <c:dPt>
            <c:idx val="3"/>
            <c:bubble3D val="0"/>
          </c:dPt>
          <c:dPt>
            <c:idx val="4"/>
            <c:bubble3D val="0"/>
            <c:explosion val="0"/>
          </c:dPt>
          <c:dLbls>
            <c:dLbl>
              <c:idx val="0"/>
              <c:layout>
                <c:manualLayout>
                  <c:x val="-9.8146818334509944E-2"/>
                  <c:y val="0.15808285622328297"/>
                </c:manualLayout>
              </c:layout>
              <c:tx>
                <c:rich>
                  <a:bodyPr/>
                  <a:lstStyle/>
                  <a:p>
                    <a:r>
                      <a:rPr lang="ru-RU" sz="1700" baseline="0" dirty="0" smtClean="0"/>
                      <a:t>14 </a:t>
                    </a:r>
                    <a:r>
                      <a:rPr lang="ru-RU" sz="1700" baseline="0" dirty="0" smtClean="0"/>
                      <a:t>864,8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000677801738494"/>
                  <c:y val="8.482867102752048E-2"/>
                </c:manualLayout>
              </c:layout>
              <c:tx>
                <c:rich>
                  <a:bodyPr/>
                  <a:lstStyle/>
                  <a:p>
                    <a:pPr>
                      <a:defRPr sz="17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sz="1700" baseline="0" dirty="0" smtClean="0">
                        <a:solidFill>
                          <a:schemeClr val="bg1"/>
                        </a:solidFill>
                      </a:rPr>
                      <a:t>3 778,6</a:t>
                    </a:r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161189637920421E-2"/>
                  <c:y val="2.4670465414621055E-2"/>
                </c:manualLayout>
              </c:layout>
              <c:tx>
                <c:rich>
                  <a:bodyPr/>
                  <a:lstStyle/>
                  <a:p>
                    <a:r>
                      <a:rPr lang="ru-RU" sz="1700" baseline="0" dirty="0" smtClean="0"/>
                      <a:t>182,2</a:t>
                    </a:r>
                    <a:endParaRPr lang="en-US" sz="1700" baseline="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280044128067163E-2"/>
                  <c:y val="-1.0535315209951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545,4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164635409935598E-3"/>
                  <c:y val="-0.12539331547287164"/>
                </c:manualLayout>
              </c:layout>
              <c:tx>
                <c:rich>
                  <a:bodyPr/>
                  <a:lstStyle/>
                  <a:p>
                    <a:r>
                      <a:rPr lang="ru-RU" sz="1700" baseline="0" dirty="0" smtClean="0"/>
                      <a:t>748,6</a:t>
                    </a:r>
                    <a:endParaRPr lang="en-US" sz="1700" baseline="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298903308770919"/>
                  <c:y val="5.296488198042602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- 607,7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5408829590968922E-2"/>
                  <c:y val="-6.14703779352151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237868892653388E-2"/>
                  <c:y val="-2.0164426174869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7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Субвенции </c:v>
                </c:pt>
                <c:pt idx="3">
                  <c:v>Прочие межбюджетные трансферты, передаваемые бюджетам поселений</c:v>
                </c:pt>
                <c:pt idx="4">
                  <c:v>Доходы бюджета городских поселений от возврата иными организацмиями остатков субсидий прошлых лет</c:v>
                </c:pt>
                <c:pt idx="5">
                  <c:v>Возврат остатков субсидий, субввенций и иных межбюджетных трансфертов, имеющих целевое назначение прошлых лет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14864.8</c:v>
                </c:pt>
                <c:pt idx="1">
                  <c:v>3778.6</c:v>
                </c:pt>
                <c:pt idx="2" formatCode="0.00">
                  <c:v>182.2</c:v>
                </c:pt>
                <c:pt idx="3" formatCode="0.00">
                  <c:v>545.4</c:v>
                </c:pt>
                <c:pt idx="4" formatCode="0.00">
                  <c:v>748.6</c:v>
                </c:pt>
                <c:pt idx="5" formatCode="0.00">
                  <c:v>-607.70000000000005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46183023513813348"/>
          <c:y val="8.8685672911575711E-2"/>
          <c:w val="0.53680883188570494"/>
          <c:h val="0.8344322563127885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</a:t>
                    </a:r>
                    <a:r>
                      <a:rPr lang="ru-RU" baseline="0" dirty="0" smtClean="0"/>
                      <a:t> 159,6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8443579766537"/>
                  <c:y val="-0.1023085182534001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19 706,2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10717.2</c:v>
                </c:pt>
                <c:pt idx="1">
                  <c:v>23175.200000000001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2018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998125234345708E-3"/>
                  <c:y val="-1.1867084911328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3 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505,8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3505.8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2017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b="1" dirty="0" smtClean="0"/>
                      <a:t>6 539,9</a:t>
                    </a:r>
                    <a:endParaRPr lang="en-US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6539.9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539008"/>
        <c:axId val="34540544"/>
      </c:barChart>
      <c:catAx>
        <c:axId val="34539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4540544"/>
        <c:crosses val="autoZero"/>
        <c:auto val="1"/>
        <c:lblAlgn val="ctr"/>
        <c:lblOffset val="100"/>
        <c:noMultiLvlLbl val="0"/>
      </c:catAx>
      <c:valAx>
        <c:axId val="34540544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34539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522818842203748E-2"/>
          <c:y val="4.2789850795714887E-2"/>
          <c:w val="0.62638126234245362"/>
          <c:h val="0.6107410912083661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0" dirty="0" smtClean="0">
                        <a:solidFill>
                          <a:schemeClr val="tx1"/>
                        </a:solidFill>
                      </a:rPr>
                      <a:t>3</a:t>
                    </a:r>
                    <a:r>
                      <a:rPr lang="ru-RU" b="0" baseline="0" dirty="0" smtClean="0">
                        <a:solidFill>
                          <a:schemeClr val="tx1"/>
                        </a:solidFill>
                      </a:rPr>
                      <a:t> 252,8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3252.8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22092551321243E-3"/>
                  <c:y val="-8.2822431966589304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1 349,6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1349.6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3716480"/>
        <c:axId val="33742848"/>
      </c:barChart>
      <c:catAx>
        <c:axId val="33716480"/>
        <c:scaling>
          <c:orientation val="minMax"/>
        </c:scaling>
        <c:delete val="1"/>
        <c:axPos val="l"/>
        <c:majorTickMark val="out"/>
        <c:minorTickMark val="none"/>
        <c:tickLblPos val="nextTo"/>
        <c:crossAx val="33742848"/>
        <c:crosses val="autoZero"/>
        <c:auto val="1"/>
        <c:lblAlgn val="ctr"/>
        <c:lblOffset val="100"/>
        <c:noMultiLvlLbl val="0"/>
      </c:catAx>
      <c:valAx>
        <c:axId val="337428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3716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702209279116196"/>
          <c:y val="0.20076892623058989"/>
          <c:w val="0.20156783853712104"/>
          <c:h val="0.37269203031864007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0.355</cdr:x>
      <cdr:y>0</cdr:y>
    </cdr:from>
    <cdr:to>
      <cdr:x>0.49727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296" y="-980728"/>
          <a:ext cx="1067734" cy="4791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800" b="1" dirty="0"/>
            <a:t>т</a:t>
          </a:r>
          <a:r>
            <a:rPr lang="ru-RU" sz="1800" b="1" dirty="0" smtClean="0"/>
            <a:t>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квартал 2018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147807"/>
              </p:ext>
            </p:extLst>
          </p:nvPr>
        </p:nvGraphicFramePr>
        <p:xfrm>
          <a:off x="433870" y="1124744"/>
          <a:ext cx="8467725" cy="107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квартал 2018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07504" y="2060848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и ремонту детских игровых комплексов и спортивных площадок в количестве 40 шт.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626210" y="2060848"/>
            <a:ext cx="4403898" cy="84646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уличного освещения 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Излучинск, с. Большетархово, д. Соснина, д. Пасол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96863" y="2996952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 по содержанию внутриквартальных дорог и тротуаров                        </a:t>
            </a:r>
            <a:r>
              <a:rPr lang="ru-RU" sz="1400" b="1" dirty="0" err="1" smtClean="0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на площади 76 540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96863" y="4892230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 мест захоронения  пгт. Излучинск, 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 smtClean="0">
                <a:solidFill>
                  <a:schemeClr val="bg1"/>
                </a:solidFill>
              </a:rPr>
              <a:t>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629311" y="2996952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внутрипоселковых  и подъездных дорог: 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(14,42 км.) в пгт. Излучинск  и (21,1 км.) в с. Большетархово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612196" y="4880684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Вывоз ТКО из </a:t>
            </a:r>
            <a:r>
              <a:rPr lang="ru-RU" sz="1400" b="1" dirty="0">
                <a:solidFill>
                  <a:schemeClr val="bg1"/>
                </a:solidFill>
              </a:rPr>
              <a:t>д. </a:t>
            </a:r>
            <a:r>
              <a:rPr lang="ru-RU" sz="1400" b="1" dirty="0" smtClean="0">
                <a:solidFill>
                  <a:schemeClr val="bg1"/>
                </a:solidFill>
              </a:rPr>
              <a:t>Соснина, д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  <a:r>
              <a:rPr lang="ru-RU" sz="1400" b="1" dirty="0" smtClean="0">
                <a:solidFill>
                  <a:schemeClr val="bg1"/>
                </a:solidFill>
              </a:rPr>
              <a:t>Пасол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12196" y="3939133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Содержание автомобильных дорог и искусственных сооружений на них в д. Соснина, д. Пасол – 9,7 км.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107504" y="3977569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Содержание парка аттракционов  в пгт. Излучинск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126207" y="5828431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Поставка рекламных конструкций – 11 шт.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4612196" y="5826943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 шлагбаума в пгт. Излучинск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</a:t>
            </a:r>
            <a:r>
              <a:rPr lang="en-US" dirty="0" smtClean="0"/>
              <a:t>I</a:t>
            </a:r>
            <a:r>
              <a:rPr lang="ru-RU" dirty="0"/>
              <a:t> </a:t>
            </a:r>
            <a:r>
              <a:rPr lang="ru-RU" dirty="0" smtClean="0"/>
              <a:t>квартал 2018 года</a:t>
            </a: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321919"/>
              </p:ext>
            </p:extLst>
          </p:nvPr>
        </p:nvGraphicFramePr>
        <p:xfrm>
          <a:off x="1115616" y="980728"/>
          <a:ext cx="7504982" cy="153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1916832"/>
            <a:ext cx="8568630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</a:rPr>
              <a:t>                                       На территории  поселения запланированы и проведены: </a:t>
            </a:r>
          </a:p>
          <a:p>
            <a:pPr indent="457200" algn="just"/>
            <a:r>
              <a:rPr lang="ru-RU" sz="1300" dirty="0" smtClean="0">
                <a:latin typeface="Times New Roman" panose="02020603050405020304" pitchFamily="18" charset="0"/>
              </a:rPr>
              <a:t>Мероприятия гражданско-патриотической направленности: концертные программы, тематические встречи, церемонии возложения цветов к Дню защитника отечества, Дню призывника, Дню памяти о россиянах, исполнявших служебный долг за пределами отечества, организация и проведение мероприятий, посвященных четвертой годовщине присоединения Крыма к Российской Федерации.</a:t>
            </a:r>
          </a:p>
          <a:p>
            <a:pPr indent="457200" algn="just"/>
            <a:r>
              <a:rPr lang="ru-RU" sz="1300" dirty="0" smtClean="0">
                <a:latin typeface="Times New Roman" panose="02020603050405020304" pitchFamily="18" charset="0"/>
              </a:rPr>
              <a:t>Проведение  традиционных мероприятий, приуроченных к календарным датам, посвященные Международному женскому дню 8 марта.</a:t>
            </a:r>
          </a:p>
          <a:p>
            <a:pPr indent="457200" algn="just"/>
            <a:r>
              <a:rPr lang="ru-RU" sz="1300" dirty="0" smtClean="0">
                <a:latin typeface="Times New Roman" panose="02020603050405020304" pitchFamily="18" charset="0"/>
              </a:rPr>
              <a:t>Мероприятия, направленные на сохранение и возрождение самобытной </a:t>
            </a:r>
            <a:r>
              <a:rPr lang="ru-RU" sz="1300" dirty="0">
                <a:latin typeface="Times New Roman" panose="02020603050405020304" pitchFamily="18" charset="0"/>
              </a:rPr>
              <a:t>национальной </a:t>
            </a:r>
            <a:r>
              <a:rPr lang="ru-RU" sz="1300" dirty="0" smtClean="0">
                <a:latin typeface="Times New Roman" panose="02020603050405020304" pitchFamily="18" charset="0"/>
              </a:rPr>
              <a:t>культуры: участие в проведении религиозного обряда «Крещение господне», проведение народных гуляний «Госпожа широкая Масленица».</a:t>
            </a: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16311"/>
              </p:ext>
            </p:extLst>
          </p:nvPr>
        </p:nvGraphicFramePr>
        <p:xfrm>
          <a:off x="179512" y="1988840"/>
          <a:ext cx="8708977" cy="4218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562"/>
                <a:gridCol w="8143415"/>
              </a:tblGrid>
              <a:tr h="93581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мероприятий гражданско-патриотической направленности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посвященных Дню защитника Отечества, Дню памяти о россиянах,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исполнявших 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служебный долг за пределами Отечества;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и проведение мероприятий, посвященных четвертой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годовщине 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присоединения Крыма к Российской Федерации;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и проведение народных гуляний «Весна-Красна идет!», посвященных выборам Президента Российской Федерации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18 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марта 2018 года.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</a:tr>
              <a:tr h="37432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традиционных мероприятий, приуроченных к календарным датам: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проведены мероприятия, посвященные Международному женскому дню 8 марта.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</a:tr>
              <a:tr h="402399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традиционных мероприятий, направленных на сохранение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развитие самобытной национальной культуры: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проведении религиозного обряда «Крещение господне»;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народных гуляний, посвященных Масленице.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</a:tr>
              <a:tr h="46790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2159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мероприятий по формированию здорового образа жизни населения: матчевая встреча по мини-футболу, матчевая встреча по хоккею между командами гп. Излучинск и гп.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Новоаганск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рамках мероприятий, посвященных Дню защитника Отечества.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</a:tr>
              <a:tr h="2807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2159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муниципальном этапе «Гражданского форума общественного согласия» с участием Губернатора ХМАО-Югры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Н.Комаровой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</a:tr>
              <a:tr h="2807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2159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и проведение благотворительных концертов, ярмарок-продаж в рамках районной акции милосердия «Душевное богатство».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</a:tr>
              <a:tr h="97792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муниципальной программы «Организация работы с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детьми и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молодежью в городском поселении Излучинск на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2018–2023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годы»: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межведомственной профилактической операции «Подросток» на территории поселения;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заседаний рабочей группы по предупреждению социального неблагополучия среди несовершеннолетних и семей, находящихся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социально-опасном положении на территории городского поселения Излучинск.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1798" marR="31798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37 713,5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27 865,8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9 847,7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</a:rPr>
              <a:t>Про</a:t>
            </a:r>
            <a:r>
              <a:rPr lang="ru-RU" sz="4400" b="1" dirty="0" smtClean="0">
                <a:solidFill>
                  <a:schemeClr val="bg1"/>
                </a:solidFill>
              </a:rPr>
              <a:t>фицит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квартал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2018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004048" y="40050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357543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квартал 2018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квартал 2018  </a:t>
            </a:r>
            <a:r>
              <a:rPr lang="ru-RU" dirty="0"/>
              <a:t>года (тыс. руб.) </a:t>
            </a:r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684400"/>
              </p:ext>
            </p:extLst>
          </p:nvPr>
        </p:nvGraphicFramePr>
        <p:xfrm>
          <a:off x="395536" y="1412776"/>
          <a:ext cx="81422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квартал 2018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510895"/>
              </p:ext>
            </p:extLst>
          </p:nvPr>
        </p:nvGraphicFramePr>
        <p:xfrm>
          <a:off x="-32742" y="980728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 </a:t>
            </a:r>
            <a:r>
              <a:rPr lang="en-US" dirty="0" smtClean="0"/>
              <a:t>I </a:t>
            </a:r>
            <a:r>
              <a:rPr lang="ru-RU" dirty="0" smtClean="0"/>
              <a:t>квартал 2018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114327"/>
              </p:ext>
            </p:extLst>
          </p:nvPr>
        </p:nvGraphicFramePr>
        <p:xfrm>
          <a:off x="-72276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квартал 2018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cs typeface="Arial" charset="0"/>
              </a:rPr>
              <a:t>Исполнено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cs typeface="Arial" charset="0"/>
              </a:rPr>
              <a:t>27 </a:t>
            </a:r>
            <a:r>
              <a:rPr lang="ru-RU" sz="2000" b="1" dirty="0" smtClean="0">
                <a:solidFill>
                  <a:srgbClr val="000000"/>
                </a:solidFill>
                <a:cs typeface="Arial" charset="0"/>
              </a:rPr>
              <a:t>865,8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cs typeface="Arial" charset="0"/>
              </a:rPr>
              <a:t>тыс</a:t>
            </a: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908,9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тыс. руб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спорт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250,7 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519,7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тыс.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3 252,8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тыс.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153,0 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Национальная безопасность и правоохранительная деятельность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924,7 тыс.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9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673,8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14067" y="5295959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182,2 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281900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I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квартал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2018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за </a:t>
            </a:r>
            <a:r>
              <a:rPr lang="en-US" dirty="0" smtClean="0"/>
              <a:t>I</a:t>
            </a:r>
            <a:r>
              <a:rPr lang="ru-RU" dirty="0" smtClean="0"/>
              <a:t> квартал 2017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2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461,2 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9139</TotalTime>
  <Words>805</Words>
  <Application>Microsoft Office PowerPoint</Application>
  <PresentationFormat>Экран (4:3)</PresentationFormat>
  <Paragraphs>127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I квартал 2018  года (тыс. руб.) </vt:lpstr>
      <vt:lpstr>Структура неналоговых поступлений в бюджет поселения за I квартал 2018 года (тыс. руб.) </vt:lpstr>
      <vt:lpstr>Структура безвозмездных поступлений в бюджет поселения за  I квартал 2018 года (тыс. руб.) </vt:lpstr>
      <vt:lpstr>Структура расходов бюджета поселения                                за I квартал 2018 года (тыс. руб.)</vt:lpstr>
      <vt:lpstr>Презентация PowerPoint</vt:lpstr>
      <vt:lpstr>Расходы дорожного фонда городского поселения Излучинск за I квартал 2017  года</vt:lpstr>
      <vt:lpstr>Расходы на благоустройство городского поселения Излучинск за I квартал 2018  года</vt:lpstr>
      <vt:lpstr>Расходы на культуру, кинематографию городского поселения Излучинск  за I квартал 2018 года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Трушникова Светлана Александровна</cp:lastModifiedBy>
  <cp:revision>615</cp:revision>
  <cp:lastPrinted>2018-04-05T03:10:46Z</cp:lastPrinted>
  <dcterms:created xsi:type="dcterms:W3CDTF">2012-01-27T08:52:51Z</dcterms:created>
  <dcterms:modified xsi:type="dcterms:W3CDTF">2018-04-25T09:49:04Z</dcterms:modified>
</cp:coreProperties>
</file>