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00FF99"/>
    <a:srgbClr val="9933FF"/>
    <a:srgbClr val="FF3300"/>
    <a:srgbClr val="00FFFF"/>
    <a:srgbClr val="FF66FF"/>
    <a:srgbClr val="0000FF"/>
    <a:srgbClr val="99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4" autoAdjust="0"/>
  </p:normalViewPr>
  <p:slideViewPr>
    <p:cSldViewPr>
      <p:cViewPr>
        <p:scale>
          <a:sx n="66" d="100"/>
          <a:sy n="66" d="100"/>
        </p:scale>
        <p:origin x="-1876" y="-1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08720"/>
            <a:ext cx="8280919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городского поселения Излучинск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(решение Совета депутатов городского поселения Излучинск от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02.12.2020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149)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благоустройство городского поселения Излучинск 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982467" y="2132856"/>
            <a:ext cx="3456384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52 193,1 </a:t>
            </a:r>
            <a:r>
              <a:rPr lang="ru-RU" sz="2800" b="1" dirty="0" smtClean="0">
                <a:solidFill>
                  <a:schemeClr val="tx1"/>
                </a:solidFill>
              </a:rPr>
              <a:t>тыс. руб</a:t>
            </a:r>
            <a:r>
              <a:rPr lang="ru-RU" sz="2800" b="1" dirty="0" smtClean="0">
                <a:solidFill>
                  <a:schemeClr val="bg1"/>
                </a:solidFill>
              </a:rPr>
              <a:t>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64454" y="4419478"/>
            <a:ext cx="3564396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3</a:t>
            </a:r>
            <a:r>
              <a:rPr lang="ru-RU" sz="2800" b="1" dirty="0" smtClean="0">
                <a:solidFill>
                  <a:schemeClr val="tx1"/>
                </a:solidFill>
              </a:rPr>
              <a:t>0 647,6 </a:t>
            </a:r>
            <a:r>
              <a:rPr lang="ru-RU" sz="2800" b="1" dirty="0">
                <a:solidFill>
                  <a:schemeClr val="tx1"/>
                </a:solidFill>
              </a:rPr>
              <a:t>тыс. руб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5171611" y="4411532"/>
            <a:ext cx="3207811" cy="1160073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30 776,4 </a:t>
            </a:r>
            <a:r>
              <a:rPr lang="ru-RU" sz="2800" b="1" dirty="0">
                <a:solidFill>
                  <a:schemeClr val="tx1"/>
                </a:solidFill>
              </a:rPr>
              <a:t>тыс. руб. </a:t>
            </a:r>
          </a:p>
        </p:txBody>
      </p:sp>
      <p:sp>
        <p:nvSpPr>
          <p:cNvPr id="4" name="Овал 3"/>
          <p:cNvSpPr/>
          <p:nvPr/>
        </p:nvSpPr>
        <p:spPr>
          <a:xfrm>
            <a:off x="3630539" y="1124744"/>
            <a:ext cx="2160240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2021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7607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 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790779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dir="13500000" algn="br" rotWithShape="0">
              <a:srgbClr val="9900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2023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066532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2022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кинематографию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060195" y="1805912"/>
            <a:ext cx="3600400" cy="2271159"/>
          </a:xfrm>
          <a:prstGeom prst="downArrow">
            <a:avLst>
              <a:gd name="adj1" fmla="val 50000"/>
              <a:gd name="adj2" fmla="val 4950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2021 </a:t>
            </a:r>
            <a:r>
              <a:rPr lang="ru-RU" sz="2800" b="1" dirty="0" smtClean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 smtClean="0"/>
          </a:p>
          <a:p>
            <a:pPr algn="ctr"/>
            <a:r>
              <a:rPr lang="ru-RU" sz="2800" b="1" dirty="0" smtClean="0"/>
              <a:t>14 994,0 </a:t>
            </a:r>
            <a:endParaRPr lang="ru-RU" sz="2800" b="1" dirty="0" smtClean="0"/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971600" y="3155845"/>
            <a:ext cx="3600400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2022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14 </a:t>
            </a:r>
            <a:r>
              <a:rPr lang="ru-RU" sz="2800" b="1" dirty="0" smtClean="0"/>
              <a:t>689,4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5148064" y="3143088"/>
            <a:ext cx="3744416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2023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15 025,3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27584" y="1523574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225 258,7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6137" y="160507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период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2021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880" y="1075789"/>
            <a:ext cx="3288615" cy="338554"/>
          </a:xfrm>
          <a:prstGeom prst="rect">
            <a:avLst/>
          </a:prstGeom>
          <a:gradFill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45793" y="3062459"/>
            <a:ext cx="3288615" cy="338554"/>
          </a:xfrm>
          <a:prstGeom prst="rect">
            <a:avLst/>
          </a:prstGeom>
          <a:gradFill>
            <a:gsLst>
              <a:gs pos="69175">
                <a:srgbClr val="00FF99"/>
              </a:gs>
              <a:gs pos="44450">
                <a:srgbClr val="9933FF"/>
              </a:gs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8782" y="4831541"/>
            <a:ext cx="3288615" cy="338554"/>
          </a:xfrm>
          <a:prstGeom prst="rect">
            <a:avLst/>
          </a:prstGeom>
          <a:gradFill>
            <a:gsLst>
              <a:gs pos="70825">
                <a:srgbClr val="C00000"/>
              </a:gs>
              <a:gs pos="32210">
                <a:srgbClr val="66FF99"/>
              </a:gs>
              <a:gs pos="0">
                <a:srgbClr val="FFFF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827584" y="200899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228 238,7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5872" y="2084202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827584" y="250382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2 980,0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5873" y="257349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824129" y="340101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223 243,9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824129" y="387891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226 213,9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824129" y="435681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</a:t>
            </a:r>
            <a:r>
              <a:rPr lang="ru-RU" sz="1600" b="1" dirty="0" smtClean="0">
                <a:ln w="50800"/>
                <a:solidFill>
                  <a:schemeClr val="bg1"/>
                </a:solidFill>
              </a:rPr>
              <a:t>970,0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660303" y="5157192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219 030,1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660303" y="566913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221 990,1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611560" y="6147039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</a:t>
            </a:r>
            <a:r>
              <a:rPr lang="ru-RU" sz="1600" b="1" dirty="0" smtClean="0">
                <a:ln w="50800"/>
                <a:solidFill>
                  <a:schemeClr val="bg1"/>
                </a:solidFill>
              </a:rPr>
              <a:t>960,0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09697" y="347068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686137" y="3916979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6135" y="435681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86136" y="517009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5871" y="5649220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5872" y="613851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568776" y="2492896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549264" y="4941168"/>
            <a:ext cx="4320480" cy="864096"/>
          </a:xfrm>
          <a:prstGeom prst="snip1Rect">
            <a:avLst>
              <a:gd name="adj" fmla="val 35519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563608" y="3717032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5064253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7812360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6452592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5064253" y="2492896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74 384,0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7798291" y="251568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75 184,0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6452592" y="2494664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75 184,0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с одним вырезанным углом 14"/>
          <p:cNvSpPr/>
          <p:nvPr/>
        </p:nvSpPr>
        <p:spPr>
          <a:xfrm>
            <a:off x="5064253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48 407,0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>
            <a:off x="7812359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48 487,0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6452592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48 447,0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5064253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467,7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7812360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359,1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с одним вырезанным углом 19"/>
          <p:cNvSpPr/>
          <p:nvPr/>
        </p:nvSpPr>
        <p:spPr>
          <a:xfrm>
            <a:off x="6452592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612,9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67718" y="1844824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51923" y="4045928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58819" y="3270273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сельскохозяйственный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67718" y="254330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Акцизы по подакцизным товарам (продукции), производимым на территории Российской Федерации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61084" y="5520784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3956709" y="1726788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44 245,0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7407736" y="1702358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45 045,0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5679544" y="1726787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45 045,0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3959888" y="2471819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684088" y="3977376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959888" y="4000041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79544" y="2439717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59888" y="3240665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84088" y="3221414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7407736" y="2429362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7407736" y="3174393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5332" y="4703366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91534" y="3943518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403728" y="5448397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467718" y="478446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ерфолента 25"/>
          <p:cNvSpPr/>
          <p:nvPr/>
        </p:nvSpPr>
        <p:spPr>
          <a:xfrm>
            <a:off x="3987312" y="5470123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5697546" y="547012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3975161" y="4725093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перфолента 28"/>
          <p:cNvSpPr/>
          <p:nvPr/>
        </p:nvSpPr>
        <p:spPr>
          <a:xfrm>
            <a:off x="5697996" y="472509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перфолента 29"/>
          <p:cNvSpPr/>
          <p:nvPr/>
        </p:nvSpPr>
        <p:spPr>
          <a:xfrm>
            <a:off x="7403728" y="1266167"/>
            <a:ext cx="1512168" cy="403624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59888" y="1255086"/>
            <a:ext cx="1512168" cy="403624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679544" y="1266167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1095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95536" y="1325757"/>
            <a:ext cx="3024336" cy="702574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получаемые в виде арендной платы за земельные участки</a:t>
            </a: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33660" y="3156144"/>
            <a:ext cx="2986212" cy="70490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оказания платных услуг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31395" y="2528840"/>
            <a:ext cx="2988477" cy="67324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использования имущества 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402526" y="2010751"/>
            <a:ext cx="3010355" cy="54834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сдачи в аренду имущества</a:t>
            </a: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433660" y="5368937"/>
            <a:ext cx="2986212" cy="541495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квартир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3959888" y="1325757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45 700,0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950989" y="1976734"/>
            <a:ext cx="1484744" cy="5661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52120" y="3249639"/>
            <a:ext cx="1505214" cy="63316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32464" y="3872429"/>
            <a:ext cx="1490703" cy="67664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52120" y="1923531"/>
            <a:ext cx="1512168" cy="59822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3927695" y="2636912"/>
            <a:ext cx="1515347" cy="589366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5652120" y="2634319"/>
            <a:ext cx="1498260" cy="539388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2950" y="1986481"/>
            <a:ext cx="1487126" cy="55637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64110" y="2597066"/>
            <a:ext cx="1512168" cy="53679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404831" y="4573311"/>
            <a:ext cx="1487995" cy="554110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7376304" y="3243327"/>
            <a:ext cx="1483772" cy="617722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7404832" y="5127420"/>
            <a:ext cx="1483640" cy="647081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424949" y="5888313"/>
            <a:ext cx="2994923" cy="637031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земельных участков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410242" y="4576849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компенсации затрат бюджетов городских поселений</a:t>
            </a: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59888" y="5229200"/>
            <a:ext cx="1475844" cy="68083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656954" y="5127420"/>
            <a:ext cx="1511718" cy="680838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Блок-схема: перфолента 32"/>
          <p:cNvSpPr/>
          <p:nvPr/>
        </p:nvSpPr>
        <p:spPr>
          <a:xfrm>
            <a:off x="3941370" y="4573311"/>
            <a:ext cx="1487995" cy="65588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Блок-схема: перфолента 33"/>
          <p:cNvSpPr/>
          <p:nvPr/>
        </p:nvSpPr>
        <p:spPr>
          <a:xfrm>
            <a:off x="5670572" y="4573311"/>
            <a:ext cx="1463112" cy="59169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Блок-схема: перфолента 34"/>
          <p:cNvSpPr/>
          <p:nvPr/>
        </p:nvSpPr>
        <p:spPr>
          <a:xfrm>
            <a:off x="7376304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перфолента 35"/>
          <p:cNvSpPr/>
          <p:nvPr/>
        </p:nvSpPr>
        <p:spPr>
          <a:xfrm>
            <a:off x="3932464" y="854055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Блок-схема: перфолента 36"/>
          <p:cNvSpPr/>
          <p:nvPr/>
        </p:nvSpPr>
        <p:spPr>
          <a:xfrm>
            <a:off x="5652120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Блок-схема: перфолента 37"/>
          <p:cNvSpPr/>
          <p:nvPr/>
        </p:nvSpPr>
        <p:spPr>
          <a:xfrm>
            <a:off x="7404832" y="5848725"/>
            <a:ext cx="1487648" cy="67661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Блок-схема: перфолента 38"/>
          <p:cNvSpPr/>
          <p:nvPr/>
        </p:nvSpPr>
        <p:spPr>
          <a:xfrm>
            <a:off x="3975959" y="5854094"/>
            <a:ext cx="1434803" cy="74121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Блок-схема: перфолента 39"/>
          <p:cNvSpPr/>
          <p:nvPr/>
        </p:nvSpPr>
        <p:spPr>
          <a:xfrm>
            <a:off x="5637704" y="5774501"/>
            <a:ext cx="1478414" cy="750843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Блок-схема: перфолента 41"/>
          <p:cNvSpPr/>
          <p:nvPr/>
        </p:nvSpPr>
        <p:spPr>
          <a:xfrm>
            <a:off x="5652120" y="1325756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45 700,0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Блок-схема: перфолента 42"/>
          <p:cNvSpPr/>
          <p:nvPr/>
        </p:nvSpPr>
        <p:spPr>
          <a:xfrm>
            <a:off x="7404832" y="1325755"/>
            <a:ext cx="1481564" cy="59107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45 700,0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Блок-схема: перфолента 43"/>
          <p:cNvSpPr/>
          <p:nvPr/>
        </p:nvSpPr>
        <p:spPr>
          <a:xfrm>
            <a:off x="433660" y="3872429"/>
            <a:ext cx="3000918" cy="727101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поступающие в порядке возмещения расходов, понесенных                 в связи с эксплуатацией имущества городских поселений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Блок-схема: перфолента 44"/>
          <p:cNvSpPr/>
          <p:nvPr/>
        </p:nvSpPr>
        <p:spPr>
          <a:xfrm>
            <a:off x="3927695" y="3243327"/>
            <a:ext cx="1487995" cy="65588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Блок-схема: перфолента 45"/>
          <p:cNvSpPr/>
          <p:nvPr/>
        </p:nvSpPr>
        <p:spPr>
          <a:xfrm>
            <a:off x="5680677" y="3917421"/>
            <a:ext cx="1487995" cy="65588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Блок-схема: перфолента 46"/>
          <p:cNvSpPr/>
          <p:nvPr/>
        </p:nvSpPr>
        <p:spPr>
          <a:xfrm>
            <a:off x="7404832" y="3882808"/>
            <a:ext cx="1487995" cy="655889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– 2023 годов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582596" y="1646168"/>
            <a:ext cx="3960440" cy="576064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Дотации  </a:t>
            </a:r>
            <a:r>
              <a:rPr lang="ru-RU" sz="1200" b="1" dirty="0">
                <a:solidFill>
                  <a:srgbClr val="0000FF"/>
                </a:solidFill>
              </a:rPr>
              <a:t>бюджетам городских поселений на выравнивание бюджетной обеспеченности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608466" y="3760528"/>
            <a:ext cx="3936980" cy="720080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FF"/>
                </a:solidFill>
              </a:rPr>
              <a:t>Субвенции </a:t>
            </a:r>
            <a:r>
              <a:rPr lang="ru-RU" sz="1100" b="1" dirty="0">
                <a:solidFill>
                  <a:srgbClr val="0000FF"/>
                </a:solidFill>
              </a:rPr>
              <a:t>бюджетам городских поселений на выполнение пере-даваемых полномочий субъектов Российской Федерации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94326" y="2420755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rgbClr val="0000FF"/>
                </a:solidFill>
              </a:rPr>
              <a:t>Дотации бюджетам городских поселений на поддержку мер по обеспечению сбалансированности </a:t>
            </a:r>
            <a:r>
              <a:rPr lang="ru-RU" sz="1200" b="1" dirty="0" smtClean="0">
                <a:solidFill>
                  <a:srgbClr val="0000FF"/>
                </a:solidFill>
              </a:rPr>
              <a:t>бюджетов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622606" y="3212976"/>
            <a:ext cx="3908700" cy="432048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Прочие </a:t>
            </a:r>
            <a:r>
              <a:rPr lang="ru-RU" sz="1200" b="1" dirty="0">
                <a:solidFill>
                  <a:srgbClr val="0000FF"/>
                </a:solidFill>
              </a:rPr>
              <a:t>субсидии бюджетам городских поселений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606056" y="4653136"/>
            <a:ext cx="3936980" cy="661235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Субвенции </a:t>
            </a:r>
            <a:r>
              <a:rPr lang="ru-RU" sz="1200" b="1" dirty="0">
                <a:solidFill>
                  <a:srgbClr val="0000FF"/>
                </a:solidFill>
              </a:rPr>
              <a:t>бюджетам городских поселений на осуществление первичного воинского учета на территориях, где отсутствуют военные комиссариаты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Куб 11"/>
          <p:cNvSpPr/>
          <p:nvPr/>
        </p:nvSpPr>
        <p:spPr>
          <a:xfrm>
            <a:off x="4874608" y="908720"/>
            <a:ext cx="1224136" cy="648072"/>
          </a:xfrm>
          <a:prstGeom prst="cube">
            <a:avLst>
              <a:gd name="adj" fmla="val 10148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Куб 12"/>
          <p:cNvSpPr/>
          <p:nvPr/>
        </p:nvSpPr>
        <p:spPr>
          <a:xfrm>
            <a:off x="6270794" y="908720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Куб 13"/>
          <p:cNvSpPr/>
          <p:nvPr/>
        </p:nvSpPr>
        <p:spPr>
          <a:xfrm>
            <a:off x="7713914" y="900180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Загнутый угол 14"/>
          <p:cNvSpPr/>
          <p:nvPr/>
        </p:nvSpPr>
        <p:spPr>
          <a:xfrm>
            <a:off x="4881243" y="1718176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498,4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нутый угол 15"/>
          <p:cNvSpPr/>
          <p:nvPr/>
        </p:nvSpPr>
        <p:spPr>
          <a:xfrm>
            <a:off x="4898679" y="2477321"/>
            <a:ext cx="1224136" cy="545241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Загнутый угол 16"/>
          <p:cNvSpPr/>
          <p:nvPr/>
        </p:nvSpPr>
        <p:spPr>
          <a:xfrm>
            <a:off x="4915156" y="3858785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4920789" y="4698594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399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Загнутый угол 20"/>
          <p:cNvSpPr/>
          <p:nvPr/>
        </p:nvSpPr>
        <p:spPr>
          <a:xfrm>
            <a:off x="4931184" y="5565863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719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,6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нутый угол 21"/>
          <p:cNvSpPr/>
          <p:nvPr/>
        </p:nvSpPr>
        <p:spPr>
          <a:xfrm>
            <a:off x="4955980" y="325817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Рамка 23"/>
          <p:cNvSpPr/>
          <p:nvPr/>
        </p:nvSpPr>
        <p:spPr>
          <a:xfrm>
            <a:off x="622606" y="5509281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rgbClr val="0000FF"/>
                </a:solidFill>
              </a:rPr>
              <a:t>Прочие межбюджетные трансферты, передаваемые бюджетам городских </a:t>
            </a:r>
            <a:r>
              <a:rPr lang="ru-RU" sz="1200" b="1" dirty="0" smtClean="0">
                <a:solidFill>
                  <a:srgbClr val="0000FF"/>
                </a:solidFill>
              </a:rPr>
              <a:t>поселений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5" name="Загнутый угол 24"/>
          <p:cNvSpPr/>
          <p:nvPr/>
        </p:nvSpPr>
        <p:spPr>
          <a:xfrm>
            <a:off x="6322435" y="1718176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нутый угол 25"/>
          <p:cNvSpPr/>
          <p:nvPr/>
        </p:nvSpPr>
        <p:spPr>
          <a:xfrm>
            <a:off x="6337235" y="2430696"/>
            <a:ext cx="1224136" cy="541597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4 45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Загнутый угол 26"/>
          <p:cNvSpPr/>
          <p:nvPr/>
        </p:nvSpPr>
        <p:spPr>
          <a:xfrm>
            <a:off x="6395625" y="3858785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нутый угол 27"/>
          <p:cNvSpPr/>
          <p:nvPr/>
        </p:nvSpPr>
        <p:spPr>
          <a:xfrm>
            <a:off x="6400169" y="4697857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Загнутый угол 30"/>
          <p:cNvSpPr/>
          <p:nvPr/>
        </p:nvSpPr>
        <p:spPr>
          <a:xfrm>
            <a:off x="6419420" y="5564896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Загнутый угол 31"/>
          <p:cNvSpPr/>
          <p:nvPr/>
        </p:nvSpPr>
        <p:spPr>
          <a:xfrm>
            <a:off x="6383227" y="325484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Загнутый угол 32"/>
          <p:cNvSpPr/>
          <p:nvPr/>
        </p:nvSpPr>
        <p:spPr>
          <a:xfrm>
            <a:off x="7720736" y="1718176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Загнутый угол 33"/>
          <p:cNvSpPr/>
          <p:nvPr/>
        </p:nvSpPr>
        <p:spPr>
          <a:xfrm>
            <a:off x="7780347" y="2420755"/>
            <a:ext cx="1224136" cy="54159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Загнутый угол 34"/>
          <p:cNvSpPr/>
          <p:nvPr/>
        </p:nvSpPr>
        <p:spPr>
          <a:xfrm>
            <a:off x="7786256" y="3858784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Загнутый угол 35"/>
          <p:cNvSpPr/>
          <p:nvPr/>
        </p:nvSpPr>
        <p:spPr>
          <a:xfrm>
            <a:off x="7765728" y="4675496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443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Загнутый угол 38"/>
          <p:cNvSpPr/>
          <p:nvPr/>
        </p:nvSpPr>
        <p:spPr>
          <a:xfrm>
            <a:off x="7801790" y="5565863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Загнутый угол 39"/>
          <p:cNvSpPr/>
          <p:nvPr/>
        </p:nvSpPr>
        <p:spPr>
          <a:xfrm>
            <a:off x="7786256" y="3258177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57,5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3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                                на период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тыс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7546" y="4801362"/>
            <a:ext cx="2710278" cy="355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546" y="3206107"/>
            <a:ext cx="2703764" cy="3669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sz="1300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sz="13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6952" y="1340768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6952" y="2708920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3466" y="2240867"/>
            <a:ext cx="2707844" cy="34951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6952" y="4145271"/>
            <a:ext cx="2710278" cy="539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Национальная безопасность и правоохранительная деятельность</a:t>
            </a: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1387" y="5252805"/>
            <a:ext cx="2726437" cy="40844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6952" y="3717032"/>
            <a:ext cx="2714358" cy="327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оборона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289436" y="5805616"/>
            <a:ext cx="2687794" cy="35085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Охрана окружающей среды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3466" y="1809270"/>
            <a:ext cx="2707844" cy="32358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419873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201,4</a:t>
            </a:r>
            <a:endParaRPr lang="ru-RU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3440698" y="476567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32 979,1</a:t>
            </a:r>
            <a:endParaRPr lang="ru-RU" dirty="0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3415786" y="22408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644,1</a:t>
            </a:r>
            <a:endParaRPr lang="ru-RU" dirty="0"/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3466091" y="179177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124,2</a:t>
            </a:r>
            <a:endParaRPr lang="ru-RU" dirty="0"/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3449109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94 088,2</a:t>
            </a:r>
            <a:endParaRPr lang="ru-RU" sz="1600" dirty="0"/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342232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14 994,0</a:t>
            </a:r>
            <a:endParaRPr lang="ru-RU" dirty="0"/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3424627" y="3199275"/>
            <a:ext cx="1152127" cy="373742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342,6</a:t>
            </a:r>
            <a:endParaRPr lang="ru-RU" dirty="0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3440697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5 452,1</a:t>
            </a:r>
            <a:endParaRPr lang="ru-RU" dirty="0"/>
          </a:p>
        </p:txBody>
      </p:sp>
      <p:sp>
        <p:nvSpPr>
          <p:cNvPr id="29" name="Скругленная прямоугольная выноска 28"/>
          <p:cNvSpPr/>
          <p:nvPr/>
        </p:nvSpPr>
        <p:spPr>
          <a:xfrm>
            <a:off x="514806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76 261,7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ая прямоугольная выноска 29"/>
          <p:cNvSpPr/>
          <p:nvPr/>
        </p:nvSpPr>
        <p:spPr>
          <a:xfrm>
            <a:off x="3456194" y="578839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13,7</a:t>
            </a:r>
            <a:endParaRPr lang="ru-RU" dirty="0"/>
          </a:p>
        </p:txBody>
      </p:sp>
      <p:sp>
        <p:nvSpPr>
          <p:cNvPr id="31" name="Скругленная прямоугольная выноска 30"/>
          <p:cNvSpPr/>
          <p:nvPr/>
        </p:nvSpPr>
        <p:spPr>
          <a:xfrm>
            <a:off x="3447018" y="368487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399,3</a:t>
            </a:r>
            <a:endParaRPr lang="ru-RU" dirty="0"/>
          </a:p>
        </p:txBody>
      </p:sp>
      <p:sp>
        <p:nvSpPr>
          <p:cNvPr id="32" name="Скругленный прямоугольник 17"/>
          <p:cNvSpPr/>
          <p:nvPr/>
        </p:nvSpPr>
        <p:spPr>
          <a:xfrm>
            <a:off x="300030" y="6309625"/>
            <a:ext cx="2687794" cy="350854"/>
          </a:xfrm>
          <a:prstGeom prst="roundRect">
            <a:avLst/>
          </a:prstGeom>
          <a:solidFill>
            <a:srgbClr val="99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ВСЕГО:</a:t>
            </a:r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3325934" y="6309625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228 238,7</a:t>
            </a:r>
            <a:endParaRPr lang="ru-RU" dirty="0"/>
          </a:p>
        </p:txBody>
      </p:sp>
      <p:sp>
        <p:nvSpPr>
          <p:cNvPr id="34" name="Скругленная прямоугольная выноска 33"/>
          <p:cNvSpPr/>
          <p:nvPr/>
        </p:nvSpPr>
        <p:spPr>
          <a:xfrm>
            <a:off x="5216465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3 946,1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5217921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399,3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кругленная прямоугольная выноска 35"/>
          <p:cNvSpPr/>
          <p:nvPr/>
        </p:nvSpPr>
        <p:spPr>
          <a:xfrm>
            <a:off x="5244895" y="3211674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1 372,8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5217921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689,4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5201151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604,1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кругленная прямоугольная выноска 38"/>
          <p:cNvSpPr/>
          <p:nvPr/>
        </p:nvSpPr>
        <p:spPr>
          <a:xfrm>
            <a:off x="5181177" y="179104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424,2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696715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81 227,1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Скругленная прямоугольная выноска 40"/>
          <p:cNvSpPr/>
          <p:nvPr/>
        </p:nvSpPr>
        <p:spPr>
          <a:xfrm>
            <a:off x="5228185" y="578804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13,7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ая прямоугольная выноска 41"/>
          <p:cNvSpPr/>
          <p:nvPr/>
        </p:nvSpPr>
        <p:spPr>
          <a:xfrm>
            <a:off x="5217921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89 678,6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ая прямоугольная выноска 42"/>
          <p:cNvSpPr/>
          <p:nvPr/>
        </p:nvSpPr>
        <p:spPr>
          <a:xfrm>
            <a:off x="5217921" y="476085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37 824,0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6986867" y="92229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5148063" y="91032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3449109" y="9087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2021</a:t>
            </a:r>
            <a:endParaRPr lang="ru-RU" dirty="0"/>
          </a:p>
        </p:txBody>
      </p:sp>
      <p:sp>
        <p:nvSpPr>
          <p:cNvPr id="47" name="Скругленная прямоугольная выноска 46"/>
          <p:cNvSpPr/>
          <p:nvPr/>
        </p:nvSpPr>
        <p:spPr>
          <a:xfrm>
            <a:off x="6909791" y="6309625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221 990,1</a:t>
            </a:r>
            <a:endParaRPr lang="ru-RU" dirty="0"/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5038218" y="6305032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226 213,9</a:t>
            </a:r>
            <a:endParaRPr lang="ru-RU" dirty="0"/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6999642" y="180927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424,2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6977319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644,1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ая прямоугольная выноска 50"/>
          <p:cNvSpPr/>
          <p:nvPr/>
        </p:nvSpPr>
        <p:spPr>
          <a:xfrm>
            <a:off x="701909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15 025,3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ая прямоугольная выноска 51"/>
          <p:cNvSpPr/>
          <p:nvPr/>
        </p:nvSpPr>
        <p:spPr>
          <a:xfrm>
            <a:off x="7035711" y="3206107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1 372,8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ая прямоугольная выноска 52"/>
          <p:cNvSpPr/>
          <p:nvPr/>
        </p:nvSpPr>
        <p:spPr>
          <a:xfrm>
            <a:off x="7040742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443,4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Скругленная прямоугольная выноска 53"/>
          <p:cNvSpPr/>
          <p:nvPr/>
        </p:nvSpPr>
        <p:spPr>
          <a:xfrm>
            <a:off x="7040741" y="4223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3 961,1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Скругленная прямоугольная выноска 55"/>
          <p:cNvSpPr/>
          <p:nvPr/>
        </p:nvSpPr>
        <p:spPr>
          <a:xfrm>
            <a:off x="7019096" y="475876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33 381,4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Скругленная прямоугольная выноска 56"/>
          <p:cNvSpPr/>
          <p:nvPr/>
        </p:nvSpPr>
        <p:spPr>
          <a:xfrm>
            <a:off x="7015128" y="5277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84 497,0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Скругленная прямоугольная выноска 57"/>
          <p:cNvSpPr/>
          <p:nvPr/>
        </p:nvSpPr>
        <p:spPr>
          <a:xfrm>
            <a:off x="7015128" y="5787564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13,7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2021-2023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7"/>
          <p:cNvSpPr/>
          <p:nvPr/>
        </p:nvSpPr>
        <p:spPr>
          <a:xfrm>
            <a:off x="755576" y="1790724"/>
            <a:ext cx="7920880" cy="4374579"/>
          </a:xfrm>
          <a:prstGeom prst="roundRect">
            <a:avLst/>
          </a:prstGeom>
          <a:solidFill>
            <a:srgbClr val="9933FF">
              <a:alpha val="5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275856" y="1950220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04058" y="3284984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2021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225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258,7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827584" y="2276872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436096" y="2420888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55786" y="3747596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2022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223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243,9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064298" y="3891686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2023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219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030,1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2021-2023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7"/>
          <p:cNvSpPr/>
          <p:nvPr/>
        </p:nvSpPr>
        <p:spPr>
          <a:xfrm>
            <a:off x="755576" y="1676879"/>
            <a:ext cx="7704856" cy="4320480"/>
          </a:xfrm>
          <a:prstGeom prst="roundRect">
            <a:avLst/>
          </a:prstGeom>
          <a:pattFill prst="sphere">
            <a:fgClr>
              <a:srgbClr val="9933FF"/>
            </a:fgClr>
            <a:bgClr>
              <a:schemeClr val="bg1"/>
            </a:bgClr>
          </a:pattFill>
          <a:ln w="31750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988840"/>
            <a:ext cx="2448272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30</a:t>
            </a:r>
            <a:r>
              <a:rPr lang="ru-RU" sz="2400" b="1" dirty="0">
                <a:solidFill>
                  <a:schemeClr val="bg1"/>
                </a:solidFill>
              </a:rPr>
              <a:t> </a:t>
            </a:r>
            <a:r>
              <a:rPr lang="ru-RU" sz="2400" b="1" dirty="0" smtClean="0">
                <a:solidFill>
                  <a:schemeClr val="bg1"/>
                </a:solidFill>
              </a:rPr>
              <a:t>558,1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4005064"/>
            <a:ext cx="2664296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/>
              <a:t>30</a:t>
            </a:r>
            <a:r>
              <a:rPr lang="ru-RU" sz="2400" b="1" dirty="0"/>
              <a:t> </a:t>
            </a:r>
            <a:r>
              <a:rPr lang="ru-RU" sz="2400" b="1" dirty="0" smtClean="0"/>
              <a:t>245,8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958255"/>
            <a:ext cx="2625708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 smtClean="0"/>
              <a:t>30</a:t>
            </a:r>
            <a:r>
              <a:rPr lang="ru-RU" sz="2400" b="1" dirty="0"/>
              <a:t> </a:t>
            </a:r>
            <a:r>
              <a:rPr lang="ru-RU" sz="2400" b="1" dirty="0" smtClean="0"/>
              <a:t>525,7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20247</TotalTime>
  <Words>641</Words>
  <Application>Microsoft Office PowerPoint</Application>
  <PresentationFormat>Экран (4:3)</PresentationFormat>
  <Paragraphs>253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на период 2021 - 2023  годов, тыс. руб. </vt:lpstr>
      <vt:lpstr>Структура неналоговых поступлений в бюджет поселения  на период 2021 – 2023 годов, тыс. руб.</vt:lpstr>
      <vt:lpstr>Структура безвозмездных поступлений в бюджет поселения                                  на  период 2021 – 2023 годов, тыс. руб. </vt:lpstr>
      <vt:lpstr>Структура расходов бюджета поселения                                                                  на период 2021 – 2023 годов, тыс. руб.</vt:lpstr>
      <vt:lpstr>Презентация PowerPoint</vt:lpstr>
      <vt:lpstr>Расходы дорожного фонда городского поселения Излучинск на период 2021-2023 годов, тыс. руб.</vt:lpstr>
      <vt:lpstr>Расходы на благоустройство городского поселения Излучинск на период 2021 – 2023 годов, тыс. руб.</vt:lpstr>
      <vt:lpstr>Расходы на культуру, кинематографию  городского поселения Излучинск   на период 2021 - 2023 годов, тыс. руб.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4</cp:lastModifiedBy>
  <cp:revision>701</cp:revision>
  <cp:lastPrinted>2020-06-25T04:22:38Z</cp:lastPrinted>
  <dcterms:created xsi:type="dcterms:W3CDTF">2012-01-27T08:52:51Z</dcterms:created>
  <dcterms:modified xsi:type="dcterms:W3CDTF">2021-06-10T07:21:40Z</dcterms:modified>
</cp:coreProperties>
</file>