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6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68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66FF33"/>
    <a:srgbClr val="FF0000"/>
    <a:srgbClr val="FF0066"/>
    <a:srgbClr val="0000FF"/>
    <a:srgbClr val="66FF99"/>
    <a:srgbClr val="00FF99"/>
    <a:srgbClr val="9933FF"/>
    <a:srgbClr val="FF33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4" autoAdjust="0"/>
    <p:restoredTop sz="94624" autoAdjust="0"/>
  </p:normalViewPr>
  <p:slideViewPr>
    <p:cSldViewPr>
      <p:cViewPr varScale="1">
        <p:scale>
          <a:sx n="84" d="100"/>
          <a:sy n="84" d="100"/>
        </p:scale>
        <p:origin x="154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08720"/>
            <a:ext cx="8280919" cy="3416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городского поселения Излучинск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(решение Совета депутатов городского поселения Излучинск от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15.12.2022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280)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благоустройство городского поселения Излучинск 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период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982467" y="2132856"/>
            <a:ext cx="3456384" cy="1152128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61 468,9 </a:t>
            </a:r>
            <a:r>
              <a:rPr lang="ru-RU" sz="2800" b="1" dirty="0" smtClean="0">
                <a:solidFill>
                  <a:schemeClr val="tx1"/>
                </a:solidFill>
              </a:rPr>
              <a:t>тыс. руб</a:t>
            </a:r>
            <a:r>
              <a:rPr lang="ru-RU" sz="2800" b="1" dirty="0" smtClean="0">
                <a:solidFill>
                  <a:schemeClr val="bg1"/>
                </a:solidFill>
              </a:rPr>
              <a:t>.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64454" y="4419478"/>
            <a:ext cx="3564396" cy="1152128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34 635,6 </a:t>
            </a:r>
            <a:r>
              <a:rPr lang="ru-RU" sz="2800" b="1" dirty="0">
                <a:solidFill>
                  <a:schemeClr val="tx1"/>
                </a:solidFill>
              </a:rPr>
              <a:t>тыс. руб</a:t>
            </a:r>
            <a:r>
              <a:rPr lang="ru-RU" sz="1400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5171611" y="4411532"/>
            <a:ext cx="3207811" cy="1160073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43 148,8 </a:t>
            </a:r>
            <a:r>
              <a:rPr lang="ru-RU" sz="2800" b="1" dirty="0">
                <a:solidFill>
                  <a:schemeClr val="tx1"/>
                </a:solidFill>
              </a:rPr>
              <a:t>тыс. руб. </a:t>
            </a:r>
          </a:p>
        </p:txBody>
      </p:sp>
      <p:sp>
        <p:nvSpPr>
          <p:cNvPr id="4" name="Овал 3"/>
          <p:cNvSpPr/>
          <p:nvPr/>
        </p:nvSpPr>
        <p:spPr>
          <a:xfrm>
            <a:off x="3630539" y="1124744"/>
            <a:ext cx="2160240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2023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47607" y="324433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   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5790779" y="3373379"/>
            <a:ext cx="2160240" cy="1008112"/>
          </a:xfrm>
          <a:prstGeom prst="ellipse">
            <a:avLst/>
          </a:prstGeom>
          <a:solidFill>
            <a:srgbClr val="FFFF00"/>
          </a:solidFill>
          <a:effectLst>
            <a:outerShdw blurRad="50800" dist="38100" dir="13500000" algn="br" rotWithShape="0">
              <a:srgbClr val="9900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2025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066532" y="3373379"/>
            <a:ext cx="2160240" cy="1008112"/>
          </a:xfrm>
          <a:prstGeom prst="ellipse">
            <a:avLst/>
          </a:prstGeom>
          <a:solidFill>
            <a:srgbClr val="FFFF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2024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культуру,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кинематографию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поселения Излучинск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060195" y="1805912"/>
            <a:ext cx="3600400" cy="2271159"/>
          </a:xfrm>
          <a:prstGeom prst="downArrow">
            <a:avLst>
              <a:gd name="adj1" fmla="val 50000"/>
              <a:gd name="adj2" fmla="val 4950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  <a:effectLst>
            <a:outerShdw blurRad="50800" dist="50800" dir="5400000" algn="ctr" rotWithShape="0">
              <a:srgbClr val="FF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2023 </a:t>
            </a:r>
            <a:r>
              <a:rPr lang="ru-RU" sz="2800" b="1" dirty="0" smtClean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 smtClean="0"/>
          </a:p>
          <a:p>
            <a:pPr algn="ctr"/>
            <a:r>
              <a:rPr lang="ru-RU" sz="2800" b="1" dirty="0" smtClean="0"/>
              <a:t>15 </a:t>
            </a:r>
            <a:r>
              <a:rPr lang="ru-RU" sz="2800" b="1" dirty="0" smtClean="0"/>
              <a:t>700,2 </a:t>
            </a:r>
            <a:endParaRPr lang="ru-RU" sz="2800" b="1" dirty="0" smtClean="0"/>
          </a:p>
          <a:p>
            <a:pPr algn="ctr"/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971600" y="3155845"/>
            <a:ext cx="3600400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2024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 smtClean="0"/>
              <a:t>19 843,4</a:t>
            </a:r>
            <a:endParaRPr lang="ru-RU" sz="2800" dirty="0"/>
          </a:p>
        </p:txBody>
      </p:sp>
      <p:sp>
        <p:nvSpPr>
          <p:cNvPr id="10" name="Стрелка вправо 9"/>
          <p:cNvSpPr/>
          <p:nvPr/>
        </p:nvSpPr>
        <p:spPr>
          <a:xfrm flipH="1">
            <a:off x="5148064" y="3143088"/>
            <a:ext cx="3744416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2025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smtClean="0"/>
              <a:t>18 124,8</a:t>
            </a:r>
            <a:endParaRPr lang="ru-RU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27584" y="1523574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ДОХОДЫ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6137" y="160507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253 799,3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период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2023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2025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годов, </a:t>
            </a: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91880" y="1075789"/>
            <a:ext cx="3288615" cy="338554"/>
          </a:xfrm>
          <a:prstGeom prst="rect">
            <a:avLst/>
          </a:prstGeom>
          <a:solidFill>
            <a:srgbClr val="FF00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45793" y="3062459"/>
            <a:ext cx="3288615" cy="338554"/>
          </a:xfrm>
          <a:prstGeom prst="rect">
            <a:avLst/>
          </a:prstGeom>
          <a:solidFill>
            <a:srgbClr val="0000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45793" y="4848567"/>
            <a:ext cx="3288615" cy="338554"/>
          </a:xfrm>
          <a:prstGeom prst="rect">
            <a:avLst/>
          </a:prstGeom>
          <a:solidFill>
            <a:srgbClr val="33CC33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827584" y="2008995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РАСХОДЫ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75872" y="2084202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256 749,3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827584" y="2503823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ДЕФИЦИТ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75873" y="257349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2 950,0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824129" y="3401013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ДОХОДЫ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824129" y="3878915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РАСХОДЫ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824129" y="4356817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ДЕФЕЦИТ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824129" y="5170095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ДОХОДЫ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824129" y="5669137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РАСХОДЫ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824129" y="6147039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ДЕФИЦИТ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09697" y="347068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248 282,7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686137" y="3916979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251 222,7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86135" y="435681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2 940,0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75385" y="5258620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255 421,8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75871" y="5649220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258 351,8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75872" y="6138515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2 930,0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 период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одним вырезанным углом 2"/>
          <p:cNvSpPr/>
          <p:nvPr/>
        </p:nvSpPr>
        <p:spPr>
          <a:xfrm>
            <a:off x="568776" y="2492896"/>
            <a:ext cx="4320480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549264" y="4941168"/>
            <a:ext cx="4320480" cy="864096"/>
          </a:xfrm>
          <a:prstGeom prst="snip1Rect">
            <a:avLst>
              <a:gd name="adj" fmla="val 35519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563608" y="3717032"/>
            <a:ext cx="4320480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5064253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7812360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6452592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5064253" y="2492896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80 347,0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7798291" y="251568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82 147,0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с одним вырезанным углом 13"/>
          <p:cNvSpPr/>
          <p:nvPr/>
        </p:nvSpPr>
        <p:spPr>
          <a:xfrm>
            <a:off x="6452592" y="2494664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81 047,0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с одним вырезанным углом 14"/>
          <p:cNvSpPr/>
          <p:nvPr/>
        </p:nvSpPr>
        <p:spPr>
          <a:xfrm>
            <a:off x="5064253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49 680,0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>
            <a:off x="7812359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49 950,0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с одним вырезанным углом 16"/>
          <p:cNvSpPr/>
          <p:nvPr/>
        </p:nvSpPr>
        <p:spPr>
          <a:xfrm>
            <a:off x="6452592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49 840,0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с одним вырезанным углом 17"/>
          <p:cNvSpPr/>
          <p:nvPr/>
        </p:nvSpPr>
        <p:spPr>
          <a:xfrm>
            <a:off x="5064253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123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772,3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одним вырезанным углом 18"/>
          <p:cNvSpPr/>
          <p:nvPr/>
        </p:nvSpPr>
        <p:spPr>
          <a:xfrm>
            <a:off x="7812360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123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324,8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с одним вырезанным углом 19"/>
          <p:cNvSpPr/>
          <p:nvPr/>
        </p:nvSpPr>
        <p:spPr>
          <a:xfrm>
            <a:off x="6452592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117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395,7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поступлений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67718" y="1462624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67718" y="3763335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461084" y="3006425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сельскохозяйственный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67718" y="2254712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Акцизы по подакцизным товарам (продукции), производимым на территории Российской Федерации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61084" y="5318290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3917441" y="1430927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49 500,0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7403728" y="1428587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51 300,0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5679544" y="1462624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3899383" y="2252406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962,0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5682160" y="3790595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893449" y="3813829"/>
            <a:ext cx="1512488" cy="772442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679544" y="2252405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962,0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886815" y="3021501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5661486" y="3021500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7403728" y="2250154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962,0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7391534" y="3029382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7376724" y="4586271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7379340" y="3818415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7403728" y="5344408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>
            <a:off x="451516" y="4526202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Блок-схема: перфолента 25"/>
          <p:cNvSpPr/>
          <p:nvPr/>
        </p:nvSpPr>
        <p:spPr>
          <a:xfrm>
            <a:off x="3907489" y="5318290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Блок-схема: перфолента 26"/>
          <p:cNvSpPr/>
          <p:nvPr/>
        </p:nvSpPr>
        <p:spPr>
          <a:xfrm>
            <a:off x="5679544" y="5318289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перфолента 27"/>
          <p:cNvSpPr/>
          <p:nvPr/>
        </p:nvSpPr>
        <p:spPr>
          <a:xfrm>
            <a:off x="3907489" y="4555423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Блок-схема: перфолента 28"/>
          <p:cNvSpPr/>
          <p:nvPr/>
        </p:nvSpPr>
        <p:spPr>
          <a:xfrm>
            <a:off x="5679544" y="4555422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Блок-схема: перфолента 29"/>
          <p:cNvSpPr/>
          <p:nvPr/>
        </p:nvSpPr>
        <p:spPr>
          <a:xfrm>
            <a:off x="7361352" y="914172"/>
            <a:ext cx="1512168" cy="403624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Блок-схема: перфолента 30"/>
          <p:cNvSpPr/>
          <p:nvPr/>
        </p:nvSpPr>
        <p:spPr>
          <a:xfrm>
            <a:off x="3920240" y="936047"/>
            <a:ext cx="1512168" cy="403624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Блок-схема: перфолента 31"/>
          <p:cNvSpPr/>
          <p:nvPr/>
        </p:nvSpPr>
        <p:spPr>
          <a:xfrm>
            <a:off x="5628816" y="936047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71095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поступлений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395536" y="1325757"/>
            <a:ext cx="3024336" cy="702574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получаемые в виде арендной платы за земельные участки</a:t>
            </a: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33660" y="3229981"/>
            <a:ext cx="2986212" cy="704905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оказания платных услуг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22172" y="2591313"/>
            <a:ext cx="2988477" cy="673245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использования имущества </a:t>
            </a: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402526" y="2010751"/>
            <a:ext cx="3010355" cy="54834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сдачи в аренду имущества</a:t>
            </a: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433660" y="5543242"/>
            <a:ext cx="2986212" cy="541495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земельных участков</a:t>
            </a: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3959888" y="1325757"/>
            <a:ext cx="1481564" cy="5910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950989" y="1976734"/>
            <a:ext cx="1484744" cy="5661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652120" y="3243327"/>
            <a:ext cx="1481564" cy="63316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927695" y="3941863"/>
            <a:ext cx="1487995" cy="697192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5652120" y="1923531"/>
            <a:ext cx="1498260" cy="598226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3927695" y="2636912"/>
            <a:ext cx="1515347" cy="589366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5652120" y="2634319"/>
            <a:ext cx="1498260" cy="539388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7372950" y="1986481"/>
            <a:ext cx="1487126" cy="55637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7364110" y="2597066"/>
            <a:ext cx="1512168" cy="53679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7372950" y="4696361"/>
            <a:ext cx="1513447" cy="7895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Блок-схема: перфолента 23"/>
          <p:cNvSpPr/>
          <p:nvPr/>
        </p:nvSpPr>
        <p:spPr>
          <a:xfrm>
            <a:off x="7364920" y="3188069"/>
            <a:ext cx="1483772" cy="617722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>
            <a:off x="7372950" y="5543242"/>
            <a:ext cx="1503328" cy="54149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перфолента 27"/>
          <p:cNvSpPr/>
          <p:nvPr/>
        </p:nvSpPr>
        <p:spPr>
          <a:xfrm>
            <a:off x="410242" y="4696361"/>
            <a:ext cx="3024336" cy="79208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компенсации затрат бюджетов городских поселений</a:t>
            </a:r>
          </a:p>
        </p:txBody>
      </p:sp>
      <p:sp>
        <p:nvSpPr>
          <p:cNvPr id="31" name="Блок-схема: перфолента 30"/>
          <p:cNvSpPr/>
          <p:nvPr/>
        </p:nvSpPr>
        <p:spPr>
          <a:xfrm>
            <a:off x="3927696" y="5543242"/>
            <a:ext cx="1460298" cy="541496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Блок-схема: перфолента 31"/>
          <p:cNvSpPr/>
          <p:nvPr/>
        </p:nvSpPr>
        <p:spPr>
          <a:xfrm>
            <a:off x="5706880" y="5543242"/>
            <a:ext cx="1426804" cy="54149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Блок-схема: перфолента 32"/>
          <p:cNvSpPr/>
          <p:nvPr/>
        </p:nvSpPr>
        <p:spPr>
          <a:xfrm>
            <a:off x="3927694" y="4696361"/>
            <a:ext cx="1494697" cy="7895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Блок-схема: перфолента 33"/>
          <p:cNvSpPr/>
          <p:nvPr/>
        </p:nvSpPr>
        <p:spPr>
          <a:xfrm>
            <a:off x="5706879" y="4696361"/>
            <a:ext cx="1457409" cy="7895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Блок-схема: перфолента 34"/>
          <p:cNvSpPr/>
          <p:nvPr/>
        </p:nvSpPr>
        <p:spPr>
          <a:xfrm>
            <a:off x="7376304" y="865136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Блок-схема: перфолента 35"/>
          <p:cNvSpPr/>
          <p:nvPr/>
        </p:nvSpPr>
        <p:spPr>
          <a:xfrm>
            <a:off x="3932464" y="854055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Блок-схема: перфолента 36"/>
          <p:cNvSpPr/>
          <p:nvPr/>
        </p:nvSpPr>
        <p:spPr>
          <a:xfrm>
            <a:off x="5652120" y="865136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Блок-схема: перфолента 41"/>
          <p:cNvSpPr/>
          <p:nvPr/>
        </p:nvSpPr>
        <p:spPr>
          <a:xfrm>
            <a:off x="5652120" y="1325756"/>
            <a:ext cx="1481564" cy="5910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Блок-схема: перфолента 42"/>
          <p:cNvSpPr/>
          <p:nvPr/>
        </p:nvSpPr>
        <p:spPr>
          <a:xfrm>
            <a:off x="7404832" y="1325755"/>
            <a:ext cx="1481564" cy="5910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Блок-схема: перфолента 43"/>
          <p:cNvSpPr/>
          <p:nvPr/>
        </p:nvSpPr>
        <p:spPr>
          <a:xfrm>
            <a:off x="433660" y="3941863"/>
            <a:ext cx="3000918" cy="727101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поступающие в порядке возмещения расходов, понесенных 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эксплуатацией имущества городских поселений</a:t>
            </a:r>
          </a:p>
        </p:txBody>
      </p:sp>
      <p:sp>
        <p:nvSpPr>
          <p:cNvPr id="45" name="Блок-схема: перфолента 44"/>
          <p:cNvSpPr/>
          <p:nvPr/>
        </p:nvSpPr>
        <p:spPr>
          <a:xfrm>
            <a:off x="3927695" y="3224243"/>
            <a:ext cx="1487995" cy="65588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Блок-схема: перфолента 45"/>
          <p:cNvSpPr/>
          <p:nvPr/>
        </p:nvSpPr>
        <p:spPr>
          <a:xfrm>
            <a:off x="5652121" y="3954801"/>
            <a:ext cx="1512168" cy="714163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Блок-схема: перфолента 46"/>
          <p:cNvSpPr/>
          <p:nvPr/>
        </p:nvSpPr>
        <p:spPr>
          <a:xfrm>
            <a:off x="7372950" y="3928513"/>
            <a:ext cx="1487126" cy="723892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582596" y="1646168"/>
            <a:ext cx="3960440" cy="576064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Дотации  </a:t>
            </a:r>
            <a:r>
              <a:rPr lang="ru-RU" sz="1200" b="1" dirty="0">
                <a:solidFill>
                  <a:srgbClr val="0000FF"/>
                </a:solidFill>
              </a:rPr>
              <a:t>бюджетам городских поселений на выравнивание бюджетной обеспеченности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606056" y="3574042"/>
            <a:ext cx="3936980" cy="720080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100" b="1" dirty="0">
                <a:solidFill>
                  <a:srgbClr val="0000FF"/>
                </a:solidFill>
              </a:rPr>
              <a:t>Субвенции бюджетам городских поселений на </a:t>
            </a:r>
            <a:r>
              <a:rPr lang="ru-RU" sz="1100" b="1" dirty="0" smtClean="0">
                <a:solidFill>
                  <a:srgbClr val="0000FF"/>
                </a:solidFill>
              </a:rPr>
              <a:t>выполнение передаваемых полномочий субъектов Российской Федерации</a:t>
            </a:r>
            <a:endParaRPr lang="ru-RU" sz="11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582596" y="2254756"/>
            <a:ext cx="3936980" cy="658376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Субсидии бюджетам городских поселений на реализацию программ формирования современной городской среды</a:t>
            </a:r>
            <a:endParaRPr lang="ru-RU" sz="12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630207" y="4281494"/>
            <a:ext cx="3936980" cy="661235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rgbClr val="0000FF"/>
                </a:solidFill>
              </a:rPr>
              <a:t>Субвенции бюджетам городских поселений на осуществление первичного воинского учета </a:t>
            </a:r>
            <a:r>
              <a:rPr lang="ru-RU" sz="1000" b="1" dirty="0" smtClean="0">
                <a:solidFill>
                  <a:srgbClr val="0000FF"/>
                </a:solidFill>
              </a:rPr>
              <a:t> на территориях, где отсутствуют военные </a:t>
            </a:r>
            <a:r>
              <a:rPr lang="ru-RU" sz="1000" b="1" dirty="0" err="1" smtClean="0">
                <a:solidFill>
                  <a:srgbClr val="0000FF"/>
                </a:solidFill>
              </a:rPr>
              <a:t>комссариаты</a:t>
            </a:r>
            <a:endParaRPr lang="ru-RU" sz="10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2" name="Куб 11"/>
          <p:cNvSpPr/>
          <p:nvPr/>
        </p:nvSpPr>
        <p:spPr>
          <a:xfrm>
            <a:off x="4874608" y="908720"/>
            <a:ext cx="1224136" cy="648072"/>
          </a:xfrm>
          <a:prstGeom prst="cube">
            <a:avLst>
              <a:gd name="adj" fmla="val 10148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Куб 12"/>
          <p:cNvSpPr/>
          <p:nvPr/>
        </p:nvSpPr>
        <p:spPr>
          <a:xfrm>
            <a:off x="6270794" y="908720"/>
            <a:ext cx="1224136" cy="648072"/>
          </a:xfrm>
          <a:prstGeom prst="cube">
            <a:avLst>
              <a:gd name="adj" fmla="val 11633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Куб 13"/>
          <p:cNvSpPr/>
          <p:nvPr/>
        </p:nvSpPr>
        <p:spPr>
          <a:xfrm>
            <a:off x="7713914" y="900180"/>
            <a:ext cx="1224136" cy="648072"/>
          </a:xfrm>
          <a:prstGeom prst="cube">
            <a:avLst>
              <a:gd name="adj" fmla="val 11633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нутый угол 15"/>
          <p:cNvSpPr/>
          <p:nvPr/>
        </p:nvSpPr>
        <p:spPr>
          <a:xfrm>
            <a:off x="4891722" y="2283663"/>
            <a:ext cx="1166834" cy="529148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593,4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нутый угол 16"/>
          <p:cNvSpPr/>
          <p:nvPr/>
        </p:nvSpPr>
        <p:spPr>
          <a:xfrm>
            <a:off x="4923176" y="3650164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149,7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Загнутый угол 17"/>
          <p:cNvSpPr/>
          <p:nvPr/>
        </p:nvSpPr>
        <p:spPr>
          <a:xfrm>
            <a:off x="4936809" y="4972513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767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Загнутый угол 20"/>
          <p:cNvSpPr/>
          <p:nvPr/>
        </p:nvSpPr>
        <p:spPr>
          <a:xfrm>
            <a:off x="4931184" y="5679789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053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Загнутый угол 21"/>
          <p:cNvSpPr/>
          <p:nvPr/>
        </p:nvSpPr>
        <p:spPr>
          <a:xfrm>
            <a:off x="4936809" y="3084024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91,6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Рамка 23"/>
          <p:cNvSpPr/>
          <p:nvPr/>
        </p:nvSpPr>
        <p:spPr>
          <a:xfrm>
            <a:off x="622606" y="5623207"/>
            <a:ext cx="3936980" cy="658376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>
                <a:solidFill>
                  <a:srgbClr val="0000FF"/>
                </a:solidFill>
              </a:rPr>
              <a:t>Прочие межбюджетные трансферты, передаваемые бюджетам городских </a:t>
            </a:r>
            <a:r>
              <a:rPr lang="ru-RU" sz="1200" b="1" dirty="0" smtClean="0">
                <a:solidFill>
                  <a:srgbClr val="0000FF"/>
                </a:solidFill>
              </a:rPr>
              <a:t>поселений</a:t>
            </a:r>
            <a:endParaRPr lang="ru-RU" sz="12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5" name="Загнутый угол 24"/>
          <p:cNvSpPr/>
          <p:nvPr/>
        </p:nvSpPr>
        <p:spPr>
          <a:xfrm>
            <a:off x="6320620" y="1662575"/>
            <a:ext cx="1141200" cy="442800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101 379,5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Загнутый угол 25"/>
          <p:cNvSpPr/>
          <p:nvPr/>
        </p:nvSpPr>
        <p:spPr>
          <a:xfrm>
            <a:off x="6307383" y="2241365"/>
            <a:ext cx="1224136" cy="541597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Загнутый угол 26"/>
          <p:cNvSpPr/>
          <p:nvPr/>
        </p:nvSpPr>
        <p:spPr>
          <a:xfrm>
            <a:off x="6405881" y="3650164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115,9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Загнутый угол 27"/>
          <p:cNvSpPr/>
          <p:nvPr/>
        </p:nvSpPr>
        <p:spPr>
          <a:xfrm>
            <a:off x="6430677" y="4972513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941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Загнутый угол 30"/>
          <p:cNvSpPr/>
          <p:nvPr/>
        </p:nvSpPr>
        <p:spPr>
          <a:xfrm>
            <a:off x="6405881" y="5712569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5 000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Загнутый угол 31"/>
          <p:cNvSpPr/>
          <p:nvPr/>
        </p:nvSpPr>
        <p:spPr>
          <a:xfrm>
            <a:off x="6369114" y="3034146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91,4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Загнутый угол 32"/>
          <p:cNvSpPr/>
          <p:nvPr/>
        </p:nvSpPr>
        <p:spPr>
          <a:xfrm>
            <a:off x="7722166" y="1673327"/>
            <a:ext cx="1224136" cy="432048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146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34" name="Загнутый угол 33"/>
          <p:cNvSpPr/>
          <p:nvPr/>
        </p:nvSpPr>
        <p:spPr>
          <a:xfrm>
            <a:off x="7722166" y="2217894"/>
            <a:ext cx="1224136" cy="541596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Загнутый угол 34"/>
          <p:cNvSpPr/>
          <p:nvPr/>
        </p:nvSpPr>
        <p:spPr>
          <a:xfrm>
            <a:off x="7769064" y="3647577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Загнутый угол 35"/>
          <p:cNvSpPr/>
          <p:nvPr/>
        </p:nvSpPr>
        <p:spPr>
          <a:xfrm>
            <a:off x="7820129" y="4972513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9 041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Загнутый угол 38"/>
          <p:cNvSpPr/>
          <p:nvPr/>
        </p:nvSpPr>
        <p:spPr>
          <a:xfrm>
            <a:off x="7807731" y="5712569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Загнутый угол 39"/>
          <p:cNvSpPr/>
          <p:nvPr/>
        </p:nvSpPr>
        <p:spPr>
          <a:xfrm>
            <a:off x="7786256" y="3063617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81,1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Загнутый угол 29"/>
          <p:cNvSpPr/>
          <p:nvPr/>
        </p:nvSpPr>
        <p:spPr>
          <a:xfrm>
            <a:off x="4890004" y="1664381"/>
            <a:ext cx="1170270" cy="442800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332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Рамка 36"/>
          <p:cNvSpPr/>
          <p:nvPr/>
        </p:nvSpPr>
        <p:spPr>
          <a:xfrm>
            <a:off x="582596" y="3011651"/>
            <a:ext cx="3953038" cy="493052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Прочие субсидии бюджетам городских поселений </a:t>
            </a:r>
            <a:endParaRPr lang="ru-RU" sz="12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8" name="Рамка 37"/>
          <p:cNvSpPr/>
          <p:nvPr/>
        </p:nvSpPr>
        <p:spPr>
          <a:xfrm>
            <a:off x="622606" y="4927792"/>
            <a:ext cx="3936980" cy="661235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 smtClean="0">
                <a:solidFill>
                  <a:srgbClr val="0000FF"/>
                </a:solidFill>
              </a:rPr>
              <a:t>Межбюджетные трансферты, передаваемые бюджетам городских поселений из бюджета муниципальных районов на осуществление части полномочий по решению вопросов местного значения</a:t>
            </a:r>
            <a:endParaRPr lang="ru-RU" sz="10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Загнутый угол 41"/>
          <p:cNvSpPr/>
          <p:nvPr/>
        </p:nvSpPr>
        <p:spPr>
          <a:xfrm>
            <a:off x="4944540" y="4290947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784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Загнутый угол 42"/>
          <p:cNvSpPr/>
          <p:nvPr/>
        </p:nvSpPr>
        <p:spPr>
          <a:xfrm>
            <a:off x="6418279" y="4290946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867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Загнутый угол 43"/>
          <p:cNvSpPr/>
          <p:nvPr/>
        </p:nvSpPr>
        <p:spPr>
          <a:xfrm>
            <a:off x="7811392" y="4300917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935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3"/>
            <a:ext cx="8229600" cy="7829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                                на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тыс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7546" y="4801362"/>
            <a:ext cx="2710278" cy="355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7546" y="3206107"/>
            <a:ext cx="2703764" cy="36691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sz="1300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sz="13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6952" y="1340768"/>
            <a:ext cx="2720872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66952" y="2708920"/>
            <a:ext cx="2720872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3466" y="2240867"/>
            <a:ext cx="2707844" cy="34951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6952" y="4145271"/>
            <a:ext cx="2710278" cy="53962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Национальная безопасность и правоохранительная деятельность</a:t>
            </a:r>
            <a:r>
              <a:rPr lang="en-US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12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61387" y="5252805"/>
            <a:ext cx="2726437" cy="40844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66952" y="3717032"/>
            <a:ext cx="2714358" cy="32788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оборона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3466" y="1809270"/>
            <a:ext cx="2707844" cy="32358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419873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83 155,4</a:t>
            </a:r>
            <a:endParaRPr lang="ru-RU" dirty="0"/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3440698" y="476567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32 820,1</a:t>
            </a:r>
            <a:endParaRPr lang="ru-RU" dirty="0"/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3415786" y="22408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516,9</a:t>
            </a:r>
            <a:endParaRPr lang="ru-RU" dirty="0"/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3422325" y="179104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151,8</a:t>
            </a:r>
            <a:endParaRPr lang="ru-RU" dirty="0"/>
          </a:p>
        </p:txBody>
      </p:sp>
      <p:sp>
        <p:nvSpPr>
          <p:cNvPr id="25" name="Скругленная прямоугольная выноска 24"/>
          <p:cNvSpPr/>
          <p:nvPr/>
        </p:nvSpPr>
        <p:spPr>
          <a:xfrm>
            <a:off x="3449109" y="525280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114 754,2</a:t>
            </a:r>
            <a:endParaRPr lang="ru-RU" sz="1600" dirty="0"/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3422326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700,2</a:t>
            </a:r>
            <a:endParaRPr lang="ru-RU" dirty="0"/>
          </a:p>
        </p:txBody>
      </p:sp>
      <p:sp>
        <p:nvSpPr>
          <p:cNvPr id="27" name="Скругленная прямоугольная выноска 26"/>
          <p:cNvSpPr/>
          <p:nvPr/>
        </p:nvSpPr>
        <p:spPr>
          <a:xfrm>
            <a:off x="3424627" y="3199275"/>
            <a:ext cx="1152127" cy="373742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532,5</a:t>
            </a:r>
            <a:endParaRPr lang="ru-RU" dirty="0"/>
          </a:p>
        </p:txBody>
      </p:sp>
      <p:sp>
        <p:nvSpPr>
          <p:cNvPr id="28" name="Скругленная прямоугольная выноска 27"/>
          <p:cNvSpPr/>
          <p:nvPr/>
        </p:nvSpPr>
        <p:spPr>
          <a:xfrm>
            <a:off x="3440697" y="423506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7 334,1</a:t>
            </a:r>
            <a:endParaRPr lang="ru-RU" dirty="0"/>
          </a:p>
        </p:txBody>
      </p:sp>
      <p:sp>
        <p:nvSpPr>
          <p:cNvPr id="29" name="Скругленная прямоугольная выноска 28"/>
          <p:cNvSpPr/>
          <p:nvPr/>
        </p:nvSpPr>
        <p:spPr>
          <a:xfrm>
            <a:off x="5148064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96 345,7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ая прямоугольная выноска 30"/>
          <p:cNvSpPr/>
          <p:nvPr/>
        </p:nvSpPr>
        <p:spPr>
          <a:xfrm>
            <a:off x="3447018" y="368487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784,1</a:t>
            </a:r>
            <a:endParaRPr lang="ru-RU" dirty="0"/>
          </a:p>
        </p:txBody>
      </p:sp>
      <p:sp>
        <p:nvSpPr>
          <p:cNvPr id="32" name="Скругленный прямоугольник 17"/>
          <p:cNvSpPr/>
          <p:nvPr/>
        </p:nvSpPr>
        <p:spPr>
          <a:xfrm>
            <a:off x="261387" y="5861575"/>
            <a:ext cx="2687794" cy="350854"/>
          </a:xfrm>
          <a:prstGeom prst="roundRect">
            <a:avLst/>
          </a:prstGeom>
          <a:solidFill>
            <a:srgbClr val="9900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ВСЕГО:</a:t>
            </a:r>
          </a:p>
        </p:txBody>
      </p:sp>
      <p:sp>
        <p:nvSpPr>
          <p:cNvPr id="33" name="Скругленная прямоугольная выноска 32"/>
          <p:cNvSpPr/>
          <p:nvPr/>
        </p:nvSpPr>
        <p:spPr>
          <a:xfrm>
            <a:off x="3325934" y="5861575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256 749,3</a:t>
            </a:r>
            <a:endParaRPr lang="ru-RU" dirty="0"/>
          </a:p>
        </p:txBody>
      </p:sp>
      <p:sp>
        <p:nvSpPr>
          <p:cNvPr id="34" name="Скругленная прямоугольная выноска 33"/>
          <p:cNvSpPr/>
          <p:nvPr/>
        </p:nvSpPr>
        <p:spPr>
          <a:xfrm>
            <a:off x="5216465" y="423506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5 398,5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кругленная прямоугольная выноска 34"/>
          <p:cNvSpPr/>
          <p:nvPr/>
        </p:nvSpPr>
        <p:spPr>
          <a:xfrm>
            <a:off x="5217921" y="368242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867,5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Скругленная прямоугольная выноска 35"/>
          <p:cNvSpPr/>
          <p:nvPr/>
        </p:nvSpPr>
        <p:spPr>
          <a:xfrm>
            <a:off x="5206855" y="321297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612,5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>
          <a:xfrm>
            <a:off x="5181177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19 843,4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кругленная прямоугольная выноска 37"/>
          <p:cNvSpPr/>
          <p:nvPr/>
        </p:nvSpPr>
        <p:spPr>
          <a:xfrm>
            <a:off x="5188339" y="224448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516,9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Скругленная прямоугольная выноска 38"/>
          <p:cNvSpPr/>
          <p:nvPr/>
        </p:nvSpPr>
        <p:spPr>
          <a:xfrm>
            <a:off x="5167789" y="179104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151,8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Скругленная прямоугольная выноска 39"/>
          <p:cNvSpPr/>
          <p:nvPr/>
        </p:nvSpPr>
        <p:spPr>
          <a:xfrm>
            <a:off x="6967154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99 807,3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Скругленная прямоугольная выноска 41"/>
          <p:cNvSpPr/>
          <p:nvPr/>
        </p:nvSpPr>
        <p:spPr>
          <a:xfrm>
            <a:off x="5217921" y="525280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89 917,6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Скругленная прямоугольная выноска 42"/>
          <p:cNvSpPr/>
          <p:nvPr/>
        </p:nvSpPr>
        <p:spPr>
          <a:xfrm>
            <a:off x="5217921" y="476085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6 568,8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Скругленная прямоугольная выноска 43"/>
          <p:cNvSpPr/>
          <p:nvPr/>
        </p:nvSpPr>
        <p:spPr>
          <a:xfrm>
            <a:off x="6986867" y="922291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Скругленная прямоугольная выноска 44"/>
          <p:cNvSpPr/>
          <p:nvPr/>
        </p:nvSpPr>
        <p:spPr>
          <a:xfrm>
            <a:off x="5148063" y="910321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Скругленная прямоугольная выноска 45"/>
          <p:cNvSpPr/>
          <p:nvPr/>
        </p:nvSpPr>
        <p:spPr>
          <a:xfrm>
            <a:off x="3449109" y="9087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2023</a:t>
            </a:r>
            <a:endParaRPr lang="ru-RU" dirty="0"/>
          </a:p>
        </p:txBody>
      </p:sp>
      <p:sp>
        <p:nvSpPr>
          <p:cNvPr id="47" name="Скругленная прямоугольная выноска 46"/>
          <p:cNvSpPr/>
          <p:nvPr/>
        </p:nvSpPr>
        <p:spPr>
          <a:xfrm>
            <a:off x="6925276" y="5845207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258 351,8</a:t>
            </a:r>
            <a:endParaRPr lang="ru-RU" dirty="0"/>
          </a:p>
        </p:txBody>
      </p:sp>
      <p:sp>
        <p:nvSpPr>
          <p:cNvPr id="48" name="Скругленная прямоугольная выноска 47"/>
          <p:cNvSpPr/>
          <p:nvPr/>
        </p:nvSpPr>
        <p:spPr>
          <a:xfrm>
            <a:off x="5091325" y="5852389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251 222,7</a:t>
            </a:r>
            <a:endParaRPr lang="ru-RU" dirty="0"/>
          </a:p>
        </p:txBody>
      </p:sp>
      <p:sp>
        <p:nvSpPr>
          <p:cNvPr id="49" name="Скругленная прямоугольная выноска 48"/>
          <p:cNvSpPr/>
          <p:nvPr/>
        </p:nvSpPr>
        <p:spPr>
          <a:xfrm>
            <a:off x="6999642" y="180927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151,8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ая прямоугольная выноска 49"/>
          <p:cNvSpPr/>
          <p:nvPr/>
        </p:nvSpPr>
        <p:spPr>
          <a:xfrm>
            <a:off x="6977319" y="224448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516,9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Скругленная прямоугольная выноска 50"/>
          <p:cNvSpPr/>
          <p:nvPr/>
        </p:nvSpPr>
        <p:spPr>
          <a:xfrm>
            <a:off x="7019096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18 124,8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Скругленная прямоугольная выноска 51"/>
          <p:cNvSpPr/>
          <p:nvPr/>
        </p:nvSpPr>
        <p:spPr>
          <a:xfrm>
            <a:off x="7035711" y="3206107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612,5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Скругленная прямоугольная выноска 52"/>
          <p:cNvSpPr/>
          <p:nvPr/>
        </p:nvSpPr>
        <p:spPr>
          <a:xfrm>
            <a:off x="7040742" y="368242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935,3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Скругленная прямоугольная выноска 53"/>
          <p:cNvSpPr/>
          <p:nvPr/>
        </p:nvSpPr>
        <p:spPr>
          <a:xfrm>
            <a:off x="7040741" y="422300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5 203,0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Скругленная прямоугольная выноска 55"/>
          <p:cNvSpPr/>
          <p:nvPr/>
        </p:nvSpPr>
        <p:spPr>
          <a:xfrm>
            <a:off x="7019096" y="475876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37 653,7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Скругленная прямоугольная выноска 56"/>
          <p:cNvSpPr/>
          <p:nvPr/>
        </p:nvSpPr>
        <p:spPr>
          <a:xfrm>
            <a:off x="7015128" y="527700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94 346,5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реализацию муниципальных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2025-2025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7"/>
          <p:cNvSpPr/>
          <p:nvPr/>
        </p:nvSpPr>
        <p:spPr>
          <a:xfrm>
            <a:off x="755576" y="1790724"/>
            <a:ext cx="7920880" cy="4374579"/>
          </a:xfrm>
          <a:prstGeom prst="roundRect">
            <a:avLst/>
          </a:prstGeom>
          <a:solidFill>
            <a:srgbClr val="9933FF">
              <a:alpha val="5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5400000"/>
            </a:lightRig>
          </a:scene3d>
          <a:sp3d extrusionH="82550"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275856" y="1517920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904058" y="2933897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2023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256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749,3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709637" y="2420888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796136" y="2420888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66449" y="3789040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2024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251</a:t>
            </a:r>
            <a:r>
              <a:rPr lang="ru-RU" b="1" dirty="0" smtClean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222,7 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6424338" y="3927408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2025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258</a:t>
            </a:r>
            <a:r>
              <a:rPr lang="ru-RU" b="1" dirty="0" smtClean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351,8 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7"/>
          <p:cNvSpPr/>
          <p:nvPr/>
        </p:nvSpPr>
        <p:spPr>
          <a:xfrm>
            <a:off x="755576" y="1676879"/>
            <a:ext cx="7704856" cy="4320480"/>
          </a:xfrm>
          <a:prstGeom prst="roundRect">
            <a:avLst/>
          </a:prstGeom>
          <a:pattFill prst="sphere">
            <a:fgClr>
              <a:srgbClr val="9933FF"/>
            </a:fgClr>
            <a:bgClr>
              <a:schemeClr val="bg1"/>
            </a:bgClr>
          </a:pattFill>
          <a:ln w="31750">
            <a:solidFill>
              <a:srgbClr val="FF000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5400000"/>
            </a:lightRig>
          </a:scene3d>
          <a:sp3d extrusionH="82550"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1988840"/>
            <a:ext cx="2448272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29</a:t>
            </a:r>
            <a:r>
              <a:rPr lang="ru-RU" sz="2400" b="1" dirty="0">
                <a:solidFill>
                  <a:schemeClr val="bg1"/>
                </a:solidFill>
              </a:rPr>
              <a:t> </a:t>
            </a:r>
            <a:r>
              <a:rPr lang="ru-RU" sz="2400" b="1" dirty="0" smtClean="0">
                <a:solidFill>
                  <a:schemeClr val="bg1"/>
                </a:solidFill>
              </a:rPr>
              <a:t>556,6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3958254"/>
            <a:ext cx="2664296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/>
              <a:t>33 750,8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3958255"/>
            <a:ext cx="2625708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/>
              <a:t>34 792,4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20411</TotalTime>
  <Words>651</Words>
  <Application>Microsoft Office PowerPoint</Application>
  <PresentationFormat>Экран (4:3)</PresentationFormat>
  <Paragraphs>255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на период 2023 - 2025  годов, тыс. руб. </vt:lpstr>
      <vt:lpstr>Структура неналоговых поступлений в бюджет поселения  на период 2023 – 2025 годов, тыс. руб.</vt:lpstr>
      <vt:lpstr>Структура безвозмездных поступлений в бюджет поселения                                  на  период 2023 – 2025 годов, тыс. руб. </vt:lpstr>
      <vt:lpstr>Структура расходов бюджета поселения                                                                  на период 2023 – 2025 годов, тыс. руб.</vt:lpstr>
      <vt:lpstr>Презентация PowerPoint</vt:lpstr>
      <vt:lpstr>Расходы дорожного фонда городского поселения Излучинск на период 2023-2025 годов, тыс. руб.</vt:lpstr>
      <vt:lpstr>Расходы на благоустройство городского поселения Излучинск на период 2023 – 2025 годов, тыс. руб.</vt:lpstr>
      <vt:lpstr>Расходы на культуру, кинематографию  городского поселения Излучинск   на период 2023 - 2025 годов, тыс. руб.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1</cp:lastModifiedBy>
  <cp:revision>727</cp:revision>
  <cp:lastPrinted>2020-06-25T04:22:38Z</cp:lastPrinted>
  <dcterms:created xsi:type="dcterms:W3CDTF">2012-01-27T08:52:51Z</dcterms:created>
  <dcterms:modified xsi:type="dcterms:W3CDTF">2023-03-29T07:07:13Z</dcterms:modified>
</cp:coreProperties>
</file>