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4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65" r:id="rId11"/>
    <p:sldId id="271" r:id="rId12"/>
    <p:sldId id="268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FFFF"/>
    <a:srgbClr val="33CC33"/>
    <a:srgbClr val="66FF33"/>
    <a:srgbClr val="FF0000"/>
    <a:srgbClr val="FF0066"/>
    <a:srgbClr val="0000FF"/>
    <a:srgbClr val="66FF99"/>
    <a:srgbClr val="00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4624" autoAdjust="0"/>
  </p:normalViewPr>
  <p:slideViewPr>
    <p:cSldViewPr>
      <p:cViewPr varScale="1">
        <p:scale>
          <a:sx n="84" d="100"/>
          <a:sy n="84" d="100"/>
        </p:scale>
        <p:origin x="15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&#1041;&#1070;&#1044;&#1046;&#1045;&#1058;%202024-2026\&#1041;&#1102;&#1076;&#1078;&#1077;&#1090;%20&#1076;&#1083;&#1103;%20&#1075;&#1088;&#1072;&#1078;&#1076;&#1072;&#1085;\&#1090;&#1072;&#1073;&#1083;&#1080;&#1094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&#1041;&#1070;&#1044;&#1046;&#1045;&#1058;%202024-2026\&#1041;&#1102;&#1076;&#1078;&#1077;&#1090;%20&#1076;&#1083;&#1103;%20&#1075;&#1088;&#1072;&#1078;&#1076;&#1072;&#1085;\&#1090;&#1072;&#1073;&#1083;&#1080;&#1094;&#10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[таблицы.xlsx]Лист1!$A$3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[таблицы.xlsx]Лист1!$B$2:$D$2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[таблицы.xlsx]Лист1!$B$3:$D$3</c:f>
              <c:numCache>
                <c:formatCode>#\ ##0.0</c:formatCode>
                <c:ptCount val="3"/>
                <c:pt idx="0">
                  <c:v>324766.2</c:v>
                </c:pt>
                <c:pt idx="1">
                  <c:v>327706.2</c:v>
                </c:pt>
                <c:pt idx="2">
                  <c:v>-2940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7-4525-A195-E09508D3E72C}"/>
            </c:ext>
          </c:extLst>
        </c:ser>
        <c:ser>
          <c:idx val="1"/>
          <c:order val="1"/>
          <c:tx>
            <c:strRef>
              <c:f>[таблицы.xlsx]Лист1!$A$4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[таблицы.xlsx]Лист1!$B$2:$D$2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[таблицы.xlsx]Лист1!$B$4:$D$4</c:f>
              <c:numCache>
                <c:formatCode>#\ ##0.0</c:formatCode>
                <c:ptCount val="3"/>
                <c:pt idx="0">
                  <c:v>295606.5</c:v>
                </c:pt>
                <c:pt idx="1">
                  <c:v>298536.5</c:v>
                </c:pt>
                <c:pt idx="2">
                  <c:v>-2930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7-4525-A195-E09508D3E72C}"/>
            </c:ext>
          </c:extLst>
        </c:ser>
        <c:ser>
          <c:idx val="2"/>
          <c:order val="2"/>
          <c:tx>
            <c:strRef>
              <c:f>[таблицы.xlsx]Лист1!$A$5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[таблицы.xlsx]Лист1!$B$2:$D$2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[таблицы.xlsx]Лист1!$B$5:$D$5</c:f>
              <c:numCache>
                <c:formatCode>#\ ##0.0</c:formatCode>
                <c:ptCount val="3"/>
                <c:pt idx="0">
                  <c:v>292226.59999999998</c:v>
                </c:pt>
                <c:pt idx="1">
                  <c:v>295146.59999999998</c:v>
                </c:pt>
                <c:pt idx="2">
                  <c:v>-2920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D7-4525-A195-E09508D3E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7346223"/>
        <c:axId val="1967346639"/>
        <c:axId val="1964296015"/>
      </c:bar3DChart>
      <c:catAx>
        <c:axId val="1967346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46639"/>
        <c:crosses val="autoZero"/>
        <c:auto val="1"/>
        <c:lblAlgn val="ctr"/>
        <c:lblOffset val="100"/>
        <c:noMultiLvlLbl val="0"/>
      </c:catAx>
      <c:valAx>
        <c:axId val="196734663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1967346223"/>
        <c:crosses val="autoZero"/>
        <c:crossBetween val="between"/>
      </c:valAx>
      <c:serAx>
        <c:axId val="196429601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46639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[таблицы.xlsx]Лист2!$A$4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cat>
            <c:strRef>
              <c:f>[таблицы.xlsx]Лист2!$B$3:$D$3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[таблицы.xlsx]Лист2!$B$4:$D$4</c:f>
              <c:numCache>
                <c:formatCode>#\ ##0.0</c:formatCode>
                <c:ptCount val="3"/>
                <c:pt idx="0">
                  <c:v>81585</c:v>
                </c:pt>
                <c:pt idx="1">
                  <c:v>83585</c:v>
                </c:pt>
                <c:pt idx="2">
                  <c:v>85585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8-421E-9883-B0F469A9ACB8}"/>
            </c:ext>
          </c:extLst>
        </c:ser>
        <c:ser>
          <c:idx val="1"/>
          <c:order val="1"/>
          <c:tx>
            <c:strRef>
              <c:f>[таблицы.xlsx]Лист2!$A$5</c:f>
              <c:strCache>
                <c:ptCount val="1"/>
                <c:pt idx="0">
                  <c:v>Неналоговые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[таблицы.xlsx]Лист2!$B$3:$D$3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[таблицы.xlsx]Лист2!$B$5:$D$5</c:f>
              <c:numCache>
                <c:formatCode>#\ ##0.0</c:formatCode>
                <c:ptCount val="3"/>
                <c:pt idx="0">
                  <c:v>72000</c:v>
                </c:pt>
                <c:pt idx="1">
                  <c:v>72080</c:v>
                </c:pt>
                <c:pt idx="2">
                  <c:v>72150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E8-421E-9883-B0F469A9ACB8}"/>
            </c:ext>
          </c:extLst>
        </c:ser>
        <c:ser>
          <c:idx val="2"/>
          <c:order val="2"/>
          <c:tx>
            <c:strRef>
              <c:f>[таблицы.xlsx]Лист2!$A$6</c:f>
              <c:strCache>
                <c:ptCount val="1"/>
                <c:pt idx="0">
                  <c:v>Безвозмездные 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  <a:sp3d/>
          </c:spPr>
          <c:invertIfNegative val="0"/>
          <c:cat>
            <c:strRef>
              <c:f>[таблицы.xlsx]Лист2!$B$3:$D$3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[таблицы.xlsx]Лист2!$B$6:$D$6</c:f>
              <c:numCache>
                <c:formatCode>#\ ##0.0</c:formatCode>
                <c:ptCount val="3"/>
                <c:pt idx="0">
                  <c:v>171181.2</c:v>
                </c:pt>
                <c:pt idx="1">
                  <c:v>139941.5</c:v>
                </c:pt>
                <c:pt idx="2">
                  <c:v>134491.6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E8-421E-9883-B0F469A9A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024896623"/>
        <c:axId val="2024897039"/>
        <c:axId val="0"/>
      </c:bar3DChart>
      <c:catAx>
        <c:axId val="2024896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897039"/>
        <c:crosses val="autoZero"/>
        <c:auto val="1"/>
        <c:lblAlgn val="ctr"/>
        <c:lblOffset val="100"/>
        <c:noMultiLvlLbl val="0"/>
      </c:catAx>
      <c:valAx>
        <c:axId val="202489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8966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2024 год и плановый период 2025 и 2026 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18.12.2023 № 25)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2024 – 2026 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462565"/>
              </p:ext>
            </p:extLst>
          </p:nvPr>
        </p:nvGraphicFramePr>
        <p:xfrm>
          <a:off x="1043608" y="1196752"/>
          <a:ext cx="7488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2024 -2026 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521206"/>
              </p:ext>
            </p:extLst>
          </p:nvPr>
        </p:nvGraphicFramePr>
        <p:xfrm>
          <a:off x="827584" y="1268760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980728"/>
            <a:ext cx="8229600" cy="288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2024 - 2026 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06516"/>
              </p:ext>
            </p:extLst>
          </p:nvPr>
        </p:nvGraphicFramePr>
        <p:xfrm>
          <a:off x="323528" y="1988840"/>
          <a:ext cx="8496944" cy="3587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3">
                  <a:extLst>
                    <a:ext uri="{9D8B030D-6E8A-4147-A177-3AD203B41FA5}">
                      <a16:colId xmlns:a16="http://schemas.microsoft.com/office/drawing/2014/main" val="707391074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3372396668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1589508922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15711584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654288"/>
                  </a:ext>
                </a:extLst>
              </a:tr>
              <a:tr h="402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058412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602524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</a:t>
                      </a: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сельскохозяйственный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8617419"/>
                  </a:ext>
                </a:extLst>
              </a:tr>
              <a:tr h="5451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9544916"/>
                  </a:ext>
                </a:extLst>
              </a:tr>
              <a:tr h="32611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606705"/>
                  </a:ext>
                </a:extLst>
              </a:tr>
              <a:tr h="4614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2562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764704"/>
            <a:ext cx="8229600" cy="7920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2024 – 2026 годов, 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89128"/>
              </p:ext>
            </p:extLst>
          </p:nvPr>
        </p:nvGraphicFramePr>
        <p:xfrm>
          <a:off x="395536" y="1565960"/>
          <a:ext cx="8317430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00207">
                  <a:extLst>
                    <a:ext uri="{9D8B030D-6E8A-4147-A177-3AD203B41FA5}">
                      <a16:colId xmlns:a16="http://schemas.microsoft.com/office/drawing/2014/main" val="2122917178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674347743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3183824193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1588175239"/>
                    </a:ext>
                  </a:extLst>
                </a:gridCol>
              </a:tblGrid>
              <a:tr h="2896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781863"/>
                  </a:ext>
                </a:extLst>
              </a:tr>
              <a:tr h="5002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68 750,0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68 750,0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68 750,0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736813"/>
                  </a:ext>
                </a:extLst>
              </a:tr>
              <a:tr h="28963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716109"/>
                  </a:ext>
                </a:extLst>
              </a:tr>
              <a:tr h="5002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49174"/>
                  </a:ext>
                </a:extLst>
              </a:tr>
              <a:tr h="28963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2554233"/>
                  </a:ext>
                </a:extLst>
              </a:tr>
              <a:tr h="92156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поступающие в порядке возмещения расходов, понесенных   в связи с эксплуатацией имущества городских поселений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308619"/>
                  </a:ext>
                </a:extLst>
              </a:tr>
              <a:tr h="5002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бюджетов городских поселений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076830"/>
                  </a:ext>
                </a:extLst>
              </a:tr>
              <a:tr h="36409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9863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548680"/>
            <a:ext cx="8686800" cy="93610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период 2024 – 2026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92306"/>
              </p:ext>
            </p:extLst>
          </p:nvPr>
        </p:nvGraphicFramePr>
        <p:xfrm>
          <a:off x="323528" y="1268760"/>
          <a:ext cx="8496943" cy="4958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1883804498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829974180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1630549921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865336830"/>
                    </a:ext>
                  </a:extLst>
                </a:gridCol>
              </a:tblGrid>
              <a:tr h="33875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41700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 бюджетам городских поселений на выравнивание бюджетной обеспеченности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111 230,6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117 338,2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121 907,3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9591801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городских поселений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значения)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27 012,1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1 487,8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7020240"/>
                  </a:ext>
                </a:extLst>
              </a:tr>
              <a:tr h="505123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городских поселений на реализацию программ формирования современной городской среды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5 252,8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136387"/>
                  </a:ext>
                </a:extLst>
              </a:tr>
              <a:tr h="20298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 бюджетам городских поселений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059125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городских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2 101,4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2 542,7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001615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трансферты,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9 707,3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9 496,3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9 957,7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349280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трансферты, передаваемые бюджетам городских поселений (на поддержку по обеспечению сбалансированности бюджетов (передаваемые полномочия)) 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15 790,1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9 211,9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58443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48" y="548680"/>
            <a:ext cx="7704856" cy="43204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2024 – 2026 годов, тыс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35650"/>
              </p:ext>
            </p:extLst>
          </p:nvPr>
        </p:nvGraphicFramePr>
        <p:xfrm>
          <a:off x="467591" y="1556792"/>
          <a:ext cx="8208913" cy="4287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0130">
                  <a:extLst>
                    <a:ext uri="{9D8B030D-6E8A-4147-A177-3AD203B41FA5}">
                      <a16:colId xmlns:a16="http://schemas.microsoft.com/office/drawing/2014/main" val="756044695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3257645248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1051523454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11685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531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110 470,9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110 339,7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103 852,3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788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оборона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2 101,4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542,7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744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7 274,1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7 073,0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6 708,9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02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68 502,3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38 332,4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25 644,7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4051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122 379,3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119 910,1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135 831,7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3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910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15 697,6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19 050,8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19 029,8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680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810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спорт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80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327 706,2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298 536,5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295 146,6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6990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3351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2024-2026 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solidFill>
            <a:srgbClr val="00FFFF"/>
          </a:solidFill>
          <a:ln w="31750">
            <a:solidFill>
              <a:schemeClr val="accent6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83868" y="198883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56 918,9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399653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2026 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23 080,8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5160" y="399309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26 566,4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1304" y="692696"/>
            <a:ext cx="8229600" cy="85496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период 2024 – 2026 годов,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2024 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56 499,3</a:t>
            </a:r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2025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58 795,6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2026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/>
              <a:t>3</a:t>
            </a:r>
            <a:r>
              <a:rPr lang="ru-RU" sz="2800" b="1" dirty="0" smtClean="0"/>
              <a:t>8 600,1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20821</TotalTime>
  <Words>563</Words>
  <Application>Microsoft Office PowerPoint</Application>
  <PresentationFormat>Экран (4:3)</PresentationFormat>
  <Paragraphs>170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2024 - 2026  годов, тыс. руб. </vt:lpstr>
      <vt:lpstr>Структура неналоговых поступлений в бюджет поселения  на период 2024 – 2026 годов, тыс. руб.</vt:lpstr>
      <vt:lpstr>Структура безвозмездных поступлений в бюджет поселения                                  на  период 2024 – 2026 годов, тыс. руб. </vt:lpstr>
      <vt:lpstr>Структура расходов бюджета поселения                                                                  на период 2024 – 2026 годов, тыс. руб.</vt:lpstr>
      <vt:lpstr>Расходы дорожного фонда городского поселения Излучинск на период 2024-2026 годов, тыс. руб.</vt:lpstr>
      <vt:lpstr>Расходы на благоустройство городского поселения Излучинск на период 2024 – 2026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757</cp:revision>
  <cp:lastPrinted>2020-06-25T04:22:38Z</cp:lastPrinted>
  <dcterms:created xsi:type="dcterms:W3CDTF">2012-01-27T08:52:51Z</dcterms:created>
  <dcterms:modified xsi:type="dcterms:W3CDTF">2024-05-27T10:10:19Z</dcterms:modified>
</cp:coreProperties>
</file>