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838" r:id="rId2"/>
    <p:sldMasterId id="2147483852" r:id="rId3"/>
    <p:sldMasterId id="2147483916" r:id="rId4"/>
    <p:sldMasterId id="2147483930" r:id="rId5"/>
    <p:sldMasterId id="2147483944" r:id="rId6"/>
  </p:sldMasterIdLst>
  <p:notesMasterIdLst>
    <p:notesMasterId r:id="rId20"/>
  </p:notesMasterIdLst>
  <p:sldIdLst>
    <p:sldId id="267" r:id="rId7"/>
    <p:sldId id="257" r:id="rId8"/>
    <p:sldId id="258" r:id="rId9"/>
    <p:sldId id="259" r:id="rId10"/>
    <p:sldId id="283" r:id="rId11"/>
    <p:sldId id="284" r:id="rId12"/>
    <p:sldId id="277" r:id="rId13"/>
    <p:sldId id="278" r:id="rId14"/>
    <p:sldId id="265" r:id="rId15"/>
    <p:sldId id="264" r:id="rId16"/>
    <p:sldId id="285" r:id="rId17"/>
    <p:sldId id="286" r:id="rId18"/>
    <p:sldId id="268" r:id="rId19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9933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624" autoAdjust="0"/>
  </p:normalViewPr>
  <p:slideViewPr>
    <p:cSldViewPr>
      <p:cViewPr>
        <p:scale>
          <a:sx n="100" d="100"/>
          <a:sy n="100" d="100"/>
        </p:scale>
        <p:origin x="-514" y="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7596371882086"/>
          <c:y val="5.6962025316455694E-2"/>
          <c:w val="0.45238095238095238"/>
          <c:h val="0.8417721518987342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9.7765218551807753E-2"/>
                  <c:y val="0.164012677947334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60 859,4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997470102530478"/>
                  <c:y val="8.00944255107926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49 292,3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361380766976715"/>
                  <c:y val="-0.2469738391460041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120 692,2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056">
                <a:noFill/>
              </a:ln>
            </c:spPr>
            <c:txPr>
              <a:bodyPr/>
              <a:lstStyle/>
              <a:p>
                <a:pPr>
                  <a:defRPr sz="2052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60859.4</c:v>
                </c:pt>
                <c:pt idx="1">
                  <c:v>49292.3</c:v>
                </c:pt>
                <c:pt idx="2">
                  <c:v>120692.2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90"/>
      </c:pieChart>
      <c:spPr>
        <a:noFill/>
        <a:ln w="26056">
          <a:noFill/>
        </a:ln>
      </c:spPr>
    </c:plotArea>
    <c:legend>
      <c:legendPos val="r"/>
      <c:layout>
        <c:manualLayout>
          <c:xMode val="edge"/>
          <c:yMode val="edge"/>
          <c:x val="0.62585034013605445"/>
          <c:y val="0.25738396624472576"/>
          <c:w val="0.35260770975056688"/>
          <c:h val="0.61603375527426163"/>
        </c:manualLayout>
      </c:layout>
      <c:overlay val="0"/>
      <c:txPr>
        <a:bodyPr/>
        <a:lstStyle/>
        <a:p>
          <a:pPr>
            <a:defRPr sz="1888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6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494633453366221"/>
          <c:y val="1.5128279397527268E-2"/>
          <c:w val="0.6548174229125977"/>
          <c:h val="0.860414015757530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3673227967372316E-2"/>
                  <c:y val="7.714359533416809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110,7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49 628,5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5 840,8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679274425075605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5 279,4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799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Единый сельскохозяйственный налог</c:v>
                </c:pt>
                <c:pt idx="1">
                  <c:v>Налог на доходы физических лиц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110.7</c:v>
                </c:pt>
                <c:pt idx="1">
                  <c:v>49628.5</c:v>
                </c:pt>
                <c:pt idx="2">
                  <c:v>5840.8</c:v>
                </c:pt>
                <c:pt idx="3">
                  <c:v>5279.4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478065133534832E-2"/>
                  <c:y val="-9.4288002075792084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44 313,8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5 995,3 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157339558610554E-2"/>
                  <c:y val="2.5715206717864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4 705,2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799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Единый сельскохозяйственный налог</c:v>
                </c:pt>
                <c:pt idx="1">
                  <c:v>Налог на доходы физических лиц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38.5</c:v>
                </c:pt>
                <c:pt idx="1">
                  <c:v>44313.8</c:v>
                </c:pt>
                <c:pt idx="2">
                  <c:v>5995.3</c:v>
                </c:pt>
                <c:pt idx="3">
                  <c:v>4705.2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867648"/>
        <c:axId val="117869184"/>
      </c:barChart>
      <c:catAx>
        <c:axId val="117867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999" b="1"/>
            </a:pPr>
            <a:endParaRPr lang="ru-RU"/>
          </a:p>
        </c:txPr>
        <c:crossAx val="117869184"/>
        <c:crosses val="autoZero"/>
        <c:auto val="1"/>
        <c:lblAlgn val="ctr"/>
        <c:lblOffset val="100"/>
        <c:noMultiLvlLbl val="0"/>
      </c:catAx>
      <c:valAx>
        <c:axId val="11786918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178676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8262660323486469"/>
          <c:y val="2.57152067178649E-3"/>
          <c:w val="0.61737339676513525"/>
          <c:h val="8.0307476016365009E-2"/>
        </c:manualLayout>
      </c:layout>
      <c:overlay val="0"/>
      <c:txPr>
        <a:bodyPr/>
        <a:lstStyle/>
        <a:p>
          <a:pPr>
            <a:defRPr sz="2399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1935290397976"/>
          <c:y val="9.1242888966752977E-2"/>
          <c:w val="0.37507194271647348"/>
          <c:h val="0.7936611031822674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сдачи в аренду имущества, находящегося в  муниципальной собственности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4797787714481187"/>
                  <c:y val="-3.61783163694062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1200,1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 formatCode="#,##0.00">
                  <c:v>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1200.0999999999999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продажи квартир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4134745262222326"/>
                  <c:y val="-0.1221018177467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ru-RU" baseline="0" dirty="0" smtClean="0"/>
                      <a:t> 582,0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 formatCode="#,##0.00">
                  <c:v>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 formatCode="#,##0.00">
                  <c:v>2582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земельных участков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4930396204932956"/>
                  <c:y val="-0.1989807400317343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664,1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 formatCode="#,##0.00">
                  <c:v>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 formatCode="#,##0.00">
                  <c:v>664.1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доходы от использования имущества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5063004695384727"/>
                  <c:y val="-0.283562866234236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 formatCode="#,##0.00">
                  <c:v>0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 formatCode="#,##0.00">
                  <c:v>19.7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доходы от компенсации затрат бюджетов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5593438657191814"/>
                  <c:y val="-0.3824924011292192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451,8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 formatCode="#,##0.00">
                  <c:v>0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 formatCode="0.00">
                  <c:v>451.8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4797787714481187"/>
                  <c:y val="-0.479362691894632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203,7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 formatCode="#,##0.00">
                  <c:v>0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 formatCode="0.00">
                  <c:v>203.7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Прочие поступления от денежных взысканий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373690934925359"/>
                  <c:y val="-0.5652863713148681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935,80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 formatCode="#,##0.00">
                  <c:v>0</c:v>
                </c:pt>
              </c:numCache>
            </c:numRef>
          </c:cat>
          <c:val>
            <c:numRef>
              <c:f>Лист1!$H$2:$H$5</c:f>
              <c:numCache>
                <c:formatCode>General</c:formatCode>
                <c:ptCount val="4"/>
                <c:pt idx="0" formatCode="0.00">
                  <c:v>1935.8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Доходы, получаемые в виде арендной платы за земельные участки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.24002136771770555"/>
                  <c:y val="-0.2984711100476015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42 235,2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 formatCode="#,##0.00">
                  <c:v>0</c:v>
                </c:pt>
              </c:numCache>
            </c:num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42235.199999999997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21221120"/>
        <c:axId val="121222656"/>
      </c:barChart>
      <c:catAx>
        <c:axId val="121221120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121222656"/>
        <c:crosses val="autoZero"/>
        <c:auto val="1"/>
        <c:lblAlgn val="ctr"/>
        <c:lblOffset val="100"/>
        <c:noMultiLvlLbl val="0"/>
      </c:catAx>
      <c:valAx>
        <c:axId val="12122265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1221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3400440886685099"/>
          <c:y val="8.9992671754420453E-2"/>
          <c:w val="0.49730439307913155"/>
          <c:h val="0.8012464427029475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89756734884238E-2"/>
          <c:y val="0.16443222832790658"/>
          <c:w val="0.39428713616536815"/>
          <c:h val="0.655086400656337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"/>
          <c:dPt>
            <c:idx val="0"/>
            <c:bubble3D val="0"/>
            <c:explosion val="13"/>
          </c:dPt>
          <c:dPt>
            <c:idx val="1"/>
            <c:bubble3D val="0"/>
            <c:explosion val="5"/>
          </c:dPt>
          <c:dPt>
            <c:idx val="3"/>
            <c:bubble3D val="0"/>
            <c:explosion val="15"/>
          </c:dPt>
          <c:dPt>
            <c:idx val="4"/>
            <c:bubble3D val="0"/>
            <c:explosion val="8"/>
          </c:dPt>
          <c:dLbls>
            <c:dLbl>
              <c:idx val="0"/>
              <c:layout>
                <c:manualLayout>
                  <c:x val="-0.13803570154355027"/>
                  <c:y val="8.5401101266525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9299035375288044E-2"/>
                  <c:y val="-0.12849907702562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881243547464916E-2"/>
                  <c:y val="6.2407996333740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368196668301666E-4"/>
                  <c:y val="1.6408593489612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7649610747857283E-2"/>
                  <c:y val="-4.0012394456171538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 </a:t>
                    </a:r>
                    <a:r>
                      <a:rPr lang="ru-RU" sz="2000" dirty="0" smtClean="0"/>
                      <a:t>5565,1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2184901767915582E-2"/>
                  <c:y val="-3.023118959004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4063378685114487E-2"/>
                  <c:y val="8.399066770358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8237868892653304E-2"/>
                  <c:y val="-2.016442617486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Дотации бюджетам поселений на выравнивание бюджетной обеспеченности</c:v>
                </c:pt>
                <c:pt idx="1">
                  <c:v>Дотации бюджетам поселений на поддержку мер по обеспечению сбалансированности бюджетов</c:v>
                </c:pt>
                <c:pt idx="2">
                  <c:v>Субвенции бюджетам поселений на осуществление первичного воинского учета на территориях, где отсутствуют военные комиссариаты</c:v>
                </c:pt>
                <c:pt idx="3">
                  <c:v>Дотации бюджетам поселений на поощрение наилучших показателей деятельности ОМС</c:v>
                </c:pt>
                <c:pt idx="4">
                  <c:v>Прочие межбюджетные трансферты, передаваемые бюджетам поселений</c:v>
                </c:pt>
                <c:pt idx="5">
                  <c:v>Межбюджетные трансферты, передаваемые бюджетам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</c:v>
                </c:pt>
                <c:pt idx="6">
                  <c:v>Прочие безвозмездные поступления в бюджеты поселений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46579.199999999997</c:v>
                </c:pt>
                <c:pt idx="1">
                  <c:v>62821.9</c:v>
                </c:pt>
                <c:pt idx="2">
                  <c:v>1807.2</c:v>
                </c:pt>
                <c:pt idx="3">
                  <c:v>267.7</c:v>
                </c:pt>
                <c:pt idx="4">
                  <c:v>5565.1</c:v>
                </c:pt>
                <c:pt idx="5">
                  <c:v>3231.07</c:v>
                </c:pt>
                <c:pt idx="6">
                  <c:v>420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txPr>
          <a:bodyPr/>
          <a:lstStyle/>
          <a:p>
            <a:pPr>
              <a:lnSpc>
                <a:spcPct val="100000"/>
              </a:lnSpc>
              <a:defRPr sz="1200" b="0" kern="1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835513857046187"/>
          <c:y val="0"/>
          <c:w val="0.51225652957752166"/>
          <c:h val="0.99723468225752698"/>
        </c:manualLayout>
      </c:layout>
      <c:overlay val="0"/>
      <c:txPr>
        <a:bodyPr/>
        <a:lstStyle/>
        <a:p>
          <a:pPr>
            <a:lnSpc>
              <a:spcPct val="100000"/>
            </a:lnSpc>
            <a:defRPr sz="1200" b="0" kern="10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lnSpc>
          <a:spcPct val="100000"/>
        </a:lnSpc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238702201622246E-2"/>
          <c:y val="8.6680761099365747E-2"/>
          <c:w val="0.44148319814600234"/>
          <c:h val="0.8054968287526427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explosion val="9"/>
          </c:dPt>
          <c:dPt>
            <c:idx val="1"/>
            <c:bubble3D val="0"/>
            <c:explosion val="14"/>
          </c:dPt>
          <c:dPt>
            <c:idx val="2"/>
            <c:bubble3D val="0"/>
            <c:explosion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54 799,3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918287937743192"/>
                  <c:y val="-0.1591267000715819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144 130,3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spPr>
              <a:noFill/>
              <a:ln w="25235">
                <a:noFill/>
              </a:ln>
            </c:spPr>
            <c:txPr>
              <a:bodyPr/>
              <a:lstStyle/>
              <a:p>
                <a:pPr>
                  <a:defRPr sz="2186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2"/>
                <c:pt idx="0">
                  <c:v>Расходы на реализацию муниципальных программ</c:v>
                </c:pt>
                <c:pt idx="1">
                  <c:v>Расходы на реализацию ведомственных программ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54799.3</c:v>
                </c:pt>
                <c:pt idx="1">
                  <c:v>144130.29999999999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235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54577056778679023"/>
          <c:y val="6.5539112050739964E-2"/>
          <c:w val="0.43453070683661643"/>
          <c:h val="0.79915433403805491"/>
        </c:manualLayout>
      </c:layout>
      <c:overlay val="0"/>
      <c:txPr>
        <a:bodyPr/>
        <a:lstStyle/>
        <a:p>
          <a:pPr>
            <a:defRPr sz="1987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88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2014 год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22</a:t>
                    </a:r>
                    <a:r>
                      <a:rPr lang="ru-RU" baseline="0" dirty="0" smtClean="0"/>
                      <a:t> 420,8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Исполнено(тыс.руб.)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3202.6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2015 год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24 009,4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Исполнено(тыс.руб.)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4700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692544"/>
        <c:axId val="121694080"/>
      </c:barChart>
      <c:catAx>
        <c:axId val="1216925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1694080"/>
        <c:crosses val="autoZero"/>
        <c:auto val="1"/>
        <c:lblAlgn val="ctr"/>
        <c:lblOffset val="100"/>
        <c:noMultiLvlLbl val="0"/>
      </c:catAx>
      <c:valAx>
        <c:axId val="121694080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21692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756546636630002E-2"/>
          <c:y val="1.7943336522187065E-2"/>
          <c:w val="0.62638126234245362"/>
          <c:h val="0.892337275513988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14 428,3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Культура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14428.3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11 572,7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Культура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11572.7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6651008"/>
        <c:axId val="166652544"/>
      </c:barChart>
      <c:catAx>
        <c:axId val="166651008"/>
        <c:scaling>
          <c:orientation val="minMax"/>
        </c:scaling>
        <c:delete val="1"/>
        <c:axPos val="l"/>
        <c:majorTickMark val="out"/>
        <c:minorTickMark val="none"/>
        <c:tickLblPos val="nextTo"/>
        <c:crossAx val="166652544"/>
        <c:crosses val="autoZero"/>
        <c:auto val="1"/>
        <c:lblAlgn val="ctr"/>
        <c:lblOffset val="100"/>
        <c:noMultiLvlLbl val="0"/>
      </c:catAx>
      <c:valAx>
        <c:axId val="16665254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66651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271819605975905"/>
          <c:y val="0.20076892623058989"/>
          <c:w val="0.29728180394024095"/>
          <c:h val="0.441494450065250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0.01674</cdr:x>
      <cdr:y>0</cdr:y>
    </cdr:from>
    <cdr:to>
      <cdr:x>0.15901</cdr:x>
      <cdr:y>0.3125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-908720"/>
          <a:ext cx="1224155" cy="562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/>
            <a:t>т</a:t>
          </a:r>
          <a:r>
            <a:rPr lang="ru-RU" sz="1800" b="1" dirty="0" smtClean="0"/>
            <a:t>ыс.</a:t>
          </a:r>
          <a:r>
            <a:rPr lang="en-US" sz="1800" b="1" dirty="0" smtClean="0"/>
            <a:t> </a:t>
          </a:r>
          <a:r>
            <a:rPr lang="ru-RU" sz="1800" b="1" dirty="0" smtClean="0"/>
            <a:t>руб.</a:t>
          </a:r>
          <a:endParaRPr lang="ru-RU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3"/>
          </a:xfrm>
          <a:prstGeom prst="rect">
            <a:avLst/>
          </a:prstGeom>
        </p:spPr>
        <p:txBody>
          <a:bodyPr vert="horz" lIns="91696" tIns="45848" rIns="91696" bIns="4584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3"/>
          </a:xfrm>
          <a:prstGeom prst="rect">
            <a:avLst/>
          </a:prstGeom>
        </p:spPr>
        <p:txBody>
          <a:bodyPr vert="horz" lIns="91696" tIns="45848" rIns="91696" bIns="4584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139C4F-543A-44BB-84C7-0447BFD2B2A8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6" tIns="45848" rIns="91696" bIns="4584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696" tIns="45848" rIns="91696" bIns="4584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6"/>
            <a:ext cx="2971800" cy="497363"/>
          </a:xfrm>
          <a:prstGeom prst="rect">
            <a:avLst/>
          </a:prstGeom>
        </p:spPr>
        <p:txBody>
          <a:bodyPr vert="horz" lIns="91696" tIns="45848" rIns="91696" bIns="4584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3"/>
          </a:xfrm>
          <a:prstGeom prst="rect">
            <a:avLst/>
          </a:prstGeom>
        </p:spPr>
        <p:txBody>
          <a:bodyPr vert="horz" lIns="91696" tIns="45848" rIns="91696" bIns="4584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5D7ED3-2496-4FBD-8B6A-E3881EA60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494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5263"/>
            <a:ext cx="91440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/>
          <p:nvPr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Отчет о работе администрации городского поселения </a:t>
            </a:r>
            <a:r>
              <a:rPr lang="ru-RU" sz="32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Излучинск</a:t>
            </a: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за 2011 год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8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5" descr="C:\Users\User\Desktop\герб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9388" y="309563"/>
            <a:ext cx="1165225" cy="163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005263"/>
            <a:ext cx="91440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1"/>
          <p:cNvSpPr txBox="1"/>
          <p:nvPr userDrawn="1"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Отчет о работе администрации городского поселения </a:t>
            </a:r>
            <a:r>
              <a:rPr lang="ru-RU" sz="32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Излучинск</a:t>
            </a: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за 2011 год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AD4B-5F03-45CE-B476-8034729B974D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54821-2722-4B51-9629-F094204D1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45F70-38BC-4F20-86E9-51984ADEA290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A073C-D02F-4D66-AC8F-ADC9D08C9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F24EE-1CC0-44F9-9E84-50E4A75DA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12EB2-0CD0-498D-A097-41D0BC326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E736-1811-480F-9FF3-439E35516306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5433C-E37D-42F8-8C93-CB06B88A8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5263"/>
            <a:ext cx="91440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"/>
          <p:cNvSpPr txBox="1"/>
          <p:nvPr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Отчет о работе администрации городского поселения </a:t>
            </a:r>
            <a:r>
              <a:rPr lang="ru-RU" sz="32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Излучинск</a:t>
            </a: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за 2011 год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8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5" descr="C:\Users\User\Desktop\герб.gif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116868" y="707723"/>
            <a:ext cx="910261" cy="127836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</p:pic>
      <p:sp>
        <p:nvSpPr>
          <p:cNvPr id="8" name="Прямоугольник 10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005263"/>
            <a:ext cx="91440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/>
          <p:nvPr userDrawn="1"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Отчет о работе администрации городского поселения </a:t>
            </a:r>
            <a:r>
              <a:rPr lang="ru-RU" sz="32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Излучинск</a:t>
            </a: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за 2011 год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1AF87-CC84-4A17-B908-1DB2B373E8FC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C7B37-3A22-45DD-910B-D04C6E150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92967" y="260648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2" y="116632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sz="28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6DD21-FC7E-4C5E-BF69-0CB2775D6C54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41F94-2FC8-4F8D-A871-231AC0091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02E2E-4824-4707-84B0-3D58B07AB81B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D8C80-ACC6-4945-A357-09D6D50CB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77694-E1A1-4348-B389-2770C4A8AF61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E631B-5C50-43D1-ACE8-1A1D858F4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8468D-0949-446F-B625-1D7C2A0F8AFC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2C996-1594-4268-A1E3-1DCEF1EAF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0D160-AF1A-4030-B2BE-19F264A48B1B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58B4E-0140-40F6-8A04-26CB3E1DA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92967" y="260648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2" y="116632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sz="28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2ED8-36C4-4664-8D9A-D397A710F606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2E97B-D496-42B6-BB1D-1E0EDEA6F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A32A7-A698-4602-8751-66BB97165D66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ED74A-5D52-4F01-9729-DA012BA3D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44624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2F95-81B5-4B03-A061-62B503931182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C993D-8DF3-4B0A-A895-F2E22E16A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0538C-4E66-4AF3-8B71-09B0F0CF2307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9F519-DA7F-4A3F-B199-B9C3EE1C3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D0420-F1CC-4D7A-AAC9-CBC94E28A624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ECA5-B015-4137-96B4-32970B2EC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4882C-FEEE-4043-82A0-E167AB2B3CF2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2CC39-47C0-474D-9CE3-01A9112F1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44A0-F326-4A6F-B5FF-C8C816303875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9D779-9831-43DC-B702-149AA94ED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FF908-CD46-4486-B04C-01A9B181F2F7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681E1-3F53-4A86-9502-7F3D787C0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59E85-674F-49AF-9F04-A3906B11B7B3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E5973-1DEE-4742-A512-73432D2E8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24340-89C3-419E-A43F-C5D36FB32336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F5189-5463-4E6F-842E-B9FF2E0E6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BAB6-6A5D-4960-896C-70F9E3CE2FF8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B11DE-F5AB-4945-B873-25653685E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23763" y="200377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E3B5A-B217-4636-A121-26BDABE44DA6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20A29-B3D6-4B9B-BABA-2F436D2B4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784FB-9CFF-41A3-AF3B-2898749A4B87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14D18-D3ED-4319-9946-60E6DFC79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7E961-6E03-4F72-82C5-6816B15B8308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70CD-7DAC-48C6-9E7C-AB2FBA62C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1BDF8-259D-4230-B6EE-61E70D75402E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6B36-C430-4E1F-A4F0-C040FBE46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B6475-950C-4661-B520-112F542189A4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7048-61B7-4A45-AA19-275EABB17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A88A-D5E2-44A3-9534-BD59AA350D9F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2BCB6-9DF1-4EF2-A9D5-7994D4AC1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F6992-EA70-421F-A806-566B5887DCBE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697C4-9625-4473-8137-4FCFFF555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0F68C-08D8-48D2-858D-E0F7CC09A231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C5499-F0CF-4291-A74F-F05E01CCE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7F12D-460B-4604-9401-934846387690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8BADB-2B4B-4AD6-9EAC-F99164360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05065"/>
            <a:ext cx="914400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Отчет о работе администрации городского поселения </a:t>
            </a:r>
            <a:r>
              <a:rPr lang="ru-RU" sz="3200" b="1" kern="10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Излучинск</a:t>
            </a: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2011 год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5" descr="C:\Users\User\Desktop\герб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68" y="707723"/>
            <a:ext cx="910261" cy="127836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05065"/>
            <a:ext cx="914400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Отчет о работе администрации городского поселения </a:t>
            </a:r>
            <a:r>
              <a:rPr lang="ru-RU" sz="3200" b="1" kern="10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Излучинск</a:t>
            </a: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2011 год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4320728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2" y="116632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sz="28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7" y="260648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49545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7019-6DDB-4D8D-AC4A-6CD876EC01A7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88FA-CD67-4E5A-81BE-ED9CFB870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77433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639724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943904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954394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277270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44624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899531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25065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296524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841401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53549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5F31-323E-4FEC-AABB-002854E17A3C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46FE7-D568-4FC4-AAAC-E506F7BC1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352270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05065"/>
            <a:ext cx="914400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Отчет о работе администрации городского поселения </a:t>
            </a:r>
            <a:r>
              <a:rPr lang="ru-RU" sz="3200" b="1" kern="10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Излучинск</a:t>
            </a: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2011 год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5" descr="C:\Users\User\Desktop\герб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68" y="707723"/>
            <a:ext cx="910261" cy="127836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05065"/>
            <a:ext cx="914400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Отчет о работе администрации городского поселения </a:t>
            </a:r>
            <a:r>
              <a:rPr lang="ru-RU" sz="3200" b="1" kern="10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Излучинск</a:t>
            </a: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2011 год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347218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2" y="116632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sz="28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7" y="260648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014673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327654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215107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864485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540032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520700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44624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241999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26143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128C7-8385-4A22-A7BF-A9EE8513A1EE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3749D-B985-454A-8F4C-65BD9EC36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032323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263912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781893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84210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05065"/>
            <a:ext cx="914400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Отчет о работе администрации городского поселения </a:t>
            </a:r>
            <a:r>
              <a:rPr lang="ru-RU" sz="3200" b="1" kern="10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Излучинск</a:t>
            </a: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2011 год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5" descr="C:\Users\User\Desktop\герб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68" y="707723"/>
            <a:ext cx="910261" cy="127836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05065"/>
            <a:ext cx="914400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Отчет о работе администрации городского поселения </a:t>
            </a:r>
            <a:r>
              <a:rPr lang="ru-RU" sz="3200" b="1" kern="10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Излучинск</a:t>
            </a: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2011 год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7163852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2" y="116632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sz="28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7" y="260648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538010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367035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088616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344996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08450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D439D-50FC-4124-A9B9-E4A602607501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57478-6EB4-4E8E-A8FB-E42A962DF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862555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44624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738617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633002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994389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575375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374462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7550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95567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44624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9FD6D-5C8C-4DAB-9D13-AA81D7999684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2DEB-7B41-4F90-B849-7A40B4AEE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FC0B6-6AAD-4B82-B4D6-CC8540AA9B6C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8E667-25BC-4D65-8473-EE169470D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13A42E-9FF0-4E72-B168-602015585071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C20879-80AC-40C7-B54C-AE8E72216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31" name="Picture 3" descr="C:\Users\User\Desktop\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5805488"/>
            <a:ext cx="914400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4AFAD6-45D4-4F00-A9AA-FB62AA63F8AC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ABBA37-68DC-48E4-B626-56550C814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367" name="Picture 3" descr="C:\Users\User\Desktop\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5805488"/>
            <a:ext cx="914400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F5D98D-5823-4FAC-BE6A-26E6DBA2230A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A2FF98-91E2-403F-B5D6-7C3AB943A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88" r:id="rId2"/>
    <p:sldLayoutId id="2147483887" r:id="rId3"/>
    <p:sldLayoutId id="2147483886" r:id="rId4"/>
    <p:sldLayoutId id="2147483885" r:id="rId5"/>
    <p:sldLayoutId id="2147483884" r:id="rId6"/>
    <p:sldLayoutId id="2147483883" r:id="rId7"/>
    <p:sldLayoutId id="2147483882" r:id="rId8"/>
    <p:sldLayoutId id="2147483881" r:id="rId9"/>
    <p:sldLayoutId id="2147483880" r:id="rId10"/>
    <p:sldLayoutId id="214748387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26.05.2016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3"/>
            <a:ext cx="9144000" cy="10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13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26.05.2016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3"/>
            <a:ext cx="9144000" cy="10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92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26.05.2016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3"/>
            <a:ext cx="9144000" cy="10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52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1241" y="1628800"/>
            <a:ext cx="6984776" cy="2800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Отчет об исполнении бюджета городского поселения Излучинск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218311"/>
              </p:ext>
            </p:extLst>
          </p:nvPr>
        </p:nvGraphicFramePr>
        <p:xfrm>
          <a:off x="433870" y="1124744"/>
          <a:ext cx="8467725" cy="107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806896" y="12576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Расходы на благоустройство городского поселения Излучинск </a:t>
            </a:r>
            <a:r>
              <a:rPr lang="ru-RU" dirty="0" smtClean="0"/>
              <a:t>2015  год</a:t>
            </a:r>
            <a:endParaRPr lang="ru-RU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504" y="2242159"/>
            <a:ext cx="4392488" cy="53876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bg1"/>
                </a:solidFill>
              </a:rPr>
              <a:t>Выполнены работы по содержанию и ремонту детских игровых комплексов и спортивных площадок в количестве 40 шт.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645310" y="2210197"/>
            <a:ext cx="4403898" cy="51395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bg1"/>
                </a:solidFill>
              </a:rPr>
              <a:t>Выполнены работы по содержанию уличного освещения </a:t>
            </a:r>
            <a:r>
              <a:rPr lang="ru-RU" sz="1000" b="1" dirty="0" err="1">
                <a:solidFill>
                  <a:schemeClr val="bg1"/>
                </a:solidFill>
              </a:rPr>
              <a:t>пгт</a:t>
            </a:r>
            <a:r>
              <a:rPr lang="ru-RU" sz="1000" b="1" dirty="0" smtClean="0">
                <a:solidFill>
                  <a:schemeClr val="bg1"/>
                </a:solidFill>
              </a:rPr>
              <a:t>. Излучинск </a:t>
            </a:r>
            <a:r>
              <a:rPr lang="ru-RU" sz="1000" b="1" dirty="0">
                <a:solidFill>
                  <a:schemeClr val="bg1"/>
                </a:solidFill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</a:rPr>
              <a:t>с. </a:t>
            </a:r>
            <a:r>
              <a:rPr lang="ru-RU" sz="1000" b="1" dirty="0" err="1" smtClean="0">
                <a:solidFill>
                  <a:schemeClr val="bg1"/>
                </a:solidFill>
              </a:rPr>
              <a:t>Большетархово</a:t>
            </a:r>
            <a:r>
              <a:rPr lang="ru-RU" sz="10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07504" y="2880803"/>
            <a:ext cx="4392488" cy="42323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работы  по содержанию внутриквартальных дорог и тротуаров  пгт. Излучинск на площади 72 632 кв. м.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07504" y="3420182"/>
            <a:ext cx="4392488" cy="44086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работы по содержанию  мест захоронения с. </a:t>
            </a:r>
            <a:r>
              <a:rPr lang="ru-RU" sz="1000" b="1" dirty="0" err="1" smtClean="0">
                <a:solidFill>
                  <a:schemeClr val="bg1"/>
                </a:solidFill>
              </a:rPr>
              <a:t>Большетархово</a:t>
            </a:r>
            <a:r>
              <a:rPr lang="ru-RU" sz="1000" b="1" dirty="0" smtClean="0">
                <a:solidFill>
                  <a:schemeClr val="bg1"/>
                </a:solidFill>
              </a:rPr>
              <a:t>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613659" y="3962833"/>
            <a:ext cx="4392488" cy="42323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Установлены детские игровые комплексы в количестве  3 шт.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631568" y="3437816"/>
            <a:ext cx="4392488" cy="42323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работы по монтажу металлических ограждений в </a:t>
            </a:r>
            <a:r>
              <a:rPr lang="ru-RU" sz="1000" b="1" dirty="0" err="1" smtClean="0">
                <a:solidFill>
                  <a:schemeClr val="bg1"/>
                </a:solidFill>
              </a:rPr>
              <a:t>пгт</a:t>
            </a:r>
            <a:r>
              <a:rPr lang="ru-RU" sz="1000" b="1" dirty="0" smtClean="0">
                <a:solidFill>
                  <a:schemeClr val="bg1"/>
                </a:solidFill>
              </a:rPr>
              <a:t>. Излучинск  в количестве 220 м.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631568" y="2856420"/>
            <a:ext cx="4392488" cy="42323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работы по дезинсекции открытых территорий от насекомых                                                   на площади 51,3 тыс. кв. м.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07504" y="3955834"/>
            <a:ext cx="4392488" cy="45424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 работы по обустройству и содержанию зеленых насаждений на площади 300 кв. м.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07504" y="4509120"/>
            <a:ext cx="4392488" cy="42323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работы по содержанию фонтана в парке аттракционов в </a:t>
            </a:r>
            <a:r>
              <a:rPr lang="ru-RU" sz="1000" b="1" dirty="0" err="1" smtClean="0">
                <a:solidFill>
                  <a:schemeClr val="bg1"/>
                </a:solidFill>
              </a:rPr>
              <a:t>пгт</a:t>
            </a:r>
            <a:r>
              <a:rPr lang="ru-RU" sz="1000" b="1" dirty="0" smtClean="0">
                <a:solidFill>
                  <a:schemeClr val="bg1"/>
                </a:solidFill>
              </a:rPr>
              <a:t>. Излучинск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43347" y="5013176"/>
            <a:ext cx="4392488" cy="42323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работы  по техобслуживанию и содержанию парка аттракционов пгт. Излучинск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4651015" y="4509119"/>
            <a:ext cx="4392488" cy="42323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работы по содержанию внутрипоселковых (6,01 км.) в пгт. Излучинск и подъездных дорог (15,09 км.) в с. </a:t>
            </a:r>
            <a:r>
              <a:rPr lang="ru-RU" sz="1000" b="1" dirty="0" err="1" smtClean="0">
                <a:solidFill>
                  <a:schemeClr val="bg1"/>
                </a:solidFill>
              </a:rPr>
              <a:t>Большетархово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4656720" y="5021601"/>
            <a:ext cx="4392488" cy="41598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работы по изготовлению информационных табличек в количестве 120 шт.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16557" y="5517233"/>
            <a:ext cx="4392488" cy="43204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Проведен фейерверк  в честь празднования 70- летия Победы в Великой Отечественной войне 1941-1945 гг.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4658605" y="5482555"/>
            <a:ext cx="4392488" cy="46672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Ликвидированы  несанкционированные свалки в </a:t>
            </a:r>
            <a:r>
              <a:rPr lang="ru-RU" sz="1000" b="1" dirty="0" err="1" smtClean="0">
                <a:solidFill>
                  <a:schemeClr val="bg1"/>
                </a:solidFill>
              </a:rPr>
              <a:t>пгт</a:t>
            </a:r>
            <a:r>
              <a:rPr lang="ru-RU" sz="1000" b="1" dirty="0" smtClean="0">
                <a:solidFill>
                  <a:schemeClr val="bg1"/>
                </a:solidFill>
              </a:rPr>
              <a:t>. Излучинск на площади 10000кв.м общим объемом 180 кв. м</a:t>
            </a:r>
            <a:r>
              <a:rPr lang="ru-RU" sz="1400" b="1" dirty="0" smtClean="0">
                <a:solidFill>
                  <a:schemeClr val="bg1"/>
                </a:solidFill>
              </a:rPr>
              <a:t>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118975" y="6021288"/>
            <a:ext cx="4392488" cy="53378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услуги по поставке малых архитектурных форм: уличных металлических скамеек в количестве 15 шт., уличных декоративных ограждений – 66 шт., передвижных ограждений – 40 шт. 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4660440" y="6033839"/>
            <a:ext cx="4392488" cy="504057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работы по ремонту внутрипоселковых дорог на площади 1815 м2. ; устройство ливневой канализации по ул. Пионерная д.3  длиной 90 м.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0912" y="12576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Расходы на культуру, кинематографию городского поселения Излучинск </a:t>
            </a:r>
            <a:r>
              <a:rPr lang="ru-RU" dirty="0" smtClean="0"/>
              <a:t> </a:t>
            </a:r>
            <a:r>
              <a:rPr lang="ru-RU" dirty="0" smtClean="0"/>
              <a:t>за 2015 год</a:t>
            </a:r>
            <a:endParaRPr lang="ru-RU" dirty="0"/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698125"/>
              </p:ext>
            </p:extLst>
          </p:nvPr>
        </p:nvGraphicFramePr>
        <p:xfrm>
          <a:off x="755576" y="908720"/>
          <a:ext cx="8318279" cy="169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2319" y="2492896"/>
            <a:ext cx="856863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             На территории  поселения запланированы и проведены: </a:t>
            </a:r>
          </a:p>
          <a:p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 Проведение мероприятий гражданско-патриотической направленности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 «День памяти о россиянах, исполнявших служебный долг за      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пределами Отечества», «День призывника»;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Цикл мероприятий, посвященных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70-летию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Победы в Великой Отечественной войне 1941-1945 гг., 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 «День памяти ветеранов боевых действий, «День  России», «День памяти и скорби».</a:t>
            </a:r>
          </a:p>
          <a:p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 Проведение  традиционных мероприятий, приуроченных к календарным датам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 посвященные Международному женскому дню 8 марта, 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чествование женщин, ветеранов Великой Отечественной  войны 1941 – 1945 годов, «Дню семьи, любви и верности», проведение мероприятий, 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посвященных «Дню России».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 Мероприятия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, направленные на сохранение и возрождение самобытной национальной культуры,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народные гуляния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«Масленица раздольная».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 Проведение мероприятий по формированию здорового образа жизни населения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 Оказание содействия в проведении фестиваля по спортивной ловле рыбы со льда «Кубок клуба «</a:t>
            </a:r>
            <a:r>
              <a:rPr lang="ru-RU" sz="1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Ю</a:t>
            </a:r>
            <a:r>
              <a:rPr lang="ru-RU" sz="10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грастан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2015»;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 проведение легкоатлетической эстафеты трудовых коллективов, учащихся общеобразовательных учреждений с передачей эстафетной палочки;</a:t>
            </a:r>
          </a:p>
          <a:p>
            <a:pPr marL="285750" indent="-285750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Организация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содействия в проведении районного легкоатлетического забега «Излучинская весна 2015»;</a:t>
            </a:r>
          </a:p>
          <a:p>
            <a:pPr marL="285750" indent="-285750"/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Реализация 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«Организация работы с детьми и молодежью в </a:t>
            </a:r>
            <a:r>
              <a:rPr lang="ru-RU" sz="1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Излучинск на 2014 – 2016 годы»:</a:t>
            </a:r>
          </a:p>
          <a:p>
            <a:pPr marL="285750" indent="-285750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Проведение мероприятий с детьми, подростками и молодежью по различным формам направленности;</a:t>
            </a:r>
          </a:p>
          <a:p>
            <a:pPr marL="285750" indent="-285750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Проведение и проведении районного татаро-башкирского праздника «Сабантуй»;</a:t>
            </a:r>
          </a:p>
          <a:p>
            <a:pPr marL="285750" indent="-285750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    Участие в проведении мероприятий Х районного фестиваля искусств «Мое сердце – Нижневартовский район»;</a:t>
            </a:r>
          </a:p>
          <a:p>
            <a:pPr marL="285750" indent="-285750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    Проведение мероприятий гражданско-патриотической направленности: оказание содействия в проведении молодежной патриотической акции «</a:t>
            </a:r>
            <a:r>
              <a:rPr lang="ru-RU" sz="1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Триколор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», посвященной Дню Государственного флага Российской Федерации. 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    Проведение мероприятий по формированию здорового образа жизни населения: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    проведение физкультурно-спортивных мероприятий, посвященных празднованию Дня физкультурника, участие в организации и      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    проведении фестиваля по спортивной ловле рыбы спиннингом «</a:t>
            </a:r>
            <a:r>
              <a:rPr lang="ru-RU" sz="1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Юграстан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 – 2015».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 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Проведение традиционных мероприятий, приуроченных к календарным датам:</a:t>
            </a:r>
          </a:p>
          <a:p>
            <a:pPr marL="285750" indent="-285750"/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556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25544" cy="620688"/>
          </a:xfrm>
        </p:spPr>
        <p:txBody>
          <a:bodyPr/>
          <a:lstStyle/>
          <a:p>
            <a:r>
              <a:rPr lang="ru-RU" sz="1400" dirty="0"/>
              <a:t>Расходы на культуру, </a:t>
            </a:r>
            <a:r>
              <a:rPr lang="ru-RU" sz="1400" dirty="0" smtClean="0"/>
              <a:t>кинематографию </a:t>
            </a:r>
            <a:r>
              <a:rPr lang="ru-RU" sz="1400" dirty="0"/>
              <a:t>городского поселения Излучинск  за 9 месяцев 2015 </a:t>
            </a:r>
            <a:r>
              <a:rPr lang="ru-RU" sz="1400" dirty="0" smtClean="0"/>
              <a:t>года</a:t>
            </a:r>
            <a:br>
              <a:rPr lang="ru-RU" sz="1400" dirty="0" smtClean="0"/>
            </a:br>
            <a:r>
              <a:rPr lang="ru-RU" sz="1400" dirty="0" smtClean="0"/>
              <a:t>(продолжение)</a:t>
            </a:r>
            <a:br>
              <a:rPr lang="ru-RU" sz="1400" dirty="0" smtClean="0"/>
            </a:b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/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посвященных Дню семьи, любви и верности;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круглые столы, тематические встречи, в рамках празднования Дня пожилых людей;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праздничных мероприятиях, посвященных Дню знаний.</a:t>
            </a:r>
          </a:p>
          <a:p>
            <a:pPr marL="285750" indent="-28575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посвященных «Дню защиты детей»; «Дню молодежи России»;</a:t>
            </a:r>
          </a:p>
          <a:p>
            <a:pPr marL="285750" indent="-28575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межведомственной профилактической операции «Подросток» на территории поселения;</a:t>
            </a:r>
          </a:p>
          <a:p>
            <a:pPr marL="285750" indent="-28575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летних дворовых спортивных площадок ( более 20 мероприятий);</a:t>
            </a:r>
          </a:p>
          <a:p>
            <a:pPr marL="285750" indent="-285750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муниципальной программы «Поддержка малого и среднего предпринимательства в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гп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Излучинск на 2014 – 2016 годы»:</a:t>
            </a:r>
          </a:p>
          <a:p>
            <a:pPr marL="285750" indent="-28575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субъектов малого и среднего предпринимательства в выставках-ярмарках товаров производителей района и поселения (7 шт.);</a:t>
            </a:r>
          </a:p>
          <a:p>
            <a:pPr marL="285750" indent="-28575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обеспечение деятельности субъектов малого и среднего предпринимательства;</a:t>
            </a:r>
          </a:p>
          <a:p>
            <a:pPr marL="285750" indent="-28575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торжественных мероприятиях  районного «Марафона славы» в рамках празднования 70 –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Победы в Великой Отечественной войне 1941 – 1945 годов;</a:t>
            </a:r>
          </a:p>
          <a:p>
            <a:pPr marL="285750" indent="-28575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мероприятий, посвященных 27-летию образования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Излучинск, 87-летию образования Нижневартовского района, 95-ой годовщине сельского поселения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50-летию открытия первой скважины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Самотлора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85-летию Ханты-Мансийского округа – Югры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муниципальной программы «Организация работы с детьми и молодежью в городском поселении Излучинск на 2014–2016 годы»:</a:t>
            </a:r>
          </a:p>
          <a:p>
            <a:pPr marL="285750" indent="-28575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с детьми, подростками и молодежью по различных формам направленности;</a:t>
            </a:r>
          </a:p>
          <a:p>
            <a:pPr marL="285750" indent="-28575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межведомственной профилактической операции «Подросток» на территории поселения, </a:t>
            </a:r>
          </a:p>
          <a:p>
            <a:pPr marL="285750" indent="-28575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летних дворовых спортивных площадок, проведение мероприятий на летних дворовых спортивных площадок (более 20 мероприятий)</a:t>
            </a:r>
          </a:p>
          <a:p>
            <a:pPr marL="285750" indent="-28575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Дня поселка, Весны и Труда, награждение лучших работников предприятий и учреждений поселения, вручение почетных грамот , благодарственных писем , ценных подарков;</a:t>
            </a:r>
          </a:p>
          <a:p>
            <a:pPr marL="285750" indent="-28575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фестиваля-конкурса трудовых коллективов и общественных организаций поселения;</a:t>
            </a:r>
          </a:p>
          <a:p>
            <a:pPr marL="285750" indent="-28575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муниципальной программы «Поддержка малого и среднего предпринимательства в городском поселении Излучинск на 2014–2016 годы»:</a:t>
            </a:r>
          </a:p>
          <a:p>
            <a:pPr marL="285750" indent="-28575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субъектов малого и среднего предпринимательства в выставках-ярмарках товаров производителей района и поселения (8 шт.);</a:t>
            </a:r>
          </a:p>
          <a:p>
            <a:pPr marL="285750" indent="-28575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обеспечение деятельности субъектов малого и среднего предпринимательства.</a:t>
            </a:r>
          </a:p>
          <a:p>
            <a:pPr marL="285750" indent="-28575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творческих конкурсов и мероприятий, направленных на позитивное восприятие этнического и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конфессиального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многообразия интереса к различным культурам: проведение территориального этапа конкурса «История семьи – история района».</a:t>
            </a:r>
          </a:p>
          <a:p>
            <a:pPr marL="285750" indent="-28575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традиционных мероприятий, направленных на сохранение и возрождение самобытной традиционной национальной культуры, народных промыслов и ремесел:</a:t>
            </a:r>
          </a:p>
          <a:p>
            <a:pPr marL="285750" indent="-28575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содействия в организации и проведении рыболовного фестиваля по спортивной ловле рыбы спиннингом с лодок «Юграстан-2015»;</a:t>
            </a:r>
          </a:p>
          <a:p>
            <a:pPr marL="285750" indent="-28575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праздника урожая «Дары – осени 2015».</a:t>
            </a:r>
          </a:p>
          <a:p>
            <a:pPr marL="285750" indent="-28575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1400" dirty="0" smtClean="0">
              <a:latin typeface="Calibri" pitchFamily="34" charset="0"/>
            </a:endParaRPr>
          </a:p>
          <a:p>
            <a:pPr marL="285750" indent="-285750"/>
            <a:endParaRPr lang="ru-RU" sz="1400" dirty="0" smtClean="0">
              <a:latin typeface="Calibri" pitchFamily="34" charset="0"/>
            </a:endParaRPr>
          </a:p>
          <a:p>
            <a:pPr marL="285750" indent="-285750"/>
            <a:endParaRPr lang="ru-RU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008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402119"/>
            <a:ext cx="835292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805880" y="1396746"/>
            <a:ext cx="4536504" cy="158417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50800"/>
                <a:solidFill>
                  <a:schemeClr val="tx1"/>
                </a:solidFill>
              </a:rPr>
              <a:t>230 843,9</a:t>
            </a:r>
            <a:endParaRPr lang="ru-RU" sz="4800" b="1" dirty="0">
              <a:ln w="50800"/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827584" y="3068960"/>
            <a:ext cx="4536504" cy="158417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50800"/>
                <a:solidFill>
                  <a:prstClr val="black">
                    <a:shade val="50000"/>
                  </a:prstClr>
                </a:solidFill>
              </a:rPr>
              <a:t>198 929,6</a:t>
            </a:r>
            <a:endParaRPr lang="ru-RU" sz="4800" b="1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805880" y="4742777"/>
            <a:ext cx="4536504" cy="158417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50800"/>
                <a:solidFill>
                  <a:schemeClr val="tx1"/>
                </a:solidFill>
              </a:rPr>
              <a:t>34 646,7</a:t>
            </a:r>
            <a:endParaRPr lang="ru-RU" sz="4800" b="1" dirty="0">
              <a:ln w="50800"/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5873" y="1874648"/>
            <a:ext cx="3288615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75873" y="3445549"/>
            <a:ext cx="3288615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</a:rPr>
              <a:t>Расходы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5874" y="5119365"/>
            <a:ext cx="3288614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>
                <a:solidFill>
                  <a:schemeClr val="bg1"/>
                </a:solidFill>
              </a:rPr>
              <a:t>Профицит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16632"/>
            <a:ext cx="792088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Исполнение бюджета поселения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за 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j-ea"/>
                <a:cs typeface="+mj-cs"/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2015 год 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(тыс. руб.)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983846"/>
              </p:ext>
            </p:extLst>
          </p:nvPr>
        </p:nvGraphicFramePr>
        <p:xfrm>
          <a:off x="350838" y="1438275"/>
          <a:ext cx="8616950" cy="462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7344" y="98629"/>
            <a:ext cx="792088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Структура доходов бюджета поселения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за 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j-ea"/>
                <a:cs typeface="+mj-cs"/>
              </a:rPr>
              <a:t> </a:t>
            </a: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j-ea"/>
                <a:cs typeface="+mj-cs"/>
              </a:rPr>
              <a:t>2015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год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(тыс. руб.)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8576" y="12576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Структура налоговых поступлений в бюджет поселения </a:t>
            </a:r>
            <a:r>
              <a:rPr lang="ru-RU" dirty="0" smtClean="0"/>
              <a:t>за 2015  год (тыс. руб.) </a:t>
            </a:r>
            <a:endParaRPr lang="ru-RU" dirty="0"/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125183"/>
              </p:ext>
            </p:extLst>
          </p:nvPr>
        </p:nvGraphicFramePr>
        <p:xfrm>
          <a:off x="107504" y="1340768"/>
          <a:ext cx="8142288" cy="493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8904" y="12576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Структура неналоговых поступлений в бюджет поселения </a:t>
            </a:r>
            <a:r>
              <a:rPr lang="ru-RU"/>
              <a:t>за </a:t>
            </a:r>
            <a:r>
              <a:rPr lang="ru-RU" smtClean="0"/>
              <a:t>2015 год </a:t>
            </a:r>
            <a:r>
              <a:rPr lang="ru-RU" dirty="0"/>
              <a:t>(тыс. руб.)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195467"/>
              </p:ext>
            </p:extLst>
          </p:nvPr>
        </p:nvGraphicFramePr>
        <p:xfrm>
          <a:off x="-108520" y="1052736"/>
          <a:ext cx="957706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9382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712" y="116632"/>
            <a:ext cx="8686800" cy="936104"/>
          </a:xfrm>
        </p:spPr>
        <p:txBody>
          <a:bodyPr>
            <a:noAutofit/>
          </a:bodyPr>
          <a:lstStyle/>
          <a:p>
            <a:r>
              <a:rPr lang="ru-RU" dirty="0"/>
              <a:t>Структура безвозмездных поступлений в бюджет поселения за </a:t>
            </a:r>
            <a:r>
              <a:rPr lang="ru-RU" dirty="0" smtClean="0"/>
              <a:t>2015 год </a:t>
            </a:r>
            <a:r>
              <a:rPr lang="ru-RU" dirty="0"/>
              <a:t>(тыс. руб.) 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607788"/>
              </p:ext>
            </p:extLst>
          </p:nvPr>
        </p:nvGraphicFramePr>
        <p:xfrm>
          <a:off x="179512" y="980728"/>
          <a:ext cx="885698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3908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8904" y="53752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Структура расходов бюджета поселения                                </a:t>
            </a:r>
            <a:r>
              <a:rPr lang="ru-RU" dirty="0" smtClean="0"/>
              <a:t>за 2015 год </a:t>
            </a:r>
            <a:r>
              <a:rPr lang="ru-RU" dirty="0"/>
              <a:t>(тыс. руб.)</a:t>
            </a:r>
          </a:p>
        </p:txBody>
      </p:sp>
      <p:sp>
        <p:nvSpPr>
          <p:cNvPr id="9" name="Выноска с четырьмя стрелками 8"/>
          <p:cNvSpPr/>
          <p:nvPr/>
        </p:nvSpPr>
        <p:spPr>
          <a:xfrm>
            <a:off x="2758083" y="2243783"/>
            <a:ext cx="3024336" cy="2592287"/>
          </a:xfrm>
          <a:prstGeom prst="quad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Исполнено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;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cs typeface="Arial" charset="0"/>
              </a:rPr>
              <a:t>198 929,6</a:t>
            </a:r>
            <a:endParaRPr lang="ru-RU" sz="2000" b="1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cs typeface="Arial" charset="0"/>
              </a:rPr>
              <a:t>тыс. руб.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50396" y="3178552"/>
            <a:ext cx="3240360" cy="8531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Национальная </a:t>
            </a: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экономика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19 350,9 </a:t>
            </a:r>
            <a:r>
              <a:rPr lang="ru-RU" b="1" dirty="0">
                <a:solidFill>
                  <a:schemeClr val="bg1"/>
                </a:solidFill>
                <a:cs typeface="Arial" charset="0"/>
              </a:rPr>
              <a:t>тыс.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187" y="1716534"/>
            <a:ext cx="2376264" cy="11866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Физическая культура и </a:t>
            </a: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спорт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767,7 </a:t>
            </a:r>
            <a:r>
              <a:rPr lang="ru-RU" b="1" dirty="0">
                <a:solidFill>
                  <a:schemeClr val="bg1"/>
                </a:solidFill>
                <a:latin typeface="Arial" charset="0"/>
                <a:cs typeface="Arial" charset="0"/>
              </a:rPr>
              <a:t>тыс. руб.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90033" y="1190018"/>
            <a:ext cx="3168352" cy="9361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Общегосударственные </a:t>
            </a: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расходы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63 536,3 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тыс</a:t>
            </a:r>
            <a:r>
              <a:rPr lang="ru-RU" b="1" dirty="0">
                <a:solidFill>
                  <a:schemeClr val="bg1"/>
                </a:solidFill>
                <a:latin typeface="Arial" charset="0"/>
                <a:cs typeface="Arial" charset="0"/>
              </a:rPr>
              <a:t>. руб.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377" y="4263129"/>
            <a:ext cx="3367331" cy="8998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Культура, </a:t>
            </a: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кинематография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11 572,7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b="1" dirty="0">
                <a:solidFill>
                  <a:schemeClr val="bg1"/>
                </a:solidFill>
                <a:cs typeface="Arial" charset="0"/>
              </a:rPr>
              <a:t>тыс. руб.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201" y="3114356"/>
            <a:ext cx="2595903" cy="91737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Социальная </a:t>
            </a: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политика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691,8 </a:t>
            </a:r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тыс. руб.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98901" y="1305159"/>
            <a:ext cx="2987824" cy="162241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Национальная безопасность и правоохранительная </a:t>
            </a: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деятельность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3 355,4 тыс</a:t>
            </a:r>
            <a:r>
              <a:rPr lang="ru-RU" b="1" dirty="0">
                <a:solidFill>
                  <a:schemeClr val="bg1"/>
                </a:solidFill>
                <a:latin typeface="Arial" charset="0"/>
                <a:cs typeface="Arial" charset="0"/>
              </a:rPr>
              <a:t>. руб.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59926" y="4225271"/>
            <a:ext cx="3528392" cy="9182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Жилищно-коммунальное </a:t>
            </a: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хозяйство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97 477,1 </a:t>
            </a:r>
            <a:r>
              <a:rPr lang="ru-RU" b="1" dirty="0">
                <a:solidFill>
                  <a:schemeClr val="bg1"/>
                </a:solidFill>
                <a:latin typeface="Arial" charset="0"/>
                <a:cs typeface="Arial" charset="0"/>
              </a:rPr>
              <a:t>тыс. руб.</a:t>
            </a:r>
          </a:p>
        </p:txBody>
      </p:sp>
      <p:sp>
        <p:nvSpPr>
          <p:cNvPr id="2" name="Скругленный прямоугольник 17"/>
          <p:cNvSpPr/>
          <p:nvPr/>
        </p:nvSpPr>
        <p:spPr>
          <a:xfrm>
            <a:off x="850275" y="5295959"/>
            <a:ext cx="3168352" cy="837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" charset="0"/>
                <a:cs typeface="Arial" charset="0"/>
              </a:rPr>
              <a:t>Национальная 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оборона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1 807,2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b="1" dirty="0">
                <a:solidFill>
                  <a:schemeClr val="bg1"/>
                </a:solidFill>
                <a:cs typeface="Arial" charset="0"/>
              </a:rPr>
              <a:t>тыс. 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99992" y="5255315"/>
            <a:ext cx="3528392" cy="9182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Образование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370,5 </a:t>
            </a:r>
            <a:r>
              <a:rPr lang="ru-RU" b="1" dirty="0">
                <a:solidFill>
                  <a:schemeClr val="bg1"/>
                </a:solidFill>
                <a:latin typeface="Arial" charset="0"/>
                <a:cs typeface="Arial" charset="0"/>
              </a:rPr>
              <a:t>тыс. руб.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999644"/>
              </p:ext>
            </p:extLst>
          </p:nvPr>
        </p:nvGraphicFramePr>
        <p:xfrm>
          <a:off x="649288" y="1563688"/>
          <a:ext cx="8159750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7344" y="98629"/>
            <a:ext cx="792088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Расходы на реализацию муниципальных и ведомственных программ поселения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за </a:t>
            </a: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j-ea"/>
                <a:cs typeface="+mj-cs"/>
              </a:rPr>
              <a:t>2015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год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(тыс. руб.)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981294" y="3813798"/>
            <a:ext cx="5328592" cy="23708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endParaRPr lang="ru-RU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fontAlgn="b"/>
            <a:endParaRPr lang="ru-RU" sz="2000" b="1" dirty="0" smtClean="0">
              <a:solidFill>
                <a:schemeClr val="bg1"/>
              </a:solidFill>
              <a:cs typeface="Arial" charset="0"/>
            </a:endParaRPr>
          </a:p>
          <a:p>
            <a:pPr algn="ctr" fontAlgn="b"/>
            <a:endParaRPr lang="ru-RU" sz="2000" b="1" dirty="0">
              <a:solidFill>
                <a:schemeClr val="bg1"/>
              </a:solidFill>
              <a:cs typeface="Arial" charset="0"/>
            </a:endParaRPr>
          </a:p>
          <a:p>
            <a:pPr algn="ctr" fontAlgn="b"/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-содержание сети автомобильных дорог общего пользования и искусственных сооружений на них;</a:t>
            </a:r>
          </a:p>
          <a:p>
            <a:pPr algn="ctr" fontAlgn="b"/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- проектирование сети автомобильных дорог общего пользования и искусственных сооружений на них</a:t>
            </a:r>
          </a:p>
          <a:p>
            <a:pPr algn="ctr" fontAlgn="b"/>
            <a:endParaRPr lang="ru-RU" sz="2000" b="1" dirty="0">
              <a:solidFill>
                <a:schemeClr val="bg1"/>
              </a:solidFill>
              <a:cs typeface="Arial" charset="0"/>
            </a:endParaRPr>
          </a:p>
          <a:p>
            <a:pPr algn="ctr" fontAlgn="b"/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algn="ctr" fontAlgn="b"/>
            <a:endParaRPr lang="ru-RU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2576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Расходы дорожного фонда городского поселения Излучинск за </a:t>
            </a:r>
            <a:r>
              <a:rPr lang="ru-RU" dirty="0" smtClean="0"/>
              <a:t>2015  год</a:t>
            </a:r>
            <a:endParaRPr lang="ru-RU" dirty="0"/>
          </a:p>
        </p:txBody>
      </p:sp>
      <p:sp>
        <p:nvSpPr>
          <p:cNvPr id="3" name="Скругленный прямоугольник 7"/>
          <p:cNvSpPr/>
          <p:nvPr/>
        </p:nvSpPr>
        <p:spPr>
          <a:xfrm>
            <a:off x="2803742" y="1442236"/>
            <a:ext cx="3683697" cy="128756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Исполнено </a:t>
            </a:r>
          </a:p>
          <a:p>
            <a:pPr algn="ctr" fontAlgn="b"/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16 566,3  тыс</a:t>
            </a:r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. рублей</a:t>
            </a:r>
          </a:p>
          <a:p>
            <a:pPr algn="ctr" fontAlgn="b"/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sp>
        <p:nvSpPr>
          <p:cNvPr id="51217" name="AutoShape 17"/>
          <p:cNvSpPr>
            <a:spLocks noChangeArrowheads="1"/>
          </p:cNvSpPr>
          <p:nvPr/>
        </p:nvSpPr>
        <p:spPr bwMode="auto">
          <a:xfrm rot="16200000">
            <a:off x="4257383" y="3067987"/>
            <a:ext cx="776410" cy="665693"/>
          </a:xfrm>
          <a:prstGeom prst="leftArrow">
            <a:avLst>
              <a:gd name="adj1" fmla="val 50000"/>
              <a:gd name="adj2" fmla="val 42378"/>
            </a:avLst>
          </a:prstGeom>
          <a:solidFill>
            <a:srgbClr val="9900FF"/>
          </a:solidFill>
          <a:ln w="952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7998</TotalTime>
  <Words>1294</Words>
  <Application>Microsoft Office PowerPoint</Application>
  <PresentationFormat>Экран (4:3)</PresentationFormat>
  <Paragraphs>162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Тема1</vt:lpstr>
      <vt:lpstr>1_Тема1</vt:lpstr>
      <vt:lpstr>1_Тема Office</vt:lpstr>
      <vt:lpstr>2_Тема1</vt:lpstr>
      <vt:lpstr>3_Тема1</vt:lpstr>
      <vt:lpstr>4_Тема1</vt:lpstr>
      <vt:lpstr>Презентация PowerPoint</vt:lpstr>
      <vt:lpstr>Презентация PowerPoint</vt:lpstr>
      <vt:lpstr>Презентация PowerPoint</vt:lpstr>
      <vt:lpstr>Структура налоговых поступлений в бюджет поселения за 2015  год (тыс. руб.) </vt:lpstr>
      <vt:lpstr>Структура неналоговых поступлений в бюджет поселения за 2015 год (тыс. руб.) </vt:lpstr>
      <vt:lpstr>Структура безвозмездных поступлений в бюджет поселения за 2015 год (тыс. руб.) </vt:lpstr>
      <vt:lpstr>Структура расходов бюджета поселения                                за 2015 год (тыс. руб.)</vt:lpstr>
      <vt:lpstr>Презентация PowerPoint</vt:lpstr>
      <vt:lpstr>Расходы дорожного фонда городского поселения Излучинск за 2015  год</vt:lpstr>
      <vt:lpstr>Расходы на благоустройство городского поселения Излучинск 2015  год</vt:lpstr>
      <vt:lpstr>Расходы на культуру, кинематографию городского поселения Излучинск  за 2015 год</vt:lpstr>
      <vt:lpstr>Расходы на культуру, кинематографию городского поселения Излучинск  за 9 месяцев 2015 года (продолжение) 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*</cp:lastModifiedBy>
  <cp:revision>603</cp:revision>
  <cp:lastPrinted>2016-05-26T08:37:21Z</cp:lastPrinted>
  <dcterms:created xsi:type="dcterms:W3CDTF">2012-01-27T08:52:51Z</dcterms:created>
  <dcterms:modified xsi:type="dcterms:W3CDTF">2016-05-26T09:18:29Z</dcterms:modified>
</cp:coreProperties>
</file>