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38" r:id="rId2"/>
    <p:sldMasterId id="2147483852" r:id="rId3"/>
  </p:sldMasterIdLst>
  <p:notesMasterIdLst>
    <p:notesMasterId r:id="rId23"/>
  </p:notesMasterIdLst>
  <p:sldIdLst>
    <p:sldId id="267" r:id="rId4"/>
    <p:sldId id="257" r:id="rId5"/>
    <p:sldId id="258" r:id="rId6"/>
    <p:sldId id="259" r:id="rId7"/>
    <p:sldId id="260" r:id="rId8"/>
    <p:sldId id="269" r:id="rId9"/>
    <p:sldId id="277" r:id="rId10"/>
    <p:sldId id="272" r:id="rId11"/>
    <p:sldId id="274" r:id="rId12"/>
    <p:sldId id="278" r:id="rId13"/>
    <p:sldId id="283" r:id="rId14"/>
    <p:sldId id="265" r:id="rId15"/>
    <p:sldId id="273" r:id="rId16"/>
    <p:sldId id="284" r:id="rId17"/>
    <p:sldId id="276" r:id="rId18"/>
    <p:sldId id="280" r:id="rId19"/>
    <p:sldId id="281" r:id="rId20"/>
    <p:sldId id="282" r:id="rId21"/>
    <p:sldId id="268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0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1"/>
              <c:layout>
                <c:manualLayout>
                  <c:x val="5.2047572178477691E-2"/>
                  <c:y val="-0.21216952596664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45.8</c:v>
                </c:pt>
                <c:pt idx="1">
                  <c:v>7.7</c:v>
                </c:pt>
                <c:pt idx="2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3183</c:v>
                </c:pt>
                <c:pt idx="1">
                  <c:v>3343</c:v>
                </c:pt>
                <c:pt idx="2">
                  <c:v>3510.2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254016"/>
        <c:axId val="119259904"/>
      </c:lineChart>
      <c:catAx>
        <c:axId val="1192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259904"/>
        <c:crosses val="autoZero"/>
        <c:auto val="1"/>
        <c:lblAlgn val="ctr"/>
        <c:lblOffset val="100"/>
        <c:noMultiLvlLbl val="0"/>
      </c:catAx>
      <c:valAx>
        <c:axId val="11925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25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5447.8</c:v>
                </c:pt>
                <c:pt idx="1">
                  <c:v>3697.3</c:v>
                </c:pt>
                <c:pt idx="2">
                  <c:v>4620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98784"/>
        <c:axId val="119400320"/>
      </c:lineChart>
      <c:catAx>
        <c:axId val="11939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400320"/>
        <c:crosses val="autoZero"/>
        <c:auto val="1"/>
        <c:lblAlgn val="ctr"/>
        <c:lblOffset val="100"/>
        <c:noMultiLvlLbl val="0"/>
      </c:catAx>
      <c:valAx>
        <c:axId val="119400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39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год</a:t>
            </a:r>
            <a:endParaRPr lang="ru-RU" dirty="0"/>
          </a:p>
        </c:rich>
      </c:tx>
      <c:layout>
        <c:manualLayout>
          <c:xMode val="edge"/>
          <c:yMode val="edge"/>
          <c:x val="0.19795828823992365"/>
          <c:y val="4.493221817946155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602097047492E-3"/>
          <c:y val="0.2202272664148428"/>
          <c:w val="0.48107980232188652"/>
          <c:h val="0.38890007591749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2015год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46.8</c:v>
                </c:pt>
                <c:pt idx="1">
                  <c:v>8.1</c:v>
                </c:pt>
                <c:pt idx="2">
                  <c:v>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206830165723622"/>
          <c:y val="0.60576747259563757"/>
          <c:w val="0.82916389243464017"/>
          <c:h val="0.139861840747853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1"/>
              <c:layout>
                <c:manualLayout>
                  <c:x val="7.3106110939692395E-2"/>
                  <c:y val="-0.25441943680316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45.7</c:v>
                </c:pt>
                <c:pt idx="1">
                  <c:v>7.7</c:v>
                </c:pt>
                <c:pt idx="2">
                  <c:v>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79231011369108"/>
          <c:y val="0.19988519794096951"/>
          <c:w val="0.79886065900085179"/>
          <c:h val="0.594928804206939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налоги и сборы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тыс.рублей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45238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Местные налоги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тыс.рублей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12371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088"/>
        <c:axId val="6282624"/>
      </c:barChart>
      <c:catAx>
        <c:axId val="6281088"/>
        <c:scaling>
          <c:orientation val="minMax"/>
        </c:scaling>
        <c:delete val="0"/>
        <c:axPos val="l"/>
        <c:majorTickMark val="out"/>
        <c:minorTickMark val="none"/>
        <c:tickLblPos val="nextTo"/>
        <c:crossAx val="6282624"/>
        <c:crosses val="autoZero"/>
        <c:auto val="1"/>
        <c:lblAlgn val="ctr"/>
        <c:lblOffset val="100"/>
        <c:noMultiLvlLbl val="0"/>
      </c:catAx>
      <c:valAx>
        <c:axId val="6282624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628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74717623967708"/>
          <c:y val="2.0132022367885687E-3"/>
          <c:w val="0.69723178906047478"/>
          <c:h val="0.163172147539162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9484</c:v>
                </c:pt>
                <c:pt idx="1">
                  <c:v>9448</c:v>
                </c:pt>
                <c:pt idx="2">
                  <c:v>9448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458</c:v>
                </c:pt>
                <c:pt idx="1">
                  <c:v>298</c:v>
                </c:pt>
                <c:pt idx="2">
                  <c:v>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15584"/>
        <c:axId val="21717376"/>
      </c:barChart>
      <c:catAx>
        <c:axId val="21715584"/>
        <c:scaling>
          <c:orientation val="minMax"/>
        </c:scaling>
        <c:delete val="0"/>
        <c:axPos val="l"/>
        <c:majorTickMark val="out"/>
        <c:minorTickMark val="none"/>
        <c:tickLblPos val="nextTo"/>
        <c:crossAx val="21717376"/>
        <c:crosses val="autoZero"/>
        <c:auto val="1"/>
        <c:lblAlgn val="ctr"/>
        <c:lblOffset val="100"/>
        <c:noMultiLvlLbl val="0"/>
      </c:catAx>
      <c:valAx>
        <c:axId val="217173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715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985687623758622"/>
          <c:w val="1"/>
          <c:h val="0.121393266013701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82099911211312"/>
          <c:y val="6.4668740510313669E-2"/>
          <c:w val="0.39671438945808191"/>
          <c:h val="0.700750379587453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Дорожный фонд поселения в 2015-2017 годах, тыс. рублей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13706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Дорожный фонд поселения в 2015-2017 годах, тыс. рублей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13867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Дорожный фонд поселения в 2015-2017 годах, тыс. рублей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14560.3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947008"/>
        <c:axId val="31970432"/>
      </c:barChart>
      <c:catAx>
        <c:axId val="319470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970432"/>
        <c:crosses val="autoZero"/>
        <c:auto val="1"/>
        <c:lblAlgn val="ctr"/>
        <c:lblOffset val="100"/>
        <c:noMultiLvlLbl val="0"/>
      </c:catAx>
      <c:valAx>
        <c:axId val="31970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947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48876579850917"/>
          <c:y val="6.6442552868429733E-2"/>
          <c:w val="0.62475046864281392"/>
          <c:h val="0.73863832705910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129377781553706E-2"/>
                  <c:y val="-4.1559114731953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1"/>
                <c:pt idx="0">
                  <c:v>Объемы финансирования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2008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95125762040034E-3"/>
                  <c:y val="0.14130099008864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1"/>
                <c:pt idx="0">
                  <c:v>Объемы финансирования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2008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594150914448659E-2"/>
                  <c:y val="0.21195148513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1"/>
                <c:pt idx="0">
                  <c:v>Объемы финансирования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1918.3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335488"/>
        <c:axId val="108337024"/>
        <c:axId val="0"/>
      </c:bar3DChart>
      <c:catAx>
        <c:axId val="10833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8337024"/>
        <c:crosses val="autoZero"/>
        <c:auto val="1"/>
        <c:lblAlgn val="ctr"/>
        <c:lblOffset val="100"/>
        <c:noMultiLvlLbl val="0"/>
      </c:catAx>
      <c:valAx>
        <c:axId val="1083370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833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99741474933107"/>
          <c:y val="0.13592808375176055"/>
          <c:w val="0.1930025852506688"/>
          <c:h val="0.32086450812333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512589510256433E-2"/>
          <c:y val="0.1956476513502857"/>
          <c:w val="0.83090767692478618"/>
          <c:h val="0.6295536879344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2621526901051397E-3"/>
                  <c:y val="1.5585958858601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0928305945804"/>
                  <c:y val="-0.16183141960261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4179.6000000000004</c:v>
                </c:pt>
                <c:pt idx="1">
                  <c:v>3677</c:v>
                </c:pt>
                <c:pt idx="2">
                  <c:v>22325.7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107341322662262"/>
                  <c:y val="1.681236875231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1"/>
                <c:pt idx="0">
                  <c:v>Объемы финансирования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11850.1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63033339613062E-2"/>
                  <c:y val="0.16557917175869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277224962425557E-3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1"/>
                <c:pt idx="0">
                  <c:v>Объемы финансирования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10664.6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594150914448659E-2"/>
                  <c:y val="0.21195148513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38612481212778E-2"/>
                  <c:y val="-2.239938357536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1"/>
                <c:pt idx="0">
                  <c:v>Объемы финансирования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10762.1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315072"/>
        <c:axId val="119333248"/>
        <c:axId val="0"/>
      </c:bar3DChart>
      <c:catAx>
        <c:axId val="119315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33248"/>
        <c:crosses val="autoZero"/>
        <c:auto val="1"/>
        <c:lblAlgn val="ctr"/>
        <c:lblOffset val="100"/>
        <c:noMultiLvlLbl val="0"/>
      </c:catAx>
      <c:valAx>
        <c:axId val="1193332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9315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CC6CD-FDDD-4C4C-8179-D1F54558CE9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1C6E8-F34C-446D-8152-288A119FD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4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C6E8-F34C-446D-8152-288A119FD3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3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C6E8-F34C-446D-8152-288A119FD3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C6E8-F34C-446D-8152-288A119FD3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C6E8-F34C-446D-8152-288A119FD35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C6E8-F34C-446D-8152-288A119FD35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65" y="310344"/>
            <a:ext cx="1163669" cy="163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06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8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C430-25D8-4D3F-A0AC-78BB4BFEE3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7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BEAE-779C-402B-B6C2-24595B7BC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820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77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06528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2063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118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6773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2797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5767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20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774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86899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139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804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729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82062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7753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494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8002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06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3" y="20037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1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0347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9488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7492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63977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3467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2819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8579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410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67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2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57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556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868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1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984A-AFA0-4044-A373-7BA407677B14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BD61-D633-49F0-833A-8B09E473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073" y="-163855"/>
            <a:ext cx="8352927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Излучинск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2015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2017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57239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20" y="2544668"/>
            <a:ext cx="4770276" cy="311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985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0808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Перечень муниципальных  программ поселения,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района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и государственных программ Ханты-Мансийского автономного округа - Югры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05667"/>
              </p:ext>
            </p:extLst>
          </p:nvPr>
        </p:nvGraphicFramePr>
        <p:xfrm>
          <a:off x="179512" y="1484783"/>
          <a:ext cx="8856984" cy="47274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16013"/>
                <a:gridCol w="1540971"/>
              </a:tblGrid>
              <a:tr h="58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малого и среднего предпринимательства в городском поселении Излучинск на 2014-2016 годы»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3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«Благоустройство и озеленение городского поселения Излучинск на 2014-2016 годы»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2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муниципальной службы в городском поселении Излучинск на 2015 - 2017 годы»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6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«Капитальный ремонт и ремонт дворовых территорий многоквартирных домов, проездов к дворовым территориям многоквартирных домов в 2012-2016 годах на территории городского поселения Излучинск»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2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«Организация работы с детьми и молодежью в городском поселении Излучинск на 2014-2016 годы»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транспортной системы и повышение безопасности дорожного движения на территории городского поселения Излучинск на 2014-2016 годы»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13 706,0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 обеспечении безопасных условий жизнедеятельности населения на территории городского поселения Излучинск на 2014-2016 годы»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217,9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84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0808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Перечень муниципальных  программ поселения, района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и государственных программ Ханты-Мансийского автономного округа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– Югры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(продолжение)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48795"/>
              </p:ext>
            </p:extLst>
          </p:nvPr>
        </p:nvGraphicFramePr>
        <p:xfrm>
          <a:off x="107504" y="1484783"/>
          <a:ext cx="8928992" cy="4931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75491"/>
                <a:gridCol w="1553501"/>
              </a:tblGrid>
              <a:tr h="8044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«Защита населения и территорий от чрезвычайных ситуаций, обеспечение пожарной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Ханты-Мансийском автономном округе – Югре на 2014-2020 годы»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5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экстремизма, гармония межэтнических и межкультурных отношений на территории городского поселения Излучинск на 2014-2016 годы»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5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в сфере общественного порядка на территории городского поселения Излучинск на 2014-2017 годы»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23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«Реализация государственной политики в сфере обеспечения общественного порядка, отдельных прав и законных интересов граждан, межнационального согласия и антинаркотической деятельности в Ханты-Мансийском автономном округе – Югре в 2014–2020 годах»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5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 имуществом на территории городского поселения Излучинск на 2014-2016 годы»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2 225,0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5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на территории городского поселения Излучинск на 2014-2016 годы»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793,8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60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8984"/>
          </a:xfrm>
        </p:spPr>
        <p:txBody>
          <a:bodyPr>
            <a:noAutofit/>
          </a:bodyPr>
          <a:lstStyle/>
          <a:p>
            <a:r>
              <a:rPr lang="ru-RU" sz="2400" dirty="0"/>
              <a:t>Источники формирования и направления использования муниципального дорожного фонда на 2015-2017 годы,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тыс</a:t>
            </a:r>
            <a:r>
              <a:rPr lang="ru-RU" sz="2400" dirty="0"/>
              <a:t>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66600"/>
              </p:ext>
            </p:extLst>
          </p:nvPr>
        </p:nvGraphicFramePr>
        <p:xfrm>
          <a:off x="323528" y="1417687"/>
          <a:ext cx="4608512" cy="296698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608512"/>
              </a:tblGrid>
              <a:tr h="715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дорожного фонда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из бюджетов бюджетной системы Российской Федерации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59726">
                <a:tc>
                  <a:txBody>
                    <a:bodyPr/>
                    <a:lstStyle/>
                    <a:p>
                      <a:pPr algn="ctr" fontAlgn="t"/>
                      <a:endParaRPr lang="en-US" sz="16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получаемые в виде арендной платы за земельные участки, государственная собственность на которые не разграничена и которые расположены в границах поселений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08901"/>
              </p:ext>
            </p:extLst>
          </p:nvPr>
        </p:nvGraphicFramePr>
        <p:xfrm>
          <a:off x="6084168" y="1484784"/>
          <a:ext cx="2808312" cy="186326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08312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расходования дорожного фонда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общего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в том числе подъездных)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3759982"/>
              </p:ext>
            </p:extLst>
          </p:nvPr>
        </p:nvGraphicFramePr>
        <p:xfrm>
          <a:off x="179512" y="4293096"/>
          <a:ext cx="88569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5135471" y="2183177"/>
            <a:ext cx="57606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0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91" y="31531"/>
            <a:ext cx="8229600" cy="661165"/>
          </a:xfrm>
        </p:spPr>
        <p:txBody>
          <a:bodyPr>
            <a:noAutofit/>
          </a:bodyPr>
          <a:lstStyle/>
          <a:p>
            <a:r>
              <a:rPr lang="ru-RU" dirty="0"/>
              <a:t>Общегосударственные вопросы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28192"/>
              </p:ext>
            </p:extLst>
          </p:nvPr>
        </p:nvGraphicFramePr>
        <p:xfrm>
          <a:off x="179513" y="1556790"/>
          <a:ext cx="8856982" cy="3744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5325"/>
                <a:gridCol w="1371963"/>
                <a:gridCol w="1441431"/>
                <a:gridCol w="1528263"/>
              </a:tblGrid>
              <a:tr h="311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13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2 293,5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2 293,5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2 293,5</a:t>
                      </a:r>
                    </a:p>
                  </a:txBody>
                  <a:tcPr marL="68580" marR="68580" marT="0" marB="0" anchor="ctr"/>
                </a:tc>
              </a:tr>
              <a:tr h="1224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37 923,0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37 754,3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36 942,6</a:t>
                      </a: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1 500,0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1 501,1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1 500,0</a:t>
                      </a: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20 506,9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24 172,9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26 900,2</a:t>
                      </a: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расходов, тыс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62 223,4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65 721,8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67 636,3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0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/>
              <a:t>Национальная оборона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4392488" cy="286232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 fontAlgn="b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данного раздела планируется направить на осуществление переданных полномочий Российской Федерации по первичному воинскому учету на территориях, где отсутствуют военные комиссариаты за счет средств федерального бюджета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49725"/>
              </p:ext>
            </p:extLst>
          </p:nvPr>
        </p:nvGraphicFramePr>
        <p:xfrm>
          <a:off x="5389315" y="3654137"/>
          <a:ext cx="3575173" cy="211527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95053"/>
                <a:gridCol w="1080120"/>
              </a:tblGrid>
              <a:tr h="7246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2015-2017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24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состоящих на воинском учете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5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военно-учетных работников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56418695"/>
              </p:ext>
            </p:extLst>
          </p:nvPr>
        </p:nvGraphicFramePr>
        <p:xfrm>
          <a:off x="323528" y="3212976"/>
          <a:ext cx="4896544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341356" cy="250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15806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76253"/>
              </p:ext>
            </p:extLst>
          </p:nvPr>
        </p:nvGraphicFramePr>
        <p:xfrm>
          <a:off x="827584" y="1556792"/>
          <a:ext cx="6120680" cy="10001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6128"/>
                <a:gridCol w="1237890"/>
                <a:gridCol w="1306662"/>
              </a:tblGrid>
              <a:tr h="323850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2 081,6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68536"/>
              </p:ext>
            </p:extLst>
          </p:nvPr>
        </p:nvGraphicFramePr>
        <p:xfrm>
          <a:off x="2915816" y="3140968"/>
          <a:ext cx="5760640" cy="80581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08312"/>
                <a:gridCol w="1728192"/>
                <a:gridCol w="1224136"/>
              </a:tblGrid>
              <a:tr h="23812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87710"/>
              </p:ext>
            </p:extLst>
          </p:nvPr>
        </p:nvGraphicFramePr>
        <p:xfrm>
          <a:off x="899591" y="4581128"/>
          <a:ext cx="6264697" cy="78332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00401"/>
                <a:gridCol w="1497572"/>
                <a:gridCol w="1166724"/>
              </a:tblGrid>
              <a:tr h="276592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06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638944"/>
          </a:xfrm>
        </p:spPr>
        <p:txBody>
          <a:bodyPr>
            <a:noAutofit/>
          </a:bodyPr>
          <a:lstStyle/>
          <a:p>
            <a:r>
              <a:rPr lang="ru-RU" sz="2400" dirty="0"/>
              <a:t>Жилищно-коммунальное </a:t>
            </a:r>
            <a:r>
              <a:rPr lang="ru-RU" sz="2400" dirty="0" smtClean="0"/>
              <a:t>хозяйство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0996498"/>
              </p:ext>
            </p:extLst>
          </p:nvPr>
        </p:nvGraphicFramePr>
        <p:xfrm>
          <a:off x="1259632" y="2492896"/>
          <a:ext cx="63367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1898"/>
              </p:ext>
            </p:extLst>
          </p:nvPr>
        </p:nvGraphicFramePr>
        <p:xfrm>
          <a:off x="1475656" y="1124745"/>
          <a:ext cx="6840761" cy="10016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85319"/>
                <a:gridCol w="1194495"/>
                <a:gridCol w="1266452"/>
                <a:gridCol w="1194495"/>
              </a:tblGrid>
              <a:tr h="443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финансирования, </a:t>
                      </a:r>
                      <a:endParaRPr lang="ru-RU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30 182,3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31 251,6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29 235,1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238023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2015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17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Культура, кинематография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3447659"/>
              </p:ext>
            </p:extLst>
          </p:nvPr>
        </p:nvGraphicFramePr>
        <p:xfrm>
          <a:off x="467544" y="3212976"/>
          <a:ext cx="7632848" cy="300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8456" y="213285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запланированы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муниципального казенного учреждения «КДЦ «Респект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культурно-массовых и досуговых мероприятий поселения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84201"/>
              </p:ext>
            </p:extLst>
          </p:nvPr>
        </p:nvGraphicFramePr>
        <p:xfrm>
          <a:off x="1122436" y="908720"/>
          <a:ext cx="7884368" cy="12113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34086"/>
                <a:gridCol w="2150282"/>
              </a:tblGrid>
              <a:tr h="35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расходы на культуру, кинематографию в 2015 году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11 850,10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9 383,50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194,10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2 272,50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2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566936"/>
          </a:xfrm>
        </p:spPr>
        <p:txBody>
          <a:bodyPr>
            <a:noAutofit/>
          </a:bodyPr>
          <a:lstStyle/>
          <a:p>
            <a:r>
              <a:rPr lang="ru-RU" sz="2400" dirty="0"/>
              <a:t>Межбюджетные трансферты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121" y="620688"/>
            <a:ext cx="781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получаемые на осуществление переданных полномочий органов местного самоуправления района органам местного самоуправления поселения в области дорожной деятельности в отношении автомобильных дорог местного значения в части содержания подъездных автомобильных дорог Нижневартовского района  на 2015 год и плановый период 2016 и 2017 годов, тыс. рублей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88511335"/>
              </p:ext>
            </p:extLst>
          </p:nvPr>
        </p:nvGraphicFramePr>
        <p:xfrm>
          <a:off x="551065" y="2375014"/>
          <a:ext cx="4393666" cy="148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06093"/>
              </p:ext>
            </p:extLst>
          </p:nvPr>
        </p:nvGraphicFramePr>
        <p:xfrm>
          <a:off x="5148064" y="2492896"/>
          <a:ext cx="3600401" cy="11106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89513"/>
                <a:gridCol w="1136410"/>
                <a:gridCol w="1274478"/>
              </a:tblGrid>
              <a:tr h="55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5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3 183,0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3 343,0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22829003"/>
              </p:ext>
            </p:extLst>
          </p:nvPr>
        </p:nvGraphicFramePr>
        <p:xfrm>
          <a:off x="186407" y="4869160"/>
          <a:ext cx="474043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97205"/>
              </p:ext>
            </p:extLst>
          </p:nvPr>
        </p:nvGraphicFramePr>
        <p:xfrm>
          <a:off x="5179815" y="5373216"/>
          <a:ext cx="3888433" cy="9277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4674"/>
                <a:gridCol w="1227323"/>
                <a:gridCol w="1376436"/>
              </a:tblGrid>
              <a:tr h="463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5 447,8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3 697,3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4 620,0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3789039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поселения на осуществление части полномочий по решению вопросов местного значения в соответствии с заключенными соглашениями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02848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02119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48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1663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бюджетной политики поселения на 2015 год и плановый период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годов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556792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бюджета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оплаты труда работников бюджетной сферы поселения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органов местного самоуправления поселения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муниципальных программ и расширение их использования в бюджетном планировании.</a:t>
            </a:r>
          </a:p>
        </p:txBody>
      </p:sp>
    </p:spTree>
    <p:extLst>
      <p:ext uri="{BB962C8B-B14F-4D97-AF65-F5344CB8AC3E}">
        <p14:creationId xmlns:p14="http://schemas.microsoft.com/office/powerpoint/2010/main" val="3306727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344" y="14973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Основные характеристики бюджета поселения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на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2015 год и плановый период 2016 и 2017 годов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00497"/>
              </p:ext>
            </p:extLst>
          </p:nvPr>
        </p:nvGraphicFramePr>
        <p:xfrm>
          <a:off x="543288" y="1340768"/>
          <a:ext cx="8424936" cy="46866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09312"/>
                <a:gridCol w="1824628"/>
                <a:gridCol w="1103156"/>
                <a:gridCol w="1159009"/>
                <a:gridCol w="1228831"/>
              </a:tblGrid>
              <a:tr h="11028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                                (решение Совета поселения  от 17.12.2013 № 25)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4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тыс. рублей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131 121,7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123 134,1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126 432,7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126 735,5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464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206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38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тыс. рублей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511,6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129 808,0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130 109,8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38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38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8472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дефицит (-),                                                 профицит (+),                                      тыс. рублей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-3 399,00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-3 377,5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-3 375,3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-3 374,3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97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576" y="44624"/>
            <a:ext cx="8229600" cy="638944"/>
          </a:xfrm>
        </p:spPr>
        <p:txBody>
          <a:bodyPr>
            <a:noAutofit/>
          </a:bodyPr>
          <a:lstStyle/>
          <a:p>
            <a:r>
              <a:rPr lang="ru-RU" dirty="0"/>
              <a:t>Доходы бюджета поселения </a:t>
            </a:r>
            <a:endParaRPr lang="ru-RU" sz="28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98873700"/>
              </p:ext>
            </p:extLst>
          </p:nvPr>
        </p:nvGraphicFramePr>
        <p:xfrm>
          <a:off x="5938419" y="4005064"/>
          <a:ext cx="3048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69359023"/>
              </p:ext>
            </p:extLst>
          </p:nvPr>
        </p:nvGraphicFramePr>
        <p:xfrm>
          <a:off x="-432556" y="3933056"/>
          <a:ext cx="102971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22284390"/>
              </p:ext>
            </p:extLst>
          </p:nvPr>
        </p:nvGraphicFramePr>
        <p:xfrm>
          <a:off x="2939988" y="3933056"/>
          <a:ext cx="3552056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43608" y="980728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988247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988247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116346"/>
            <a:ext cx="27363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2132856"/>
            <a:ext cx="27363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Платежи от использования имущества, находящегося в муниципальной собственности, доходы от продажи имущества, находящегося в муниципальной собственности, доходы от платных услуг, оказываемых казенными учреждениями,  а также платежи в виде штрафов или иных санкций за нарушение законодательства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2116346"/>
            <a:ext cx="27363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*Денежные средства, поступающие в бюджет на безвозвратной и безвозмездной основе из вышестоящих бюджетов, а также перечисления от физических и юридических лиц, в 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0144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25760"/>
            <a:ext cx="8229600" cy="638944"/>
          </a:xfrm>
        </p:spPr>
        <p:txBody>
          <a:bodyPr>
            <a:noAutofit/>
          </a:bodyPr>
          <a:lstStyle/>
          <a:p>
            <a:r>
              <a:rPr lang="ru-RU" dirty="0"/>
              <a:t>Зачисление налогов в бюджет поселения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89010"/>
              </p:ext>
            </p:extLst>
          </p:nvPr>
        </p:nvGraphicFramePr>
        <p:xfrm>
          <a:off x="395536" y="1412776"/>
          <a:ext cx="8568952" cy="27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73"/>
                <a:gridCol w="5115979"/>
                <a:gridCol w="1800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поселения</a:t>
                      </a:r>
                      <a:endParaRPr lang="ru-RU" dirty="0"/>
                    </a:p>
                  </a:txBody>
                  <a:tcPr/>
                </a:tc>
              </a:tr>
              <a:tr h="4054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Федеральные налоги и сборы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Единый сельскохозяйственный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Государственная пошлина (в зависимости от установленных полномочий)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Местные налоги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4122793"/>
              </p:ext>
            </p:extLst>
          </p:nvPr>
        </p:nvGraphicFramePr>
        <p:xfrm>
          <a:off x="395536" y="4221088"/>
          <a:ext cx="86409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683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12" y="188640"/>
            <a:ext cx="8686800" cy="936104"/>
          </a:xfrm>
        </p:spPr>
        <p:txBody>
          <a:bodyPr>
            <a:noAutofit/>
          </a:bodyPr>
          <a:lstStyle/>
          <a:p>
            <a:r>
              <a:rPr lang="ru-RU" sz="2400" dirty="0"/>
              <a:t>Налоговые доходы бюджета поселения на 2015 </a:t>
            </a:r>
            <a:r>
              <a:rPr lang="ru-RU" sz="2400" dirty="0" smtClean="0"/>
              <a:t>год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и плановый период 2016 и 2017 </a:t>
            </a:r>
            <a:r>
              <a:rPr lang="ru-RU" sz="2400" dirty="0" smtClean="0"/>
              <a:t>годов (тыс. рублей)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83198"/>
              </p:ext>
            </p:extLst>
          </p:nvPr>
        </p:nvGraphicFramePr>
        <p:xfrm>
          <a:off x="899592" y="1412774"/>
          <a:ext cx="7848872" cy="36724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99398"/>
                <a:gridCol w="1406035"/>
                <a:gridCol w="1477225"/>
                <a:gridCol w="1566214"/>
              </a:tblGrid>
              <a:tr h="6191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5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45 200,0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45 300,0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45 500,0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6 142,0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883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926976"/>
          </a:xfrm>
        </p:spPr>
        <p:txBody>
          <a:bodyPr>
            <a:noAutofit/>
          </a:bodyPr>
          <a:lstStyle/>
          <a:p>
            <a:r>
              <a:rPr lang="ru-RU" sz="2400" dirty="0"/>
              <a:t>Структура неналоговых доходов бюджета </a:t>
            </a:r>
            <a:r>
              <a:rPr lang="ru-RU" sz="2400" dirty="0" smtClean="0"/>
              <a:t>поселения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на 2015 год и плановый период 2016 и 2017 годов,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2433103"/>
              </p:ext>
            </p:extLst>
          </p:nvPr>
        </p:nvGraphicFramePr>
        <p:xfrm>
          <a:off x="611560" y="1196752"/>
          <a:ext cx="823257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0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Безвозмездные поступления  бюджета поселения на 2015 год и плановый период 2016 и 2017 годов,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54725"/>
              </p:ext>
            </p:extLst>
          </p:nvPr>
        </p:nvGraphicFramePr>
        <p:xfrm>
          <a:off x="323528" y="1412776"/>
          <a:ext cx="8568953" cy="47627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52091"/>
                <a:gridCol w="1522130"/>
                <a:gridCol w="1599197"/>
                <a:gridCol w="1695535"/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55 583,1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58 906,7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58 951,5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 бюджетам поселений на выравнивание бюджетной обеспеченности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46 579,2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49 332,9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49 852,7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30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2 008,0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2 008,0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06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3 183,0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3 343,0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3 510,0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3 812,9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4 222,8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3 670,5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358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54597"/>
              </p:ext>
            </p:extLst>
          </p:nvPr>
        </p:nvGraphicFramePr>
        <p:xfrm>
          <a:off x="107503" y="1268760"/>
          <a:ext cx="8928992" cy="48245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85363"/>
                <a:gridCol w="1928582"/>
                <a:gridCol w="1312232"/>
                <a:gridCol w="1371879"/>
                <a:gridCol w="1530936"/>
              </a:tblGrid>
              <a:tr h="937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                                (решение Совета поселения  от 17.12.2013 № 25)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134 520,7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126 511,6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129 808,0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130 109,8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62 673,6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62 223,4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65 721,8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67 636,3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2 008,0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65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2 652,9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2 082,7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2 084,4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24 404,9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15 695,7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15 781,6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16 175,9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3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29 579,7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30 182,3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31 251,6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29 235,1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12 382,9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11 850,1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10 664,6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10 762,1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694,3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694,3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174,1</a:t>
                      </a:r>
                      <a:endParaRPr lang="ru-RU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5390" y="188639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Структура расходов бюджета поселения в функциональном разрезе на 2014- 2017 годы, тыс. рублей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90276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6195</TotalTime>
  <Words>1404</Words>
  <Application>Microsoft Office PowerPoint</Application>
  <PresentationFormat>Экран (4:3)</PresentationFormat>
  <Paragraphs>325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Тема1</vt:lpstr>
      <vt:lpstr>1_Тема1</vt:lpstr>
      <vt:lpstr>1_Тема Office</vt:lpstr>
      <vt:lpstr>Презентация PowerPoint</vt:lpstr>
      <vt:lpstr>Презентация PowerPoint</vt:lpstr>
      <vt:lpstr>Презентация PowerPoint</vt:lpstr>
      <vt:lpstr>Доходы бюджета поселения </vt:lpstr>
      <vt:lpstr>Зачисление налогов в бюджет поселения</vt:lpstr>
      <vt:lpstr>Налоговые доходы бюджета поселения на 2015 год    и плановый период 2016 и 2017 годов (тыс. рублей)</vt:lpstr>
      <vt:lpstr>Структура неналоговых доходов бюджета поселения  на 2015 год и плановый период 2016 и 2017 годов, %</vt:lpstr>
      <vt:lpstr>Безвозмездные поступления  бюджета поселения на 2015 год и плановый период 2016 и 2017 годов, тыс. рублей</vt:lpstr>
      <vt:lpstr>Презентация PowerPoint</vt:lpstr>
      <vt:lpstr>Презентация PowerPoint</vt:lpstr>
      <vt:lpstr>Презентация PowerPoint</vt:lpstr>
      <vt:lpstr>Источники формирования и направления использования муниципального дорожного фонда на 2015-2017 годы,  тыс. рублей</vt:lpstr>
      <vt:lpstr>Общегосударственные вопросы</vt:lpstr>
      <vt:lpstr>Национальная оборона</vt:lpstr>
      <vt:lpstr>Национальная безопасность и правоохранительная деятельность</vt:lpstr>
      <vt:lpstr>Жилищно-коммунальное хозяйство</vt:lpstr>
      <vt:lpstr>Культура, кинематография</vt:lpstr>
      <vt:lpstr>Межбюджетные трансферты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Оноприйчук Ирина Николаевна</cp:lastModifiedBy>
  <cp:revision>540</cp:revision>
  <cp:lastPrinted>2014-12-13T10:41:20Z</cp:lastPrinted>
  <dcterms:created xsi:type="dcterms:W3CDTF">2012-01-27T08:52:51Z</dcterms:created>
  <dcterms:modified xsi:type="dcterms:W3CDTF">2015-01-10T07:26:12Z</dcterms:modified>
</cp:coreProperties>
</file>