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4" autoAdjust="0"/>
  </p:normalViewPr>
  <p:slideViewPr>
    <p:cSldViewPr>
      <p:cViewPr>
        <p:scale>
          <a:sx n="100" d="100"/>
          <a:sy n="100" d="100"/>
        </p:scale>
        <p:origin x="-514" y="9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11 678,7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6 255,6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16 318,5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94633453366221"/>
          <c:y val="1.5128279397527268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9547542410683583E-2"/>
                  <c:y val="1.2857400876989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</a:t>
                    </a:r>
                    <a:r>
                      <a:rPr lang="ru-RU" baseline="0" dirty="0" smtClean="0"/>
                      <a:t> 022,7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751,9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450379549335519"/>
                  <c:y val="1.5429124030718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</c:v>
                </c:pt>
                <c:pt idx="1">
                  <c:v>12022.7</c:v>
                </c:pt>
                <c:pt idx="2">
                  <c:v>1751.9</c:v>
                </c:pt>
                <c:pt idx="3">
                  <c:v>671.4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667181509669022E-2"/>
                  <c:y val="-2.0248194266035356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10 036,0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 1 445,7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8245210682795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15.650499999999999</c:v>
                </c:pt>
                <c:pt idx="1">
                  <c:v>10036.02766</c:v>
                </c:pt>
                <c:pt idx="2">
                  <c:v>1445.7239400000001</c:v>
                </c:pt>
                <c:pt idx="3">
                  <c:v>181.32058000000001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21216"/>
        <c:axId val="50522752"/>
      </c:barChart>
      <c:catAx>
        <c:axId val="50521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50522752"/>
        <c:crosses val="autoZero"/>
        <c:auto val="1"/>
        <c:lblAlgn val="ctr"/>
        <c:lblOffset val="100"/>
        <c:noMultiLvlLbl val="0"/>
      </c:catAx>
      <c:valAx>
        <c:axId val="505227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0521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5.6528619327197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78.270009999999999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777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7.0095487965724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145.31235000000001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0.175028095168912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222.10559000000001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615183943638677"/>
                  <c:y val="-0.425454329860784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365,2</a:t>
                    </a:r>
                  </a:p>
                  <a:p>
                    <a:endParaRPr lang="ru-RU" dirty="0" smtClean="0"/>
                  </a:p>
                  <a:p>
                    <a:r>
                      <a:rPr lang="en-US" dirty="0" smtClean="0"/>
                      <a:t>144,00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144.00385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81953300092805"/>
                  <c:y val="-0.2509870698127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365.18146000000002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482575453186906"/>
                  <c:y val="-0.2482229538598275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4523,7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4523.7494500000003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92985600"/>
        <c:axId val="92864512"/>
      </c:barChart>
      <c:catAx>
        <c:axId val="929856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864512"/>
        <c:crosses val="autoZero"/>
        <c:auto val="1"/>
        <c:lblAlgn val="ctr"/>
        <c:lblOffset val="100"/>
        <c:noMultiLvlLbl val="0"/>
      </c:catAx>
      <c:valAx>
        <c:axId val="928645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298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196091829395734"/>
          <c:y val="8.7731526981332561E-2"/>
          <c:w val="0.49730439307913155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7.0631772533333012E-2"/>
                  <c:y val="0.10511797424285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10 471,9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772941508970606E-3"/>
                  <c:y val="8.94352195612854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3 597,2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215210242236417E-2"/>
                  <c:y val="1.08538509966128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020,0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265269223910856E-2"/>
                  <c:y val="1.01904631679101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929,2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595267217133682E-2"/>
                  <c:y val="-1.2554725996038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308,7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94088115878415E-2"/>
                  <c:y val="-2.58219172228726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23279.3</c:v>
                </c:pt>
                <c:pt idx="1">
                  <c:v>5977.9</c:v>
                </c:pt>
                <c:pt idx="2" formatCode="0.00">
                  <c:v>2675.2</c:v>
                </c:pt>
                <c:pt idx="3" formatCode="0.00">
                  <c:v>1807.2</c:v>
                </c:pt>
                <c:pt idx="4" formatCode="0.00">
                  <c:v>1250.8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46183023513813348"/>
          <c:y val="8.8685672911575711E-2"/>
          <c:w val="0.53680883188570494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717,2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23 175,2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4 700,0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4 843,0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425280"/>
        <c:axId val="95426816"/>
      </c:barChart>
      <c:catAx>
        <c:axId val="95425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5426816"/>
        <c:crosses val="autoZero"/>
        <c:auto val="1"/>
        <c:lblAlgn val="ctr"/>
        <c:lblOffset val="100"/>
        <c:noMultiLvlLbl val="0"/>
      </c:catAx>
      <c:valAx>
        <c:axId val="95426816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95425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1.7943336522187065E-2"/>
          <c:w val="0.62638126234245362"/>
          <c:h val="0.892337275513988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1 094,4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249,6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5531008"/>
        <c:axId val="95532544"/>
      </c:barChart>
      <c:catAx>
        <c:axId val="95531008"/>
        <c:scaling>
          <c:orientation val="minMax"/>
        </c:scaling>
        <c:delete val="1"/>
        <c:axPos val="l"/>
        <c:majorTickMark val="out"/>
        <c:minorTickMark val="none"/>
        <c:tickLblPos val="nextTo"/>
        <c:crossAx val="95532544"/>
        <c:crosses val="autoZero"/>
        <c:auto val="1"/>
        <c:lblAlgn val="ctr"/>
        <c:lblOffset val="100"/>
        <c:noMultiLvlLbl val="0"/>
      </c:catAx>
      <c:valAx>
        <c:axId val="955325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5531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12372619384370252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квартал 2016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40402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2016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7504" y="224215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45310" y="2210197"/>
            <a:ext cx="4403898" cy="84646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</a:t>
            </a:r>
            <a:r>
              <a:rPr lang="ru-RU" sz="1400" b="1" dirty="0" err="1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</a:t>
            </a:r>
            <a:r>
              <a:rPr lang="ru-RU" sz="1400" b="1" dirty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7504" y="335699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 по содержанию внутриквартальных дорог и тротуаров                        </a:t>
            </a:r>
            <a:r>
              <a:rPr lang="ru-RU" sz="1400" b="1" dirty="0" err="1" smtClean="0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на площади 72 632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123728" y="450912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мест захоронения 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45310" y="335699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внутрипоселковых (6,01 км.) в пгт. Излучинск               и подъездных дорог (15,09 км.) в с. Большетархово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квартал 2016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540946"/>
              </p:ext>
            </p:extLst>
          </p:nvPr>
        </p:nvGraphicFramePr>
        <p:xfrm>
          <a:off x="806375" y="959520"/>
          <a:ext cx="8318279" cy="169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2319" y="2492896"/>
            <a:ext cx="8568630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направленности: концертные программы, тематические встречи, церемонии возложения цветов к Дню защитника отечества, Дню призывника, Дню памяти о россиянах, исполнявших служебный долг за пределами отечества.</a:t>
            </a:r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Проведение  </a:t>
            </a:r>
            <a:r>
              <a:rPr lang="ru-RU" sz="1300" dirty="0" smtClean="0">
                <a:latin typeface="Times New Roman" panose="02020603050405020304" pitchFamily="18" charset="0"/>
              </a:rPr>
              <a:t>традиционных мероприятий, приуроченных к календарным датам, </a:t>
            </a:r>
            <a:r>
              <a:rPr lang="ru-RU" sz="1300" dirty="0" smtClean="0">
                <a:latin typeface="Times New Roman" panose="02020603050405020304" pitchFamily="18" charset="0"/>
              </a:rPr>
              <a:t>посвященные Международному </a:t>
            </a:r>
            <a:r>
              <a:rPr lang="ru-RU" sz="1300" dirty="0" smtClean="0">
                <a:latin typeface="Times New Roman" panose="02020603050405020304" pitchFamily="18" charset="0"/>
              </a:rPr>
              <a:t>женскому дню 8 </a:t>
            </a:r>
            <a:r>
              <a:rPr lang="ru-RU" sz="1300" dirty="0" smtClean="0">
                <a:latin typeface="Times New Roman" panose="02020603050405020304" pitchFamily="18" charset="0"/>
              </a:rPr>
              <a:t>марта.</a:t>
            </a:r>
          </a:p>
          <a:p>
            <a:pPr indent="457200"/>
            <a:endParaRPr lang="ru-RU" sz="1300" dirty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r>
              <a:rPr lang="ru-RU" sz="1300" smtClean="0">
                <a:latin typeface="Times New Roman" panose="02020603050405020304" pitchFamily="18" charset="0"/>
              </a:rPr>
              <a:t>Мероприятия</a:t>
            </a:r>
            <a:r>
              <a:rPr lang="ru-RU" sz="1300" dirty="0" smtClean="0">
                <a:latin typeface="Times New Roman" panose="02020603050405020304" pitchFamily="18" charset="0"/>
              </a:rPr>
              <a:t>, направленные на сохранение и возрождение самобытной </a:t>
            </a:r>
            <a:r>
              <a:rPr lang="ru-RU" sz="1300" dirty="0">
                <a:latin typeface="Times New Roman" panose="02020603050405020304" pitchFamily="18" charset="0"/>
              </a:rPr>
              <a:t>национальной культуры</a:t>
            </a:r>
            <a:r>
              <a:rPr lang="ru-RU" sz="1300">
                <a:latin typeface="Times New Roman" panose="02020603050405020304" pitchFamily="18" charset="0"/>
              </a:rPr>
              <a:t>, </a:t>
            </a:r>
            <a:r>
              <a:rPr lang="ru-RU" sz="1300" smtClean="0">
                <a:latin typeface="Times New Roman" panose="02020603050405020304" pitchFamily="18" charset="0"/>
              </a:rPr>
              <a:t>народные </a:t>
            </a:r>
            <a:r>
              <a:rPr lang="ru-RU" sz="1300" dirty="0">
                <a:latin typeface="Times New Roman" panose="02020603050405020304" pitchFamily="18" charset="0"/>
              </a:rPr>
              <a:t>гуляния </a:t>
            </a:r>
            <a:r>
              <a:rPr lang="ru-RU" sz="1300" dirty="0" smtClean="0">
                <a:latin typeface="Times New Roman" panose="02020603050405020304" pitchFamily="18" charset="0"/>
              </a:rPr>
              <a:t>«Масленица раздольная».</a:t>
            </a: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mtClean="0">
                <a:ln w="50800"/>
                <a:solidFill>
                  <a:schemeClr val="tx1"/>
                </a:solidFill>
              </a:rPr>
              <a:t>34 252,9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33 892,4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360,5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2016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113326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квартал 2016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2016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370696"/>
              </p:ext>
            </p:extLst>
          </p:nvPr>
        </p:nvGraphicFramePr>
        <p:xfrm>
          <a:off x="50800" y="1319213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2016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240171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квартал 2016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599138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2016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33 892,4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4 205,7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206,8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10 598,1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1 094,4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163,5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922,3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16 414,0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14067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287,6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026149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2016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квартал 2016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3 756,5 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6919</TotalTime>
  <Words>471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квартал 2016  года (тыс. руб.) </vt:lpstr>
      <vt:lpstr>Структура неналоговых поступлений в бюджет поселения за I квартал 2016 года (тыс. руб.) </vt:lpstr>
      <vt:lpstr>Структура безвозмездных поступлений в бюджет поселения за  I квартал 2016 года (тыс. руб.) </vt:lpstr>
      <vt:lpstr>Структура расходов бюджета поселения                                за I квартал 2016 года (тыс. руб.)</vt:lpstr>
      <vt:lpstr>Презентация PowerPoint</vt:lpstr>
      <vt:lpstr>Расходы дорожного фонда городского поселения Излучинск за I квартал 2016  года</vt:lpstr>
      <vt:lpstr>Расходы на благоустройство городского поселения Излучинск за I квартал 2016  года</vt:lpstr>
      <vt:lpstr>Расходы на культуру, кинематографию городского поселения Излучинск  за I квартал 2016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*</cp:lastModifiedBy>
  <cp:revision>570</cp:revision>
  <cp:lastPrinted>2015-04-29T11:40:27Z</cp:lastPrinted>
  <dcterms:created xsi:type="dcterms:W3CDTF">2012-01-27T08:52:51Z</dcterms:created>
  <dcterms:modified xsi:type="dcterms:W3CDTF">2016-06-13T07:55:54Z</dcterms:modified>
</cp:coreProperties>
</file>