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  <p:sldMasterId id="2147483838" r:id="rId2"/>
    <p:sldMasterId id="2147483852" r:id="rId3"/>
  </p:sldMasterIdLst>
  <p:notesMasterIdLst>
    <p:notesMasterId r:id="rId17"/>
  </p:notesMasterIdLst>
  <p:sldIdLst>
    <p:sldId id="267" r:id="rId4"/>
    <p:sldId id="257" r:id="rId5"/>
    <p:sldId id="258" r:id="rId6"/>
    <p:sldId id="259" r:id="rId7"/>
    <p:sldId id="280" r:id="rId8"/>
    <p:sldId id="269" r:id="rId9"/>
    <p:sldId id="277" r:id="rId10"/>
    <p:sldId id="278" r:id="rId11"/>
    <p:sldId id="265" r:id="rId12"/>
    <p:sldId id="264" r:id="rId13"/>
    <p:sldId id="279" r:id="rId14"/>
    <p:sldId id="271" r:id="rId15"/>
    <p:sldId id="268" r:id="rId16"/>
  </p:sldIdLst>
  <p:sldSz cx="9144000" cy="6858000" type="screen4x3"/>
  <p:notesSz cx="6811963" cy="994568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FF"/>
    <a:srgbClr val="9933FF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61" autoAdjust="0"/>
    <p:restoredTop sz="94609" autoAdjust="0"/>
  </p:normalViewPr>
  <p:slideViewPr>
    <p:cSldViewPr>
      <p:cViewPr>
        <p:scale>
          <a:sx n="100" d="100"/>
          <a:sy n="100" d="100"/>
        </p:scale>
        <p:origin x="-1950" y="-3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57596371882086"/>
          <c:y val="5.6962025316455694E-2"/>
          <c:w val="0.45238095238095238"/>
          <c:h val="0.8417721518987342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3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Lbls>
            <c:dLbl>
              <c:idx val="0"/>
              <c:layout>
                <c:manualLayout>
                  <c:x val="0.15671879261223517"/>
                  <c:y val="7.070222490758094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14 452,0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8279785771067487E-2"/>
                  <c:y val="7.186115024257908E-2"/>
                </c:manualLayout>
              </c:layout>
              <c:tx>
                <c:rich>
                  <a:bodyPr/>
                  <a:lstStyle/>
                  <a:p>
                    <a:r>
                      <a:rPr lang="ru-RU" smtClean="0"/>
                      <a:t>5</a:t>
                    </a:r>
                    <a:r>
                      <a:rPr lang="ru-RU" baseline="0" smtClean="0"/>
                      <a:t> 765,3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4927091372237276E-2"/>
                  <c:y val="-6.8586208334710949E-2"/>
                </c:manualLayout>
              </c:layout>
              <c:tx>
                <c:rich>
                  <a:bodyPr/>
                  <a:lstStyle/>
                  <a:p>
                    <a:r>
                      <a:rPr lang="ru-RU" smtClean="0"/>
                      <a:t>14 716,5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6056">
                <a:noFill/>
              </a:ln>
            </c:spPr>
            <c:txPr>
              <a:bodyPr/>
              <a:lstStyle/>
              <a:p>
                <a:pPr>
                  <a:defRPr sz="2052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14452</c:v>
                </c:pt>
                <c:pt idx="1">
                  <c:v>5765.3</c:v>
                </c:pt>
                <c:pt idx="2">
                  <c:v>14716.5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90"/>
      </c:pieChart>
      <c:spPr>
        <a:noFill/>
        <a:ln w="26056">
          <a:noFill/>
        </a:ln>
      </c:spPr>
    </c:plotArea>
    <c:legend>
      <c:legendPos val="r"/>
      <c:layout>
        <c:manualLayout>
          <c:xMode val="edge"/>
          <c:yMode val="edge"/>
          <c:x val="0.62585034013605445"/>
          <c:y val="0.25738396624472576"/>
          <c:w val="0.35260770975056688"/>
          <c:h val="0.61603375527426163"/>
        </c:manualLayout>
      </c:layout>
      <c:overlay val="0"/>
      <c:txPr>
        <a:bodyPr/>
        <a:lstStyle/>
        <a:p>
          <a:pPr>
            <a:defRPr sz="1888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46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0494633453366221"/>
          <c:y val="1.5128279397527268E-2"/>
          <c:w val="0.6548174229125977"/>
          <c:h val="0.8604140157575305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0465972218128368E-2"/>
                  <c:y val="-9.428800207579208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10450379549335519"/>
                  <c:y val="1.5429124030718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799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Единый сельскохозяйственный налог</c:v>
                </c:pt>
                <c:pt idx="1">
                  <c:v>Налог на доходы физических лиц</c:v>
                </c:pt>
                <c:pt idx="2">
                  <c:v>земельный налог</c:v>
                </c:pt>
                <c:pt idx="3">
                  <c:v>Налог на имущество физических лиц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 formatCode="0.0">
                  <c:v>6</c:v>
                </c:pt>
                <c:pt idx="1">
                  <c:v>12022.7</c:v>
                </c:pt>
                <c:pt idx="2">
                  <c:v>1751.9</c:v>
                </c:pt>
                <c:pt idx="3">
                  <c:v>671.4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2014 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0.11230258620181453"/>
                  <c:y val="1.2857400876989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9.982452106827957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799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Единый сельскохозяйственный налог</c:v>
                </c:pt>
                <c:pt idx="1">
                  <c:v>Налог на доходы физических лиц</c:v>
                </c:pt>
                <c:pt idx="2">
                  <c:v>земельный налог</c:v>
                </c:pt>
                <c:pt idx="3">
                  <c:v>Налог на имущество физических лиц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0.84</c:v>
                </c:pt>
                <c:pt idx="1">
                  <c:v>10454.709999999999</c:v>
                </c:pt>
                <c:pt idx="2">
                  <c:v>1733.94</c:v>
                </c:pt>
                <c:pt idx="3">
                  <c:v>92.83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8999040"/>
        <c:axId val="82739968"/>
      </c:barChart>
      <c:catAx>
        <c:axId val="6899904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999" b="1"/>
            </a:pPr>
            <a:endParaRPr lang="ru-RU"/>
          </a:p>
        </c:txPr>
        <c:crossAx val="82739968"/>
        <c:crosses val="autoZero"/>
        <c:auto val="1"/>
        <c:lblAlgn val="ctr"/>
        <c:lblOffset val="100"/>
        <c:noMultiLvlLbl val="0"/>
      </c:catAx>
      <c:valAx>
        <c:axId val="82739968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6899904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33477825201756323"/>
          <c:y val="0"/>
          <c:w val="0.53158670002698272"/>
          <c:h val="8.0307476016365009E-2"/>
        </c:manualLayout>
      </c:layout>
      <c:overlay val="0"/>
      <c:txPr>
        <a:bodyPr/>
        <a:lstStyle/>
        <a:p>
          <a:pPr>
            <a:defRPr sz="2399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99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01935290397976"/>
          <c:y val="9.1242888966752977E-2"/>
          <c:w val="0.37507194271647348"/>
          <c:h val="0.79366110318226746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 от сдачи в аренду имущества, находящегося в  муниципальной собственности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18034754701440858"/>
                  <c:y val="-5.20063297810214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  <c:pt idx="0" formatCode="#,##0.00">
                  <c:v>0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 formatCode="#,##0.00">
                  <c:v>154.9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Доходы от продажи квартир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18830405644151485"/>
                  <c:y val="-3.84394611424940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  <c:pt idx="0" formatCode="#,##0.00">
                  <c:v>0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 formatCode="#,##0.00">
                  <c:v>1330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Доходы от продажи земельных участков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1816736319189263"/>
                  <c:y val="-6.33120536464609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  <c:pt idx="0" formatCode="#,##0.00">
                  <c:v>0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 formatCode="#,##0.00">
                  <c:v>2.9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Прочие доходы от использования имущества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1816736319189263"/>
                  <c:y val="-0.136588455983523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  <c:pt idx="0" formatCode="#,##0.00">
                  <c:v>0</c:v>
                </c:pt>
              </c:numCache>
            </c:numRef>
          </c:cat>
          <c:val>
            <c:numRef>
              <c:f>Лист1!$E$2:$E$5</c:f>
              <c:numCache>
                <c:formatCode>General</c:formatCode>
                <c:ptCount val="4"/>
                <c:pt idx="0" formatCode="#,##0.00">
                  <c:v>19.7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Прочие доходы от компенсации затрат бюджетов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18167363191892635"/>
                  <c:y val="-0.235517990878506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  <c:pt idx="0" formatCode="#,##0.00">
                  <c:v>0</c:v>
                </c:pt>
              </c:numCache>
            </c:numRef>
          </c:cat>
          <c:val>
            <c:numRef>
              <c:f>Лист1!$F$2:$F$5</c:f>
              <c:numCache>
                <c:formatCode>General</c:formatCode>
                <c:ptCount val="4"/>
                <c:pt idx="0" formatCode="0.00">
                  <c:v>21.3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Прочие неналоговые доходы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17371712249182003"/>
                  <c:y val="-0.343694005509359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  <c:pt idx="0" formatCode="#,##0.00">
                  <c:v>0</c:v>
                </c:pt>
              </c:numCache>
            </c:numRef>
          </c:cat>
          <c:val>
            <c:numRef>
              <c:f>Лист1!$G$2:$G$5</c:f>
              <c:numCache>
                <c:formatCode>General</c:formatCode>
                <c:ptCount val="4"/>
                <c:pt idx="0" formatCode="0.00">
                  <c:v>97.3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Денежные взяскания за нарушение законодательства Российской Федерации о размещении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17239103758730234"/>
                  <c:y val="-0.425095217340523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  <c:pt idx="0" formatCode="#,##0.00">
                  <c:v>0</c:v>
                </c:pt>
              </c:numCache>
            </c:numRef>
          </c:cat>
          <c:val>
            <c:numRef>
              <c:f>Лист1!$H$2:$H$5</c:f>
              <c:numCache>
                <c:formatCode>General</c:formatCode>
                <c:ptCount val="4"/>
                <c:pt idx="0" formatCode="0.00">
                  <c:v>10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Доходы, получаемые в виде арендной платы за земельные участки2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0.18034754701440858"/>
                  <c:y val="-0.246464780266580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  <c:pt idx="0" formatCode="#,##0.00">
                  <c:v>0</c:v>
                </c:pt>
              </c:numCache>
            </c:numRef>
          </c:cat>
          <c:val>
            <c:numRef>
              <c:f>Лист1!$I$2:$I$5</c:f>
              <c:numCache>
                <c:formatCode>General</c:formatCode>
                <c:ptCount val="4"/>
                <c:pt idx="0">
                  <c:v>4129.2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68787584"/>
        <c:axId val="68904064"/>
      </c:barChart>
      <c:catAx>
        <c:axId val="68787584"/>
        <c:scaling>
          <c:orientation val="minMax"/>
        </c:scaling>
        <c:delete val="1"/>
        <c:axPos val="b"/>
        <c:numFmt formatCode="#,##0.00" sourceLinked="1"/>
        <c:majorTickMark val="none"/>
        <c:minorTickMark val="none"/>
        <c:tickLblPos val="nextTo"/>
        <c:crossAx val="68904064"/>
        <c:crosses val="autoZero"/>
        <c:auto val="1"/>
        <c:lblAlgn val="ctr"/>
        <c:lblOffset val="100"/>
        <c:noMultiLvlLbl val="0"/>
      </c:catAx>
      <c:valAx>
        <c:axId val="68904064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687875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3400440886685099"/>
          <c:y val="8.7731526981332561E-2"/>
          <c:w val="0.56360863830501706"/>
          <c:h val="0.80350758747603546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9.1924084905365064E-3"/>
          <c:y val="9.2112838226827864E-2"/>
          <c:w val="0.48048148730305212"/>
          <c:h val="0.8042602187679908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explosion val="35"/>
          <c:dPt>
            <c:idx val="0"/>
            <c:bubble3D val="0"/>
            <c:explosion val="3"/>
          </c:dPt>
          <c:dPt>
            <c:idx val="1"/>
            <c:bubble3D val="0"/>
            <c:explosion val="11"/>
          </c:dPt>
          <c:dPt>
            <c:idx val="2"/>
            <c:bubble3D val="0"/>
          </c:dPt>
          <c:dPt>
            <c:idx val="3"/>
            <c:bubble3D val="0"/>
            <c:explosion val="10"/>
          </c:dPt>
          <c:dPt>
            <c:idx val="4"/>
            <c:bubble3D val="0"/>
            <c:explosion val="1"/>
          </c:dPt>
          <c:dLbls>
            <c:dLbl>
              <c:idx val="0"/>
              <c:layout>
                <c:manualLayout>
                  <c:x val="-7.0631772533333012E-2"/>
                  <c:y val="0.10511797424285695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9.5772941508970606E-3"/>
                  <c:y val="8.943521956128540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6.0215210242236417E-2"/>
                  <c:y val="1.085385099661289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 </a:t>
                    </a:r>
                    <a:r>
                      <a:rPr lang="ru-RU" dirty="0" smtClean="0"/>
                      <a:t>41,50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7265269223910856E-2"/>
                  <c:y val="1.019046316791011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5.4595267217133682E-2"/>
                  <c:y val="-1.25547259960380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494088115878415E-2"/>
                  <c:y val="-2.582191722287268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3.5408829590968922E-2"/>
                  <c:y val="-6.147037793521518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9.8237868892653388E-2"/>
                  <c:y val="-2.016442617486947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Дотации бюджетам поселений на выравнивание бюджетной обеспеченности</c:v>
                </c:pt>
                <c:pt idx="1">
                  <c:v>Дотации бюджетам поселений на поддержку мер по обеспечению сбалансированности бюджетов</c:v>
                </c:pt>
                <c:pt idx="2">
                  <c:v>Прочие межбюджетные трансферты, передаваемые бюджетам поселений</c:v>
                </c:pt>
                <c:pt idx="3">
                  <c:v>Прочие безвозмездные поступления в бюджеты поселений</c:v>
                </c:pt>
                <c:pt idx="4">
                  <c:v>Иные межбюджетные трансферты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10157.6</c:v>
                </c:pt>
                <c:pt idx="1">
                  <c:v>2611.1999999999998</c:v>
                </c:pt>
                <c:pt idx="2" formatCode="0.00">
                  <c:v>41.5</c:v>
                </c:pt>
                <c:pt idx="3" formatCode="0.00">
                  <c:v>1807.2</c:v>
                </c:pt>
                <c:pt idx="4" formatCode="0.00">
                  <c:v>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98">
          <a:noFill/>
        </a:ln>
      </c:spPr>
    </c:plotArea>
    <c:legend>
      <c:legendPos val="r"/>
      <c:legendEntry>
        <c:idx val="2"/>
        <c:txPr>
          <a:bodyPr/>
          <a:lstStyle/>
          <a:p>
            <a:pPr>
              <a:defRPr sz="1600" b="0"/>
            </a:pPr>
            <a:endParaRPr lang="ru-RU"/>
          </a:p>
        </c:txPr>
      </c:legendEntry>
      <c:layout>
        <c:manualLayout>
          <c:xMode val="edge"/>
          <c:yMode val="edge"/>
          <c:x val="0.46183023513813348"/>
          <c:y val="8.8685672911575711E-2"/>
          <c:w val="0.53680883188570494"/>
          <c:h val="0.8344322563127885"/>
        </c:manualLayout>
      </c:layout>
      <c:overlay val="0"/>
      <c:txPr>
        <a:bodyPr/>
        <a:lstStyle/>
        <a:p>
          <a:pPr>
            <a:defRPr sz="1600" b="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238702201622246E-2"/>
          <c:y val="8.6680761099365747E-2"/>
          <c:w val="0.44148319814600234"/>
          <c:h val="0.8054968287526427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"/>
          <c:dPt>
            <c:idx val="0"/>
            <c:bubble3D val="0"/>
            <c:explosion val="9"/>
          </c:dPt>
          <c:dPt>
            <c:idx val="1"/>
            <c:bubble3D val="0"/>
            <c:explosion val="14"/>
          </c:dPt>
          <c:dPt>
            <c:idx val="2"/>
            <c:bubble3D val="0"/>
            <c:explosion val="0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8 122,0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38443579766536967"/>
                  <c:y val="9.37142090193271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19 138,8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delete val="1"/>
            </c:dLbl>
            <c:spPr>
              <a:noFill/>
              <a:ln w="25235">
                <a:noFill/>
              </a:ln>
            </c:spPr>
            <c:txPr>
              <a:bodyPr/>
              <a:lstStyle/>
              <a:p>
                <a:pPr>
                  <a:defRPr sz="2186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2"/>
                <c:pt idx="0">
                  <c:v>Расходы на реализацию муниципальных программ</c:v>
                </c:pt>
                <c:pt idx="1">
                  <c:v>Расходы на реализацию ведомственных программ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8122</c:v>
                </c:pt>
                <c:pt idx="1">
                  <c:v>19138.8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235">
          <a:noFill/>
        </a:ln>
      </c:spPr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54577056778679023"/>
          <c:y val="6.5539112050739964E-2"/>
          <c:w val="0.43453070683661643"/>
          <c:h val="0.79915433403805491"/>
        </c:manualLayout>
      </c:layout>
      <c:overlay val="0"/>
      <c:txPr>
        <a:bodyPr/>
        <a:lstStyle/>
        <a:p>
          <a:pPr>
            <a:defRPr sz="1987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788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 2014 год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Исполнено(тыс.руб.)</c:v>
                </c:pt>
              </c:strCache>
            </c:strRef>
          </c:cat>
          <c:val>
            <c:numRef>
              <c:f>Лист1!$B$2</c:f>
              <c:numCache>
                <c:formatCode>#,##0.00</c:formatCode>
                <c:ptCount val="1"/>
                <c:pt idx="0">
                  <c:v>3202.6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 2015 год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Исполнено(тыс.руб.)</c:v>
                </c:pt>
              </c:strCache>
            </c:strRef>
          </c:cat>
          <c:val>
            <c:numRef>
              <c:f>Лист1!$C$2</c:f>
              <c:numCache>
                <c:formatCode>#,##0.00</c:formatCode>
                <c:ptCount val="1"/>
                <c:pt idx="0">
                  <c:v>4700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5319936"/>
        <c:axId val="131773952"/>
      </c:barChart>
      <c:catAx>
        <c:axId val="9531993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31773952"/>
        <c:crosses val="autoZero"/>
        <c:auto val="1"/>
        <c:lblAlgn val="ctr"/>
        <c:lblOffset val="100"/>
        <c:noMultiLvlLbl val="0"/>
      </c:catAx>
      <c:valAx>
        <c:axId val="131773952"/>
        <c:scaling>
          <c:orientation val="minMax"/>
        </c:scaling>
        <c:delete val="1"/>
        <c:axPos val="b"/>
        <c:majorGridlines/>
        <c:numFmt formatCode="0%" sourceLinked="1"/>
        <c:majorTickMark val="out"/>
        <c:minorTickMark val="none"/>
        <c:tickLblPos val="nextTo"/>
        <c:crossAx val="9531993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799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autoTitleDeleted val="0"/>
    <c:plotArea>
      <c:layout>
        <c:manualLayout>
          <c:layoutTarget val="inner"/>
          <c:xMode val="edge"/>
          <c:yMode val="edge"/>
          <c:x val="4.6756546636630002E-2"/>
          <c:y val="1.7943336522187065E-2"/>
          <c:w val="0.62638126234245362"/>
          <c:h val="0.8923372755139882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2014 год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 smtClean="0"/>
                      <a:t>1 774,4</a:t>
                    </a:r>
                    <a:endParaRPr lang="en-US" dirty="0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Культура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1774.4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2015 год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 smtClean="0"/>
                      <a:t>1 249,6</a:t>
                    </a:r>
                    <a:endParaRPr lang="en-US" dirty="0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Культура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1249.5999999999999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69237376"/>
        <c:axId val="69243264"/>
      </c:barChart>
      <c:catAx>
        <c:axId val="69237376"/>
        <c:scaling>
          <c:orientation val="minMax"/>
        </c:scaling>
        <c:delete val="1"/>
        <c:axPos val="l"/>
        <c:majorTickMark val="out"/>
        <c:minorTickMark val="none"/>
        <c:tickLblPos val="nextTo"/>
        <c:crossAx val="69243264"/>
        <c:crosses val="autoZero"/>
        <c:auto val="1"/>
        <c:lblAlgn val="ctr"/>
        <c:lblOffset val="100"/>
        <c:noMultiLvlLbl val="0"/>
      </c:catAx>
      <c:valAx>
        <c:axId val="69243264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692373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0271819605975905"/>
          <c:y val="0.20076892623058989"/>
          <c:w val="0.29728180394024095"/>
          <c:h val="0.44149445006525018"/>
        </c:manualLayout>
      </c:layout>
      <c:overlay val="0"/>
      <c:txPr>
        <a:bodyPr/>
        <a:lstStyle/>
        <a:p>
          <a:pPr>
            <a:defRPr sz="1566" b="1">
              <a:solidFill>
                <a:schemeClr val="tx1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62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0.01674</cdr:x>
      <cdr:y>0</cdr:y>
    </cdr:from>
    <cdr:to>
      <cdr:x>0.15901</cdr:x>
      <cdr:y>0.3125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016" y="-908720"/>
          <a:ext cx="1224155" cy="5625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b="1" dirty="0"/>
            <a:t>т</a:t>
          </a:r>
          <a:r>
            <a:rPr lang="ru-RU" sz="1800" b="1" dirty="0" smtClean="0"/>
            <a:t>ыс.</a:t>
          </a:r>
          <a:r>
            <a:rPr lang="en-US" sz="1800" b="1" dirty="0" smtClean="0"/>
            <a:t> </a:t>
          </a:r>
          <a:r>
            <a:rPr lang="ru-RU" sz="1800" b="1" dirty="0" smtClean="0"/>
            <a:t>руб.</a:t>
          </a:r>
          <a:endParaRPr lang="ru-RU" sz="11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851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8536" y="0"/>
            <a:ext cx="2951851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1139C4F-543A-44BB-84C7-0447BFD2B2A8}" type="datetimeFigureOut">
              <a:rPr lang="ru-RU"/>
              <a:pPr>
                <a:defRPr/>
              </a:pPr>
              <a:t>05.05.2015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197" y="4724202"/>
            <a:ext cx="5449570" cy="447556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51851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8536" y="9446678"/>
            <a:ext cx="2951851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B5D7ED3-2496-4FBD-8B6A-E3881EA604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4947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2"/>
          <p:cNvSpPr/>
          <p:nvPr userDrawn="1"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7"/>
          <p:cNvSpPr txBox="1"/>
          <p:nvPr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Прямоугольник 8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8" name="Picture 5" descr="C:\Users\User\Desktop\герб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89388" y="309563"/>
            <a:ext cx="1165225" cy="1635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pic>
        <p:nvPicPr>
          <p:cNvPr id="9" name="Picture 6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11"/>
          <p:cNvSpPr txBox="1"/>
          <p:nvPr userDrawn="1"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1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BAD4B-5F03-45CE-B476-8034729B974D}" type="datetimeFigureOut">
              <a:rPr lang="ru-RU"/>
              <a:pPr>
                <a:defRPr/>
              </a:pPr>
              <a:t>05.05.2015</a:t>
            </a:fld>
            <a:endParaRPr lang="ru-RU"/>
          </a:p>
        </p:txBody>
      </p:sp>
      <p:sp>
        <p:nvSpPr>
          <p:cNvPr id="12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54821-2722-4B51-9629-F094204D1E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45F70-38BC-4F20-86E9-51984ADEA290}" type="datetimeFigureOut">
              <a:rPr lang="ru-RU"/>
              <a:pPr>
                <a:defRPr/>
              </a:pPr>
              <a:t>05.05.2015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A073C-D02F-4D66-AC8F-ADC9D08C98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F24EE-1CC0-44F9-9E84-50E4A75DA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5248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12EB2-0CD0-498D-A097-41D0BC3268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CE736-1811-480F-9FF3-439E35516306}" type="datetimeFigureOut">
              <a:rPr lang="ru-RU"/>
              <a:pPr>
                <a:defRPr/>
              </a:pPr>
              <a:t>05.05.2015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5433C-E37D-42F8-8C93-CB06B88A8A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7"/>
          <p:cNvSpPr txBox="1"/>
          <p:nvPr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Прямоугольник 8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7" name="Picture 5" descr="C:\Users\User\Desktop\герб.gif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4116868" y="707723"/>
            <a:ext cx="910261" cy="1278360"/>
          </a:xfrm>
          <a:prstGeom prst="rect">
            <a:avLst/>
          </a:prstGeom>
          <a:noFill/>
          <a:effectLst>
            <a:glow rad="101600">
              <a:schemeClr val="accent1">
                <a:satMod val="175000"/>
                <a:alpha val="40000"/>
              </a:schemeClr>
            </a:glow>
          </a:effectLst>
          <a:extLst/>
        </p:spPr>
      </p:pic>
      <p:sp>
        <p:nvSpPr>
          <p:cNvPr id="8" name="Прямоугольник 10"/>
          <p:cNvSpPr/>
          <p:nvPr userDrawn="1"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9" name="Picture 6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12"/>
          <p:cNvSpPr txBox="1"/>
          <p:nvPr userDrawn="1"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1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1AF87-CC84-4A17-B908-1DB2B373E8FC}" type="datetimeFigureOut">
              <a:rPr lang="ru-RU"/>
              <a:pPr>
                <a:defRPr/>
              </a:pPr>
              <a:t>05.05.2015</a:t>
            </a:fld>
            <a:endParaRPr lang="ru-RU"/>
          </a:p>
        </p:txBody>
      </p:sp>
      <p:sp>
        <p:nvSpPr>
          <p:cNvPr id="12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C7B37-3A22-45DD-910B-D04C6E1502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92967" y="260648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0912" y="116632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sz="2800" b="1" cap="none" spc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6DD21-FC7E-4C5E-BF69-0CB2775D6C54}" type="datetimeFigureOut">
              <a:rPr lang="ru-RU"/>
              <a:pPr>
                <a:defRPr/>
              </a:pPr>
              <a:t>05.05.2015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41F94-2FC8-4F8D-A871-231AC00910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02E2E-4824-4707-84B0-3D58B07AB81B}" type="datetimeFigureOut">
              <a:rPr lang="ru-RU"/>
              <a:pPr>
                <a:defRPr/>
              </a:pPr>
              <a:t>05.05.2015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D8C80-ACC6-4945-A357-09D6D50CB1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77694-E1A1-4348-B389-2770C4A8AF61}" type="datetimeFigureOut">
              <a:rPr lang="ru-RU"/>
              <a:pPr>
                <a:defRPr/>
              </a:pPr>
              <a:t>05.05.2015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E631B-5C50-43D1-ACE8-1A1D858F42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8468D-0949-446F-B625-1D7C2A0F8AFC}" type="datetimeFigureOut">
              <a:rPr lang="ru-RU"/>
              <a:pPr>
                <a:defRPr/>
              </a:pPr>
              <a:t>05.05.2015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2C996-1594-4268-A1E3-1DCEF1EAF7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0D160-AF1A-4030-B2BE-19F264A48B1B}" type="datetimeFigureOut">
              <a:rPr lang="ru-RU"/>
              <a:pPr>
                <a:defRPr/>
              </a:pPr>
              <a:t>05.05.2015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58B4E-0140-40F6-8A04-26CB3E1DA6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92967" y="260648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0912" y="116632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sz="2800"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62ED8-36C4-4664-8D9A-D397A710F606}" type="datetimeFigureOut">
              <a:rPr lang="ru-RU"/>
              <a:pPr>
                <a:defRPr/>
              </a:pPr>
              <a:t>05.05.2015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2E97B-D496-42B6-BB1D-1E0EDEA6F5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A32A7-A698-4602-8751-66BB97165D66}" type="datetimeFigureOut">
              <a:rPr lang="ru-RU"/>
              <a:pPr>
                <a:defRPr/>
              </a:pPr>
              <a:t>05.05.2015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ED74A-5D52-4F01-9729-DA012BA3D4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44624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2F95-81B5-4B03-A061-62B503931182}" type="datetimeFigureOut">
              <a:rPr lang="ru-RU"/>
              <a:pPr>
                <a:defRPr/>
              </a:pPr>
              <a:t>05.05.2015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C993D-8DF3-4B0A-A895-F2E22E16AC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0538C-4E66-4AF3-8B71-09B0F0CF2307}" type="datetimeFigureOut">
              <a:rPr lang="ru-RU"/>
              <a:pPr>
                <a:defRPr/>
              </a:pPr>
              <a:t>05.05.2015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9F519-DA7F-4A3F-B199-B9C3EE1C3C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D0420-F1CC-4D7A-AAC9-CBC94E28A624}" type="datetimeFigureOut">
              <a:rPr lang="ru-RU"/>
              <a:pPr>
                <a:defRPr/>
              </a:pPr>
              <a:t>05.05.2015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EECA5-B015-4137-96B4-32970B2ECB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4882C-FEEE-4043-82A0-E167AB2B3CF2}" type="datetimeFigureOut">
              <a:rPr lang="ru-RU"/>
              <a:pPr>
                <a:defRPr/>
              </a:pPr>
              <a:t>05.05.2015</a:t>
            </a:fld>
            <a:endParaRPr lang="ru-RU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2CC39-47C0-474D-9CE3-01A9112F19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5248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544A0-F326-4A6F-B5FF-C8C816303875}" type="datetimeFigureOut">
              <a:rPr lang="ru-RU"/>
              <a:pPr>
                <a:defRPr/>
              </a:pPr>
              <a:t>05.05.2015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9D779-9831-43DC-B702-149AA94ED2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FF908-CD46-4486-B04C-01A9B181F2F7}" type="datetimeFigureOut">
              <a:rPr lang="ru-RU"/>
              <a:pPr>
                <a:defRPr/>
              </a:pPr>
              <a:t>05.05.2015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681E1-3F53-4A86-9502-7F3D787C0E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59E85-674F-49AF-9F04-A3906B11B7B3}" type="datetimeFigureOut">
              <a:rPr lang="ru-RU"/>
              <a:pPr>
                <a:defRPr/>
              </a:pPr>
              <a:t>05.05.2015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E5973-1DEE-4742-A512-73432D2E88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24340-89C3-419E-A43F-C5D36FB32336}" type="datetimeFigureOut">
              <a:rPr lang="ru-RU"/>
              <a:pPr>
                <a:defRPr/>
              </a:pPr>
              <a:t>05.05.2015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F5189-5463-4E6F-842E-B9FF2E0E67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DBAB6-6A5D-4960-896C-70F9E3CE2FF8}" type="datetimeFigureOut">
              <a:rPr lang="ru-RU"/>
              <a:pPr>
                <a:defRPr/>
              </a:pPr>
              <a:t>05.05.2015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B11DE-F5AB-4945-B873-25653685ED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23763" y="200377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E3B5A-B217-4636-A121-26BDABE44DA6}" type="datetimeFigureOut">
              <a:rPr lang="ru-RU"/>
              <a:pPr>
                <a:defRPr/>
              </a:pPr>
              <a:t>05.05.2015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20A29-B3D6-4B9B-BABA-2F436D2B46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784FB-9CFF-41A3-AF3B-2898749A4B87}" type="datetimeFigureOut">
              <a:rPr lang="ru-RU"/>
              <a:pPr>
                <a:defRPr/>
              </a:pPr>
              <a:t>05.05.2015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14D18-D3ED-4319-9946-60E6DFC79B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7E961-6E03-4F72-82C5-6816B15B8308}" type="datetimeFigureOut">
              <a:rPr lang="ru-RU"/>
              <a:pPr>
                <a:defRPr/>
              </a:pPr>
              <a:t>05.05.2015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B70CD-7DAC-48C6-9E7C-AB2FBA62C3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1BDF8-259D-4230-B6EE-61E70D75402E}" type="datetimeFigureOut">
              <a:rPr lang="ru-RU"/>
              <a:pPr>
                <a:defRPr/>
              </a:pPr>
              <a:t>05.05.2015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26B36-C430-4E1F-A4F0-C040FBE466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B6475-950C-4661-B520-112F542189A4}" type="datetimeFigureOut">
              <a:rPr lang="ru-RU"/>
              <a:pPr>
                <a:defRPr/>
              </a:pPr>
              <a:t>05.05.2015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27048-61B7-4A45-AA19-275EABB17A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BA88A-D5E2-44A3-9534-BD59AA350D9F}" type="datetimeFigureOut">
              <a:rPr lang="ru-RU"/>
              <a:pPr>
                <a:defRPr/>
              </a:pPr>
              <a:t>05.05.2015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2BCB6-9DF1-4EF2-A9D5-7994D4AC19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F6992-EA70-421F-A806-566B5887DCBE}" type="datetimeFigureOut">
              <a:rPr lang="ru-RU"/>
              <a:pPr>
                <a:defRPr/>
              </a:pPr>
              <a:t>05.05.2015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697C4-9625-4473-8137-4FCFFF5558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0F68C-08D8-48D2-858D-E0F7CC09A231}" type="datetimeFigureOut">
              <a:rPr lang="ru-RU"/>
              <a:pPr>
                <a:defRPr/>
              </a:pPr>
              <a:t>05.05.2015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C5499-F0CF-4291-A74F-F05E01CCE8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7F12D-460B-4604-9401-934846387690}" type="datetimeFigureOut">
              <a:rPr lang="ru-RU"/>
              <a:pPr>
                <a:defRPr/>
              </a:pPr>
              <a:t>05.05.2015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8BADB-2B4B-4AD6-9EAC-F991643609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A7019-6DDB-4D8D-AC4A-6CD876EC01A7}" type="datetimeFigureOut">
              <a:rPr lang="ru-RU"/>
              <a:pPr>
                <a:defRPr/>
              </a:pPr>
              <a:t>05.05.2015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188FA-CD67-4E5A-81BE-ED9CFB8702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65F31-323E-4FEC-AABB-002854E17A3C}" type="datetimeFigureOut">
              <a:rPr lang="ru-RU"/>
              <a:pPr>
                <a:defRPr/>
              </a:pPr>
              <a:t>05.05.2015</a:t>
            </a:fld>
            <a:endParaRPr lang="ru-RU"/>
          </a:p>
        </p:txBody>
      </p:sp>
      <p:sp>
        <p:nvSpPr>
          <p:cNvPr id="9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46FE7-D568-4FC4-AAAC-E506F7BC11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128C7-8385-4A22-A7BF-A9EE8513A1EE}" type="datetimeFigureOut">
              <a:rPr lang="ru-RU"/>
              <a:pPr>
                <a:defRPr/>
              </a:pPr>
              <a:t>05.05.2015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3749D-B985-454A-8F4C-65BD9EC367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D439D-50FC-4124-A9B9-E4A602607501}" type="datetimeFigureOut">
              <a:rPr lang="ru-RU"/>
              <a:pPr>
                <a:defRPr/>
              </a:pPr>
              <a:t>05.05.2015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57478-6EB4-4E8E-A8FB-E42A962DFF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95567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44624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9FD6D-5C8C-4DAB-9D13-AA81D7999684}" type="datetimeFigureOut">
              <a:rPr lang="ru-RU"/>
              <a:pPr>
                <a:defRPr/>
              </a:pPr>
              <a:t>05.05.2015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A2DEB-7B41-4F90-B849-7A40B4AEE5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FC0B6-6AAD-4B82-B4D6-CC8540AA9B6C}" type="datetimeFigureOut">
              <a:rPr lang="ru-RU"/>
              <a:pPr>
                <a:defRPr/>
              </a:pPr>
              <a:t>05.05.2015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8E667-25BC-4D65-8473-EE169470DB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5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913A42E-9FF0-4E72-B168-602015585071}" type="datetimeFigureOut">
              <a:rPr lang="ru-RU"/>
              <a:pPr>
                <a:defRPr/>
              </a:pPr>
              <a:t>05.05.2015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1C20879-80AC-40C7-B54C-AE8E72216D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9144000" cy="6207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031" name="Picture 3" descr="C:\Users\User\Desktop\1.jp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5805488"/>
            <a:ext cx="9144000" cy="104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  <p:sldLayoutId id="2147483901" r:id="rId12"/>
    <p:sldLayoutId id="2147483902" r:id="rId13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4AFAD6-45D4-4F00-A9AA-FB62AA63F8AC}" type="datetimeFigureOut">
              <a:rPr lang="ru-RU"/>
              <a:pPr>
                <a:defRPr/>
              </a:pPr>
              <a:t>05.05.2015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FABBA37-68DC-48E4-B626-56550C8142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9144000" cy="6207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5367" name="Picture 3" descr="C:\Users\User\Desktop\1.jp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5805488"/>
            <a:ext cx="9144000" cy="104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  <p:sldLayoutId id="2147483915" r:id="rId13"/>
  </p:sldLayoutIdLst>
  <p:transition spd="slow"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9699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F5D98D-5823-4FAC-BE6A-26E6DBA2230A}" type="datetimeFigureOut">
              <a:rPr lang="ru-RU"/>
              <a:pPr>
                <a:defRPr/>
              </a:pPr>
              <a:t>05.05.2015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6A2FF98-91E2-403F-B5D6-7C3AB943A7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88" r:id="rId2"/>
    <p:sldLayoutId id="2147483887" r:id="rId3"/>
    <p:sldLayoutId id="2147483886" r:id="rId4"/>
    <p:sldLayoutId id="2147483885" r:id="rId5"/>
    <p:sldLayoutId id="2147483884" r:id="rId6"/>
    <p:sldLayoutId id="2147483883" r:id="rId7"/>
    <p:sldLayoutId id="2147483882" r:id="rId8"/>
    <p:sldLayoutId id="2147483881" r:id="rId9"/>
    <p:sldLayoutId id="2147483880" r:id="rId10"/>
    <p:sldLayoutId id="2147483879" r:id="rId11"/>
  </p:sldLayoutIdLst>
  <p:transition spd="slow"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61241" y="1628800"/>
            <a:ext cx="6984776" cy="28007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Отчет об исполнении бюджета городского поселения Излучинск </a:t>
            </a:r>
            <a:endParaRPr lang="en-US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квартал 2015 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года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195667"/>
              </p:ext>
            </p:extLst>
          </p:nvPr>
        </p:nvGraphicFramePr>
        <p:xfrm>
          <a:off x="419100" y="1031875"/>
          <a:ext cx="8467725" cy="1409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806896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Расходы на благоустройство городского поселения Излучинск </a:t>
            </a:r>
            <a:r>
              <a:rPr lang="ru-RU" dirty="0" smtClean="0"/>
              <a:t>за 1 квартал 2015  </a:t>
            </a:r>
            <a:r>
              <a:rPr lang="ru-RU" dirty="0"/>
              <a:t>года</a:t>
            </a:r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1115616" y="2337884"/>
            <a:ext cx="2880320" cy="1872208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bg1"/>
                </a:solidFill>
              </a:rPr>
              <a:t>Выполнены работы по содержанию и ремонту детских игровых комплексов и спортивных площадок в количестве 40 шт.</a:t>
            </a:r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5076056" y="2331247"/>
            <a:ext cx="2880320" cy="1872208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bg1"/>
                </a:solidFill>
              </a:rPr>
              <a:t>Выполнены работы по содержанию уличного освещения </a:t>
            </a:r>
            <a:r>
              <a:rPr lang="ru-RU" sz="1400" b="1" dirty="0" err="1">
                <a:solidFill>
                  <a:schemeClr val="bg1"/>
                </a:solidFill>
              </a:rPr>
              <a:t>пгт</a:t>
            </a:r>
            <a:r>
              <a:rPr lang="ru-RU" sz="1400" b="1" dirty="0" smtClean="0">
                <a:solidFill>
                  <a:schemeClr val="bg1"/>
                </a:solidFill>
              </a:rPr>
              <a:t>. Излучинск </a:t>
            </a:r>
            <a:r>
              <a:rPr lang="ru-RU" sz="1400" b="1" dirty="0">
                <a:solidFill>
                  <a:schemeClr val="bg1"/>
                </a:solidFill>
              </a:rPr>
              <a:t>и </a:t>
            </a:r>
            <a:r>
              <a:rPr lang="ru-RU" sz="1400" b="1" dirty="0" err="1" smtClean="0">
                <a:solidFill>
                  <a:schemeClr val="bg1"/>
                </a:solidFill>
              </a:rPr>
              <a:t>с.Большетархово</a:t>
            </a:r>
            <a:r>
              <a:rPr lang="ru-RU" sz="1400" b="1" dirty="0">
                <a:solidFill>
                  <a:schemeClr val="bg1"/>
                </a:solidFill>
              </a:rPr>
              <a:t>. </a:t>
            </a:r>
          </a:p>
        </p:txBody>
      </p:sp>
      <p:sp>
        <p:nvSpPr>
          <p:cNvPr id="14" name="Прямоугольник с двумя скругленными противолежащими углами 13"/>
          <p:cNvSpPr/>
          <p:nvPr/>
        </p:nvSpPr>
        <p:spPr>
          <a:xfrm>
            <a:off x="971600" y="4365104"/>
            <a:ext cx="2880320" cy="1872208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bg1"/>
                </a:solidFill>
              </a:rPr>
              <a:t>Выполнены работы по содержанию  внутриквартальных дорог и тротуаров </a:t>
            </a:r>
            <a:r>
              <a:rPr lang="ru-RU" sz="1400" b="1" dirty="0" err="1" smtClean="0">
                <a:solidFill>
                  <a:schemeClr val="bg1"/>
                </a:solidFill>
              </a:rPr>
              <a:t>пгт</a:t>
            </a:r>
            <a:r>
              <a:rPr lang="ru-RU" sz="1400" b="1" dirty="0" smtClean="0">
                <a:solidFill>
                  <a:schemeClr val="bg1"/>
                </a:solidFill>
              </a:rPr>
              <a:t>. Излучинск </a:t>
            </a:r>
            <a:r>
              <a:rPr lang="ru-RU" sz="1400" b="1" dirty="0">
                <a:solidFill>
                  <a:schemeClr val="bg1"/>
                </a:solidFill>
              </a:rPr>
              <a:t>на площади 72632 кв. м.; </a:t>
            </a:r>
          </a:p>
        </p:txBody>
      </p:sp>
      <p:sp>
        <p:nvSpPr>
          <p:cNvPr id="16" name="Прямоугольник с двумя скругленными противолежащими углами 15"/>
          <p:cNvSpPr/>
          <p:nvPr/>
        </p:nvSpPr>
        <p:spPr>
          <a:xfrm>
            <a:off x="5052954" y="4401108"/>
            <a:ext cx="2880320" cy="1944216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bg1"/>
                </a:solidFill>
              </a:rPr>
              <a:t>Выполнены работы по содержанию мест захоронения </a:t>
            </a:r>
            <a:r>
              <a:rPr lang="ru-RU" sz="1400" b="1" dirty="0" smtClean="0">
                <a:solidFill>
                  <a:schemeClr val="bg1"/>
                </a:solidFill>
              </a:rPr>
              <a:t> </a:t>
            </a:r>
            <a:r>
              <a:rPr lang="ru-RU" sz="1400" b="1" dirty="0" err="1">
                <a:solidFill>
                  <a:schemeClr val="bg1"/>
                </a:solidFill>
              </a:rPr>
              <a:t>с.Большетархово</a:t>
            </a:r>
            <a:r>
              <a:rPr lang="ru-RU" sz="1400" b="1" dirty="0">
                <a:solidFill>
                  <a:schemeClr val="bg1"/>
                </a:solidFill>
              </a:rPr>
              <a:t>. 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899592" y="53752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Расходы на благоустройство городского поселения Излучинск </a:t>
            </a:r>
            <a:r>
              <a:rPr lang="ru-RU" dirty="0" smtClean="0"/>
              <a:t>за 1 квартал 2015 года (продолжение)</a:t>
            </a:r>
            <a:endParaRPr lang="ru-RU" dirty="0"/>
          </a:p>
        </p:txBody>
      </p:sp>
      <p:sp>
        <p:nvSpPr>
          <p:cNvPr id="16" name="Прямоугольник с двумя скругленными противолежащими углами 15"/>
          <p:cNvSpPr/>
          <p:nvPr/>
        </p:nvSpPr>
        <p:spPr>
          <a:xfrm>
            <a:off x="1331640" y="1574942"/>
            <a:ext cx="2880320" cy="1944216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bg1"/>
                </a:solidFill>
              </a:rPr>
              <a:t>Выполнены работы по техобслуживанию и содержанию парка аттракционов </a:t>
            </a:r>
            <a:r>
              <a:rPr lang="ru-RU" sz="1400" b="1" dirty="0" err="1">
                <a:solidFill>
                  <a:schemeClr val="bg1"/>
                </a:solidFill>
              </a:rPr>
              <a:t>пгт</a:t>
            </a:r>
            <a:r>
              <a:rPr lang="ru-RU" sz="1400" b="1" dirty="0" smtClean="0">
                <a:solidFill>
                  <a:schemeClr val="bg1"/>
                </a:solidFill>
              </a:rPr>
              <a:t>. Излучинск</a:t>
            </a:r>
            <a:r>
              <a:rPr lang="ru-RU" sz="1400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7" name="Прямоугольник с двумя скругленными противолежащими углами 16"/>
          <p:cNvSpPr/>
          <p:nvPr/>
        </p:nvSpPr>
        <p:spPr>
          <a:xfrm>
            <a:off x="5364088" y="1574942"/>
            <a:ext cx="2880320" cy="1944216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bg1"/>
                </a:solidFill>
              </a:rPr>
              <a:t>Выполнены работы по </a:t>
            </a:r>
            <a:r>
              <a:rPr lang="ru-RU" sz="1400" b="1" dirty="0" smtClean="0">
                <a:solidFill>
                  <a:schemeClr val="bg1"/>
                </a:solidFill>
              </a:rPr>
              <a:t>вывозу снега в с. </a:t>
            </a:r>
            <a:r>
              <a:rPr lang="ru-RU" sz="1400" b="1" dirty="0" err="1" smtClean="0">
                <a:solidFill>
                  <a:schemeClr val="bg1"/>
                </a:solidFill>
              </a:rPr>
              <a:t>Большетархово</a:t>
            </a:r>
            <a:r>
              <a:rPr lang="ru-RU" sz="1400" b="1" dirty="0" smtClean="0">
                <a:solidFill>
                  <a:schemeClr val="bg1"/>
                </a:solidFill>
              </a:rPr>
              <a:t> в количестве 2000,0 м3.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3217199" y="3909886"/>
            <a:ext cx="2880320" cy="1944216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bg1"/>
                </a:solidFill>
              </a:rPr>
              <a:t>Выполнены работы по </a:t>
            </a:r>
            <a:r>
              <a:rPr lang="ru-RU" sz="1400" b="1" dirty="0" smtClean="0">
                <a:solidFill>
                  <a:schemeClr val="bg1"/>
                </a:solidFill>
              </a:rPr>
              <a:t>содержанию шлагбаума в  </a:t>
            </a:r>
            <a:r>
              <a:rPr lang="ru-RU" sz="1400" b="1" dirty="0" err="1" smtClean="0">
                <a:solidFill>
                  <a:schemeClr val="bg1"/>
                </a:solidFill>
              </a:rPr>
              <a:t>пгт</a:t>
            </a:r>
            <a:r>
              <a:rPr lang="ru-RU" sz="1400" b="1" dirty="0" smtClean="0">
                <a:solidFill>
                  <a:schemeClr val="bg1"/>
                </a:solidFill>
              </a:rPr>
              <a:t>. Излучинск.</a:t>
            </a:r>
            <a:endParaRPr lang="ru-RU" sz="1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50912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Расходы на культуру, кинематографию городского поселения Излучинск </a:t>
            </a:r>
            <a:r>
              <a:rPr lang="ru-RU" dirty="0" smtClean="0"/>
              <a:t> за 1 квартал 2015 года</a:t>
            </a:r>
            <a:endParaRPr lang="ru-RU" dirty="0"/>
          </a:p>
        </p:txBody>
      </p:sp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9062489"/>
              </p:ext>
            </p:extLst>
          </p:nvPr>
        </p:nvGraphicFramePr>
        <p:xfrm>
          <a:off x="806375" y="959520"/>
          <a:ext cx="8318279" cy="1698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62319" y="2492896"/>
            <a:ext cx="8568630" cy="30931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ru-RU" sz="1500" dirty="0">
                <a:latin typeface="Calibri" pitchFamily="34" charset="0"/>
              </a:rPr>
              <a:t> </a:t>
            </a:r>
            <a:r>
              <a:rPr lang="ru-RU" sz="1500" dirty="0" smtClean="0">
                <a:latin typeface="Calibri" pitchFamily="34" charset="0"/>
              </a:rPr>
              <a:t>Мероприятия гражданско-патриотической направленности: концертные программы, тематические встречи, церемонии возложения цветов к  Дню защитника отечества, Дню призывника, Дню памяти о россиянах, исполнявших служебный долг за пределами отечества.</a:t>
            </a:r>
          </a:p>
          <a:p>
            <a:pPr marL="285750" indent="-285750">
              <a:buFont typeface="Arial" charset="0"/>
              <a:buChar char="•"/>
            </a:pPr>
            <a:endParaRPr lang="ru-RU" sz="1500" dirty="0">
              <a:latin typeface="Calibri" pitchFamily="34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ru-RU" sz="1500" dirty="0" smtClean="0">
                <a:latin typeface="Calibri" pitchFamily="34" charset="0"/>
              </a:rPr>
              <a:t>Проведение  традиционных мероприятий, приуроченных к календарным датам, посвященные Международному женскому дню 8 марта, чествование женщин, ветеранов Великой Отечественной  войны 1941 – 1945 годов.</a:t>
            </a:r>
            <a:endParaRPr lang="ru-RU" sz="1500" dirty="0">
              <a:latin typeface="Calibri" pitchFamily="34" charset="0"/>
            </a:endParaRPr>
          </a:p>
          <a:p>
            <a:pPr marL="285750" indent="-285750">
              <a:buFont typeface="Arial" charset="0"/>
              <a:buChar char="•"/>
            </a:pPr>
            <a:endParaRPr lang="ru-RU" sz="1500" dirty="0">
              <a:latin typeface="Calibri" pitchFamily="34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ru-RU" sz="1500" dirty="0">
                <a:latin typeface="Calibri" pitchFamily="34" charset="0"/>
              </a:rPr>
              <a:t>Мероприятия, направленные на сохранение и возрождение самобытной национальной культуры, </a:t>
            </a:r>
            <a:r>
              <a:rPr lang="ru-RU" sz="1500" dirty="0" smtClean="0">
                <a:latin typeface="Calibri" pitchFamily="34" charset="0"/>
              </a:rPr>
              <a:t> </a:t>
            </a:r>
            <a:r>
              <a:rPr lang="ru-RU" sz="1500" dirty="0">
                <a:latin typeface="Calibri" pitchFamily="34" charset="0"/>
              </a:rPr>
              <a:t>народные гуляния </a:t>
            </a:r>
            <a:r>
              <a:rPr lang="ru-RU" sz="1500" dirty="0" smtClean="0">
                <a:latin typeface="Calibri" pitchFamily="34" charset="0"/>
              </a:rPr>
              <a:t>«Масленица раздольная».</a:t>
            </a:r>
          </a:p>
          <a:p>
            <a:pPr marL="285750" indent="-285750">
              <a:buFont typeface="Arial" charset="0"/>
              <a:buChar char="•"/>
            </a:pPr>
            <a:endParaRPr lang="ru-RU" sz="1500" dirty="0">
              <a:latin typeface="Calibri" pitchFamily="34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ru-RU" sz="1500" dirty="0" smtClean="0">
                <a:latin typeface="Calibri" pitchFamily="34" charset="0"/>
              </a:rPr>
              <a:t>Участие  в торжественных мероприятиях районного «Марафона Славы», в рамках празднования 70-летия Победы в Великой Отечественной </a:t>
            </a:r>
            <a:r>
              <a:rPr lang="ru-RU" sz="1500" dirty="0">
                <a:latin typeface="Calibri" pitchFamily="34" charset="0"/>
              </a:rPr>
              <a:t>войне 1941 – 1945 годов.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402119"/>
            <a:ext cx="8352928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трелка вправо 4"/>
          <p:cNvSpPr/>
          <p:nvPr/>
        </p:nvSpPr>
        <p:spPr>
          <a:xfrm>
            <a:off x="805880" y="1396746"/>
            <a:ext cx="4536504" cy="1584176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50800"/>
                <a:solidFill>
                  <a:schemeClr val="tx1"/>
                </a:solidFill>
              </a:rPr>
              <a:t>34 933,8</a:t>
            </a:r>
            <a:endParaRPr lang="ru-RU" sz="4800" b="1" dirty="0">
              <a:ln w="50800"/>
              <a:solidFill>
                <a:schemeClr val="tx1"/>
              </a:solidFill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827584" y="3068960"/>
            <a:ext cx="4536504" cy="1584176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50800"/>
                <a:solidFill>
                  <a:prstClr val="black">
                    <a:shade val="50000"/>
                  </a:prstClr>
                </a:solidFill>
              </a:rPr>
              <a:t>27 260,8</a:t>
            </a:r>
            <a:endParaRPr lang="ru-RU" sz="4800" b="1" dirty="0">
              <a:ln w="50800"/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805880" y="4742777"/>
            <a:ext cx="4536504" cy="1584176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50800"/>
                <a:solidFill>
                  <a:schemeClr val="tx1"/>
                </a:solidFill>
              </a:rPr>
              <a:t>7 673,0</a:t>
            </a:r>
            <a:endParaRPr lang="ru-RU" sz="4800" b="1" dirty="0">
              <a:ln w="50800"/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75873" y="1874648"/>
            <a:ext cx="3288615" cy="76944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chemeClr val="bg1"/>
                </a:solidFill>
              </a:rPr>
              <a:t>Доходы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75873" y="3445549"/>
            <a:ext cx="3288615" cy="76944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chemeClr val="bg1"/>
                </a:solidFill>
              </a:rPr>
              <a:t>Расходы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75874" y="5119365"/>
            <a:ext cx="3288614" cy="76944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>
                <a:solidFill>
                  <a:schemeClr val="bg1"/>
                </a:solidFill>
              </a:rPr>
              <a:t>Профицит</a:t>
            </a:r>
            <a:endParaRPr lang="ru-RU" sz="44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3608" y="116632"/>
            <a:ext cx="7920880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Исполнение бюджета поселения 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за </a:t>
            </a:r>
            <a:r>
              <a:rPr lang="ru-RU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ea typeface="+mj-ea"/>
                <a:cs typeface="+mj-cs"/>
              </a:rPr>
              <a:t> </a:t>
            </a:r>
            <a:r>
              <a:rPr lang="ru-RU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ea typeface="+mj-ea"/>
                <a:cs typeface="+mj-cs"/>
              </a:rPr>
              <a:t>1 квартал 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2015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года  (тыс. руб.)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  <a:cs typeface="+mn-cs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6797440"/>
              </p:ext>
            </p:extLst>
          </p:nvPr>
        </p:nvGraphicFramePr>
        <p:xfrm>
          <a:off x="350838" y="1438275"/>
          <a:ext cx="8616950" cy="4627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47344" y="98629"/>
            <a:ext cx="7920880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Структура доходов бюджета поселения 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за </a:t>
            </a:r>
            <a:r>
              <a:rPr lang="ru-RU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ea typeface="+mj-ea"/>
                <a:cs typeface="+mj-cs"/>
              </a:rPr>
              <a:t> </a:t>
            </a:r>
            <a:r>
              <a:rPr lang="ru-RU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ea typeface="+mj-ea"/>
                <a:cs typeface="+mj-cs"/>
              </a:rPr>
              <a:t>1 квартал 2015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года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(тыс. руб.)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  <a:cs typeface="+mn-cs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18576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Структура налоговых поступлений в бюджет поселения за </a:t>
            </a:r>
            <a:r>
              <a:rPr lang="ru-RU" dirty="0" smtClean="0"/>
              <a:t>1квартал 2015  </a:t>
            </a:r>
            <a:r>
              <a:rPr lang="ru-RU" dirty="0"/>
              <a:t>года (тыс. руб.) </a:t>
            </a:r>
          </a:p>
        </p:txBody>
      </p:sp>
      <p:graphicFrame>
        <p:nvGraphicFramePr>
          <p:cNvPr id="2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4127371"/>
              </p:ext>
            </p:extLst>
          </p:nvPr>
        </p:nvGraphicFramePr>
        <p:xfrm>
          <a:off x="50800" y="1319213"/>
          <a:ext cx="8142288" cy="4938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78904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Структура неналоговых поступлений в бюджет поселения за </a:t>
            </a:r>
            <a:r>
              <a:rPr lang="ru-RU" dirty="0" smtClean="0"/>
              <a:t>1 квартал  2015 года </a:t>
            </a:r>
            <a:r>
              <a:rPr lang="ru-RU" dirty="0"/>
              <a:t>(тыс. руб.) 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1594443"/>
              </p:ext>
            </p:extLst>
          </p:nvPr>
        </p:nvGraphicFramePr>
        <p:xfrm>
          <a:off x="-108520" y="1052736"/>
          <a:ext cx="9577064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695429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93712" y="116632"/>
            <a:ext cx="86868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Структура безвозмездных поступлений в бюджет поселения </a:t>
            </a:r>
            <a:r>
              <a:rPr lang="ru-RU" dirty="0" smtClean="0"/>
              <a:t>за 1 квартал 2015 года </a:t>
            </a:r>
            <a:r>
              <a:rPr lang="ru-RU" dirty="0"/>
              <a:t>(тыс. руб.) </a:t>
            </a:r>
          </a:p>
        </p:txBody>
      </p:sp>
      <p:graphicFrame>
        <p:nvGraphicFramePr>
          <p:cNvPr id="2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334795"/>
              </p:ext>
            </p:extLst>
          </p:nvPr>
        </p:nvGraphicFramePr>
        <p:xfrm>
          <a:off x="-72276" y="1124744"/>
          <a:ext cx="9231313" cy="5514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78904" y="53752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Структура расходов бюджета поселения                                </a:t>
            </a:r>
            <a:r>
              <a:rPr lang="ru-RU" dirty="0" smtClean="0"/>
              <a:t>за 1 квартал 2015 года </a:t>
            </a:r>
            <a:r>
              <a:rPr lang="ru-RU" dirty="0"/>
              <a:t>(тыс. руб.)</a:t>
            </a:r>
          </a:p>
        </p:txBody>
      </p:sp>
      <p:sp>
        <p:nvSpPr>
          <p:cNvPr id="9" name="Выноска с четырьмя стрелками 8"/>
          <p:cNvSpPr/>
          <p:nvPr/>
        </p:nvSpPr>
        <p:spPr>
          <a:xfrm>
            <a:off x="2758083" y="2243783"/>
            <a:ext cx="3024336" cy="2592287"/>
          </a:xfrm>
          <a:prstGeom prst="quadArrowCallou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0000"/>
                </a:solidFill>
                <a:cs typeface="Arial" charset="0"/>
              </a:rPr>
              <a:t>Исполнено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;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rgbClr val="000000"/>
                </a:solidFill>
                <a:cs typeface="Arial" charset="0"/>
              </a:rPr>
              <a:t>27 260, 8</a:t>
            </a:r>
            <a:endParaRPr lang="ru-RU" sz="2000" b="1" dirty="0">
              <a:solidFill>
                <a:srgbClr val="000000"/>
              </a:solidFill>
              <a:cs typeface="Arial" charset="0"/>
            </a:endParaRPr>
          </a:p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  <a:cs typeface="Arial" charset="0"/>
              </a:rPr>
              <a:t>тыс. руб.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850396" y="3178552"/>
            <a:ext cx="3240360" cy="8531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Национальная экономика</a:t>
            </a:r>
            <a:r>
              <a:rPr lang="en-US" b="1" dirty="0">
                <a:solidFill>
                  <a:schemeClr val="bg1"/>
                </a:solidFill>
                <a:cs typeface="Arial" charset="0"/>
              </a:rPr>
              <a:t>; </a:t>
            </a: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2 877,7 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тыс. руб.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8187" y="1716534"/>
            <a:ext cx="2376264" cy="118665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Физическая культура и спорт</a:t>
            </a:r>
            <a:r>
              <a:rPr lang="en-US" b="1" dirty="0">
                <a:solidFill>
                  <a:schemeClr val="bg1"/>
                </a:solidFill>
                <a:cs typeface="Arial" charset="0"/>
              </a:rPr>
              <a:t>;</a:t>
            </a:r>
            <a:endParaRPr lang="ru-RU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en-US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1</a:t>
            </a: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14</a:t>
            </a:r>
            <a:r>
              <a:rPr lang="en-US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,</a:t>
            </a: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2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Arial" charset="0"/>
                <a:cs typeface="Arial" charset="0"/>
              </a:rPr>
              <a:t>тыс. руб.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690033" y="1190018"/>
            <a:ext cx="3168352" cy="93610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Общегосударственные расходы</a:t>
            </a:r>
            <a:r>
              <a:rPr lang="en-US" b="1" dirty="0">
                <a:solidFill>
                  <a:schemeClr val="bg1"/>
                </a:solidFill>
                <a:cs typeface="Arial" charset="0"/>
              </a:rPr>
              <a:t>;</a:t>
            </a: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10 714,6 </a:t>
            </a:r>
            <a:r>
              <a:rPr lang="ru-RU" b="1" dirty="0">
                <a:solidFill>
                  <a:schemeClr val="bg1"/>
                </a:solidFill>
                <a:latin typeface="Arial" charset="0"/>
                <a:cs typeface="Arial" charset="0"/>
              </a:rPr>
              <a:t>тыс. руб.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4377" y="4263129"/>
            <a:ext cx="3367331" cy="89988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Культура, кинематография</a:t>
            </a:r>
            <a:r>
              <a:rPr lang="en-US" b="1" dirty="0">
                <a:solidFill>
                  <a:schemeClr val="bg1"/>
                </a:solidFill>
                <a:cs typeface="Arial" charset="0"/>
              </a:rPr>
              <a:t>;</a:t>
            </a: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1 249,6</a:t>
            </a:r>
            <a:r>
              <a:rPr lang="en-US" b="1" dirty="0" smtClean="0">
                <a:solidFill>
                  <a:schemeClr val="bg1"/>
                </a:solidFill>
                <a:cs typeface="Arial" charset="0"/>
              </a:rPr>
              <a:t> 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тыс. руб.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5201" y="3114356"/>
            <a:ext cx="2595903" cy="91737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Социальная политика</a:t>
            </a:r>
            <a:r>
              <a:rPr lang="en-US" b="1" dirty="0">
                <a:solidFill>
                  <a:schemeClr val="bg1"/>
                </a:solidFill>
                <a:cs typeface="Arial" charset="0"/>
              </a:rPr>
              <a:t>; </a:t>
            </a:r>
            <a:endParaRPr lang="ru-RU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sz="2000" b="1" dirty="0" smtClean="0">
                <a:solidFill>
                  <a:schemeClr val="bg1"/>
                </a:solidFill>
                <a:cs typeface="Arial" charset="0"/>
              </a:rPr>
              <a:t>166,0 </a:t>
            </a:r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тыс. руб.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098901" y="1305159"/>
            <a:ext cx="2987824" cy="162241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Национальная безопасность и правоохранительная деятельность</a:t>
            </a:r>
            <a:r>
              <a:rPr lang="en-US" b="1" dirty="0">
                <a:solidFill>
                  <a:schemeClr val="bg1"/>
                </a:solidFill>
                <a:cs typeface="Arial" charset="0"/>
              </a:rPr>
              <a:t>; </a:t>
            </a:r>
            <a:endParaRPr lang="ru-RU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221,5 тыс</a:t>
            </a:r>
            <a:r>
              <a:rPr lang="ru-RU" b="1" dirty="0">
                <a:solidFill>
                  <a:schemeClr val="bg1"/>
                </a:solidFill>
                <a:latin typeface="Arial" charset="0"/>
                <a:cs typeface="Arial" charset="0"/>
              </a:rPr>
              <a:t>. руб.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559926" y="4225271"/>
            <a:ext cx="3528392" cy="91828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Жилищно-коммунальное хозяйство</a:t>
            </a:r>
            <a:r>
              <a:rPr lang="en-US" b="1" dirty="0">
                <a:solidFill>
                  <a:schemeClr val="bg1"/>
                </a:solidFill>
                <a:cs typeface="Arial" charset="0"/>
              </a:rPr>
              <a:t>; </a:t>
            </a:r>
            <a:endParaRPr lang="ru-RU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11 766,0 </a:t>
            </a:r>
            <a:r>
              <a:rPr lang="ru-RU" b="1" dirty="0">
                <a:solidFill>
                  <a:schemeClr val="bg1"/>
                </a:solidFill>
                <a:latin typeface="Arial" charset="0"/>
                <a:cs typeface="Arial" charset="0"/>
              </a:rPr>
              <a:t>тыс. руб.</a:t>
            </a:r>
          </a:p>
        </p:txBody>
      </p:sp>
      <p:sp>
        <p:nvSpPr>
          <p:cNvPr id="2" name="Скругленный прямоугольник 17"/>
          <p:cNvSpPr/>
          <p:nvPr/>
        </p:nvSpPr>
        <p:spPr>
          <a:xfrm>
            <a:off x="2711812" y="5268259"/>
            <a:ext cx="3168352" cy="8370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latin typeface="Arial" charset="0"/>
                <a:cs typeface="Arial" charset="0"/>
              </a:rPr>
              <a:t>Национальная оборона</a:t>
            </a:r>
            <a:r>
              <a:rPr lang="en-US" b="1" dirty="0">
                <a:solidFill>
                  <a:schemeClr val="bg1"/>
                </a:solidFill>
                <a:cs typeface="Arial" charset="0"/>
              </a:rPr>
              <a:t>;</a:t>
            </a: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151,2</a:t>
            </a:r>
            <a:r>
              <a:rPr lang="en-US" b="1" dirty="0" smtClean="0">
                <a:solidFill>
                  <a:schemeClr val="bg1"/>
                </a:solidFill>
                <a:cs typeface="Arial" charset="0"/>
              </a:rPr>
              <a:t> 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тыс. руб.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1892302"/>
              </p:ext>
            </p:extLst>
          </p:nvPr>
        </p:nvGraphicFramePr>
        <p:xfrm>
          <a:off x="649288" y="1563688"/>
          <a:ext cx="8159750" cy="447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47344" y="98629"/>
            <a:ext cx="7920880" cy="138499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Расходы на реализацию муниципальных и ведомственных программ поселения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 за </a:t>
            </a:r>
            <a:r>
              <a:rPr lang="ru-RU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ea typeface="+mj-ea"/>
                <a:cs typeface="+mj-cs"/>
              </a:rPr>
              <a:t>1  квартал 2015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года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(тыс. руб.)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  <a:cs typeface="+mn-cs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2626428" y="4149080"/>
            <a:ext cx="4038321" cy="1866749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b"/>
            <a:endParaRPr lang="ru-RU" sz="2000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Содержание в нормативном состоянии 16,96 км. </a:t>
            </a:r>
          </a:p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автомобильных дорог </a:t>
            </a:r>
            <a:r>
              <a:rPr lang="en-US" sz="2000" b="1" dirty="0">
                <a:solidFill>
                  <a:schemeClr val="bg1"/>
                </a:solidFill>
                <a:cs typeface="Arial" charset="0"/>
              </a:rPr>
              <a:t>.</a:t>
            </a:r>
            <a:endParaRPr lang="ru-RU" sz="2000" b="1" dirty="0">
              <a:solidFill>
                <a:schemeClr val="bg1"/>
              </a:solidFill>
              <a:cs typeface="Arial" charset="0"/>
            </a:endParaRPr>
          </a:p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 </a:t>
            </a:r>
          </a:p>
          <a:p>
            <a:pPr algn="ctr" fontAlgn="b"/>
            <a:endParaRPr lang="ru-RU" sz="20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7584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Расходы дорожного фонда городского поселения Излучинск за </a:t>
            </a:r>
            <a:r>
              <a:rPr lang="ru-RU" dirty="0" smtClean="0"/>
              <a:t>1 квартал 2015  </a:t>
            </a:r>
            <a:r>
              <a:rPr lang="ru-RU" dirty="0"/>
              <a:t>года</a:t>
            </a:r>
          </a:p>
        </p:txBody>
      </p:sp>
      <p:sp>
        <p:nvSpPr>
          <p:cNvPr id="3" name="Скругленный прямоугольник 7"/>
          <p:cNvSpPr/>
          <p:nvPr/>
        </p:nvSpPr>
        <p:spPr>
          <a:xfrm>
            <a:off x="2803742" y="1442236"/>
            <a:ext cx="3683697" cy="1287561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Исполнено </a:t>
            </a:r>
          </a:p>
          <a:p>
            <a:pPr algn="ctr" fontAlgn="b"/>
            <a:r>
              <a:rPr lang="ru-RU" sz="2000" b="1" dirty="0" smtClean="0">
                <a:solidFill>
                  <a:schemeClr val="bg1"/>
                </a:solidFill>
                <a:cs typeface="Arial" charset="0"/>
              </a:rPr>
              <a:t>2 426,3 тыс</a:t>
            </a:r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. рублей</a:t>
            </a:r>
          </a:p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 </a:t>
            </a:r>
          </a:p>
        </p:txBody>
      </p:sp>
      <p:sp>
        <p:nvSpPr>
          <p:cNvPr id="51217" name="AutoShape 17"/>
          <p:cNvSpPr>
            <a:spLocks noChangeArrowheads="1"/>
          </p:cNvSpPr>
          <p:nvPr/>
        </p:nvSpPr>
        <p:spPr bwMode="auto">
          <a:xfrm rot="16200000">
            <a:off x="4271742" y="3053629"/>
            <a:ext cx="747691" cy="665693"/>
          </a:xfrm>
          <a:prstGeom prst="leftArrow">
            <a:avLst>
              <a:gd name="adj1" fmla="val 50000"/>
              <a:gd name="adj2" fmla="val 42378"/>
            </a:avLst>
          </a:prstGeom>
          <a:solidFill>
            <a:srgbClr val="9900FF"/>
          </a:solidFill>
          <a:ln w="9525">
            <a:solidFill>
              <a:srgbClr val="CC99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6520</TotalTime>
  <Words>518</Words>
  <Application>Microsoft Office PowerPoint</Application>
  <PresentationFormat>Экран (4:3)</PresentationFormat>
  <Paragraphs>88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Тема1</vt:lpstr>
      <vt:lpstr>1_Тема1</vt:lpstr>
      <vt:lpstr>1_Тема Office</vt:lpstr>
      <vt:lpstr>Презентация PowerPoint</vt:lpstr>
      <vt:lpstr>Презентация PowerPoint</vt:lpstr>
      <vt:lpstr>Презентация PowerPoint</vt:lpstr>
      <vt:lpstr>Структура налоговых поступлений в бюджет поселения за 1квартал 2015  года (тыс. руб.) </vt:lpstr>
      <vt:lpstr>Структура неналоговых поступлений в бюджет поселения за 1 квартал  2015 года (тыс. руб.) </vt:lpstr>
      <vt:lpstr>Структура безвозмездных поступлений в бюджет поселения за 1 квартал 2015 года (тыс. руб.) </vt:lpstr>
      <vt:lpstr>Структура расходов бюджета поселения                                за 1 квартал 2015 года (тыс. руб.)</vt:lpstr>
      <vt:lpstr>Презентация PowerPoint</vt:lpstr>
      <vt:lpstr>Расходы дорожного фонда городского поселения Излучинск за 1 квартал 2015  года</vt:lpstr>
      <vt:lpstr>Расходы на благоустройство городского поселения Излучинск за 1 квартал 2015  года</vt:lpstr>
      <vt:lpstr>Расходы на благоустройство городского поселения Излучинск за 1 квартал 2015 года (продолжение)</vt:lpstr>
      <vt:lpstr>Расходы на культуру, кинематографию городского поселения Излучинск  за 1 квартал 2015 года</vt:lpstr>
      <vt:lpstr>Презентация PowerPoint</vt:lpstr>
    </vt:vector>
  </TitlesOfParts>
  <Company>DG Win&amp;Soft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*</dc:creator>
  <cp:lastModifiedBy>*</cp:lastModifiedBy>
  <cp:revision>528</cp:revision>
  <cp:lastPrinted>2015-04-29T11:40:27Z</cp:lastPrinted>
  <dcterms:created xsi:type="dcterms:W3CDTF">2012-01-27T08:52:51Z</dcterms:created>
  <dcterms:modified xsi:type="dcterms:W3CDTF">2015-05-05T09:19:47Z</dcterms:modified>
</cp:coreProperties>
</file>