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9" r:id="rId14"/>
    <p:sldId id="271" r:id="rId15"/>
    <p:sldId id="268" r:id="rId16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1" autoAdjust="0"/>
    <p:restoredTop sz="94609" autoAdjust="0"/>
  </p:normalViewPr>
  <p:slideViewPr>
    <p:cSldViewPr>
      <p:cViewPr>
        <p:scale>
          <a:sx n="100" d="100"/>
          <a:sy n="100" d="100"/>
        </p:scale>
        <p:origin x="-195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14 452,0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ru-RU" baseline="0" smtClean="0"/>
                      <a:t> 765,3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14 716,5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14452</c:v>
                </c:pt>
                <c:pt idx="1">
                  <c:v>5765.3</c:v>
                </c:pt>
                <c:pt idx="2">
                  <c:v>14716.5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0465972218128368E-2"/>
                  <c:y val="-9.42880020757920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1230258620181453"/>
                  <c:y val="1.285740087698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8245210682795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0.84</c:v>
                </c:pt>
                <c:pt idx="1">
                  <c:v>10454.709999999999</c:v>
                </c:pt>
                <c:pt idx="2">
                  <c:v>1733.94</c:v>
                </c:pt>
                <c:pt idx="3">
                  <c:v>92.83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999040"/>
        <c:axId val="82739968"/>
      </c:barChart>
      <c:catAx>
        <c:axId val="68999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82739968"/>
        <c:crosses val="autoZero"/>
        <c:auto val="1"/>
        <c:lblAlgn val="ctr"/>
        <c:lblOffset val="100"/>
        <c:noMultiLvlLbl val="0"/>
      </c:catAx>
      <c:valAx>
        <c:axId val="827399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999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477825201756323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сдачи в аренду имущества, находящегося в  муниципальной собственности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034754701440858"/>
                  <c:y val="-5.2006329781021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154.9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830405644151485"/>
                  <c:y val="-3.843946114249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1330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6.331205364646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0.1365884559835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19.7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5"/>
                  <c:y val="-0.23551799087850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21.3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371712249182003"/>
                  <c:y val="-0.3436940055093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97.3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Денежные взяскания за нарушение законодательства Российской Федерации о размещении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239103758730234"/>
                  <c:y val="-0.42509521734052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8034754701440858"/>
                  <c:y val="-0.24646478026658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4129.2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8787584"/>
        <c:axId val="68904064"/>
      </c:barChart>
      <c:catAx>
        <c:axId val="68787584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68904064"/>
        <c:crosses val="autoZero"/>
        <c:auto val="1"/>
        <c:lblAlgn val="ctr"/>
        <c:lblOffset val="100"/>
        <c:noMultiLvlLbl val="0"/>
      </c:catAx>
      <c:valAx>
        <c:axId val="689040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878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00440886685099"/>
          <c:y val="8.7731526981332561E-2"/>
          <c:w val="0.56360863830501706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35"/>
          <c:dPt>
            <c:idx val="0"/>
            <c:bubble3D val="0"/>
            <c:explosion val="3"/>
          </c:dPt>
          <c:dPt>
            <c:idx val="1"/>
            <c:bubble3D val="0"/>
            <c:explosion val="11"/>
          </c:dPt>
          <c:dPt>
            <c:idx val="2"/>
            <c:bubble3D val="0"/>
          </c:dPt>
          <c:dPt>
            <c:idx val="3"/>
            <c:bubble3D val="0"/>
            <c:explosion val="10"/>
          </c:dPt>
          <c:dPt>
            <c:idx val="4"/>
            <c:bubble3D val="0"/>
            <c:explosion val="1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15210242236417E-2"/>
                  <c:y val="1.0853850996612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41,50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65269223910856E-2"/>
                  <c:y val="1.0190463167910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595267217133682E-2"/>
                  <c:y val="-1.255472599603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94088115878415E-2"/>
                  <c:y val="-2.5821917222872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Прочие межбюджетные трансферты, передаваемые бюджетам поселений</c:v>
                </c:pt>
                <c:pt idx="3">
                  <c:v>Прочие безвозмездные поступления в бюджеты поселений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10157.6</c:v>
                </c:pt>
                <c:pt idx="1">
                  <c:v>2611.1999999999998</c:v>
                </c:pt>
                <c:pt idx="2" formatCode="0.00">
                  <c:v>41.5</c:v>
                </c:pt>
                <c:pt idx="3" formatCode="0.00">
                  <c:v>1807.2</c:v>
                </c:pt>
                <c:pt idx="4" formatCode="0.00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8 122,0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8443579766536967"/>
                  <c:y val="9.3714209019327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19 138,8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8122</c:v>
                </c:pt>
                <c:pt idx="1">
                  <c:v>19138.8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2014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3202.6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319936"/>
        <c:axId val="131773952"/>
      </c:barChart>
      <c:catAx>
        <c:axId val="9531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1773952"/>
        <c:crosses val="autoZero"/>
        <c:auto val="1"/>
        <c:lblAlgn val="ctr"/>
        <c:lblOffset val="100"/>
        <c:noMultiLvlLbl val="0"/>
      </c:catAx>
      <c:valAx>
        <c:axId val="131773952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95319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1.7943336522187065E-2"/>
          <c:w val="0.62638126234245362"/>
          <c:h val="0.892337275513988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1 774,4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1774.4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1 249,6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9237376"/>
        <c:axId val="69243264"/>
      </c:barChart>
      <c:catAx>
        <c:axId val="69237376"/>
        <c:scaling>
          <c:orientation val="minMax"/>
        </c:scaling>
        <c:delete val="1"/>
        <c:axPos val="l"/>
        <c:majorTickMark val="out"/>
        <c:minorTickMark val="none"/>
        <c:tickLblPos val="nextTo"/>
        <c:crossAx val="69243264"/>
        <c:crosses val="autoZero"/>
        <c:auto val="1"/>
        <c:lblAlgn val="ctr"/>
        <c:lblOffset val="100"/>
        <c:noMultiLvlLbl val="0"/>
      </c:catAx>
      <c:valAx>
        <c:axId val="692432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923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29728180394024095"/>
          <c:h val="0.44149445006525018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квартал 2015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95667"/>
              </p:ext>
            </p:extLst>
          </p:nvPr>
        </p:nvGraphicFramePr>
        <p:xfrm>
          <a:off x="419100" y="1031875"/>
          <a:ext cx="8467725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1 квартал 2015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115616" y="2337884"/>
            <a:ext cx="2880320" cy="187220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076056" y="2331247"/>
            <a:ext cx="2880320" cy="187220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err="1" smtClean="0">
                <a:solidFill>
                  <a:schemeClr val="bg1"/>
                </a:solidFill>
              </a:rPr>
              <a:t>с.Большетархово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971600" y="4365104"/>
            <a:ext cx="2880320" cy="187220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 внутриквартальных дорог и тротуаров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на площади 72632 кв. м.; 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5052954" y="4401108"/>
            <a:ext cx="2880320" cy="194421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мест захоронения 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с.Большетархово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99592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1 квартал 2015 года (продолжение)</a:t>
            </a:r>
            <a:endParaRPr lang="ru-RU" dirty="0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331640" y="1574942"/>
            <a:ext cx="2880320" cy="194421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техобслуживанию и содержанию парка аттракционов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</a:t>
            </a:r>
            <a:r>
              <a:rPr lang="ru-RU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364088" y="1574942"/>
            <a:ext cx="2880320" cy="194421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</a:t>
            </a:r>
            <a:r>
              <a:rPr lang="ru-RU" sz="1400" b="1" dirty="0" smtClean="0">
                <a:solidFill>
                  <a:schemeClr val="bg1"/>
                </a:solidFill>
              </a:rPr>
              <a:t>вывозу снега в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 в количестве 2000,0 м3.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217199" y="3909886"/>
            <a:ext cx="2880320" cy="194421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</a:t>
            </a:r>
            <a:r>
              <a:rPr lang="ru-RU" sz="1400" b="1" dirty="0" smtClean="0">
                <a:solidFill>
                  <a:schemeClr val="bg1"/>
                </a:solidFill>
              </a:rPr>
              <a:t>содержанию шлагбаума в 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1 квартал 2015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062489"/>
              </p:ext>
            </p:extLst>
          </p:nvPr>
        </p:nvGraphicFramePr>
        <p:xfrm>
          <a:off x="806375" y="959520"/>
          <a:ext cx="8318279" cy="169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319" y="2492896"/>
            <a:ext cx="8568630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500" dirty="0">
                <a:latin typeface="Calibri" pitchFamily="34" charset="0"/>
              </a:rPr>
              <a:t> </a:t>
            </a:r>
            <a:r>
              <a:rPr lang="ru-RU" sz="1500" dirty="0" smtClean="0">
                <a:latin typeface="Calibri" pitchFamily="34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 Дню защитника отечества, Дню призывника, Дню памяти о россиянах, исполнявших служебный долг за пределами отечества.</a:t>
            </a:r>
          </a:p>
          <a:p>
            <a:pPr marL="285750" indent="-285750">
              <a:buFont typeface="Arial" charset="0"/>
              <a:buChar char="•"/>
            </a:pPr>
            <a:endParaRPr lang="ru-RU" sz="15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500" dirty="0" smtClean="0">
                <a:latin typeface="Calibri" pitchFamily="34" charset="0"/>
              </a:rPr>
              <a:t>Проведение  традиционных мероприятий, приуроченных к календарным датам, посвященные Международному женскому дню 8 марта, чествование женщин, ветеранов Великой Отечественной  войны 1941 – 1945 годов.</a:t>
            </a:r>
            <a:endParaRPr lang="ru-RU" sz="15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5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500" dirty="0">
                <a:latin typeface="Calibri" pitchFamily="34" charset="0"/>
              </a:rPr>
              <a:t>Мероприятия, направленные на сохранение и возрождение самобытной национальной культуры, </a:t>
            </a:r>
            <a:r>
              <a:rPr lang="ru-RU" sz="1500" dirty="0" smtClean="0">
                <a:latin typeface="Calibri" pitchFamily="34" charset="0"/>
              </a:rPr>
              <a:t> </a:t>
            </a:r>
            <a:r>
              <a:rPr lang="ru-RU" sz="1500" dirty="0">
                <a:latin typeface="Calibri" pitchFamily="34" charset="0"/>
              </a:rPr>
              <a:t>народные гуляния </a:t>
            </a:r>
            <a:r>
              <a:rPr lang="ru-RU" sz="1500" dirty="0" smtClean="0">
                <a:latin typeface="Calibri" pitchFamily="34" charset="0"/>
              </a:rPr>
              <a:t>«Масленица раздольная».</a:t>
            </a:r>
          </a:p>
          <a:p>
            <a:pPr marL="285750" indent="-285750">
              <a:buFont typeface="Arial" charset="0"/>
              <a:buChar char="•"/>
            </a:pPr>
            <a:endParaRPr lang="ru-RU" sz="15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500" dirty="0" smtClean="0">
                <a:latin typeface="Calibri" pitchFamily="34" charset="0"/>
              </a:rPr>
              <a:t>Участие  в торжественных мероприятиях районного «Марафона Славы», в рамках празднования 70-летия Победы в Великой Отечественной </a:t>
            </a:r>
            <a:r>
              <a:rPr lang="ru-RU" sz="1500" dirty="0">
                <a:latin typeface="Calibri" pitchFamily="34" charset="0"/>
              </a:rPr>
              <a:t>войне 1941 – 1945 годов.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34 933,8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27 260,8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7 673,0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1 квартал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2015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797440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1 квартал 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ru-RU" dirty="0" smtClean="0"/>
              <a:t>1квартал 2015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127371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ru-RU" dirty="0" smtClean="0"/>
              <a:t>1 квартал 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94443"/>
              </p:ext>
            </p:extLst>
          </p:nvPr>
        </p:nvGraphicFramePr>
        <p:xfrm>
          <a:off x="-108520" y="1052736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1 квартал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34795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1 квартал 2015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27 260, 8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2 877,7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спорт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14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10 714,6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1 249,6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166,0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221,5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11 766,0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711812" y="52682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151,2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892302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1  квартал 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ru-RU" dirty="0" smtClean="0"/>
              <a:t>1 квартал 2015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2 426,3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6520</TotalTime>
  <Words>518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1квартал 2015  года (тыс. руб.) </vt:lpstr>
      <vt:lpstr>Структура неналоговых поступлений в бюджет поселения за 1 квартал  2015 года (тыс. руб.) </vt:lpstr>
      <vt:lpstr>Структура безвозмездных поступлений в бюджет поселения за 1 квартал 2015 года (тыс. руб.) </vt:lpstr>
      <vt:lpstr>Структура расходов бюджета поселения                                за 1 квартал 2015 года (тыс. руб.)</vt:lpstr>
      <vt:lpstr>Презентация PowerPoint</vt:lpstr>
      <vt:lpstr>Расходы дорожного фонда городского поселения Излучинск за 1 квартал 2015  года</vt:lpstr>
      <vt:lpstr>Расходы на благоустройство городского поселения Излучинск за 1 квартал 2015  года</vt:lpstr>
      <vt:lpstr>Расходы на благоустройство городского поселения Излучинск за 1 квартал 2015 года (продолжение)</vt:lpstr>
      <vt:lpstr>Расходы на культуру, кинематографию городского поселения Излучинск  за 1 квартал 2015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*</cp:lastModifiedBy>
  <cp:revision>528</cp:revision>
  <cp:lastPrinted>2015-04-29T11:40:27Z</cp:lastPrinted>
  <dcterms:created xsi:type="dcterms:W3CDTF">2012-01-27T08:52:51Z</dcterms:created>
  <dcterms:modified xsi:type="dcterms:W3CDTF">2015-05-05T09:19:47Z</dcterms:modified>
</cp:coreProperties>
</file>