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7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81" r:id="rId15"/>
    <p:sldId id="268" r:id="rId16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33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7" autoAdjust="0"/>
    <p:restoredTop sz="94624" autoAdjust="0"/>
  </p:normalViewPr>
  <p:slideViewPr>
    <p:cSldViewPr>
      <p:cViewPr>
        <p:scale>
          <a:sx n="100" d="100"/>
          <a:sy n="100" d="100"/>
        </p:scale>
        <p:origin x="-2676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0.15671879261223517"/>
                  <c:y val="7.070222490758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27</a:t>
                    </a:r>
                    <a:r>
                      <a:rPr lang="ru-RU" baseline="0" dirty="0" smtClean="0"/>
                      <a:t> 494,8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279785771067487E-2"/>
                  <c:y val="7.1861150242579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</a:t>
                    </a:r>
                    <a:r>
                      <a:rPr lang="ru-RU" baseline="0" dirty="0" smtClean="0"/>
                      <a:t> 952,7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927091372237276E-2"/>
                  <c:y val="-6.85862083347109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</a:t>
                    </a:r>
                    <a:r>
                      <a:rPr lang="ru-RU" baseline="0" dirty="0" smtClean="0"/>
                      <a:t> 583,3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056">
                <a:noFill/>
              </a:ln>
            </c:spPr>
            <c:txPr>
              <a:bodyPr/>
              <a:lstStyle/>
              <a:p>
                <a:pPr>
                  <a:defRPr sz="205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29763.200000000001</c:v>
                </c:pt>
                <c:pt idx="1">
                  <c:v>18017.900000000001</c:v>
                </c:pt>
                <c:pt idx="2">
                  <c:v>34990.400000000001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6056">
          <a:noFill/>
        </a:ln>
      </c:spPr>
    </c:plotArea>
    <c:legend>
      <c:legendPos val="r"/>
      <c:layout>
        <c:manualLayout>
          <c:xMode val="edge"/>
          <c:yMode val="edge"/>
          <c:x val="0.62585034013605445"/>
          <c:y val="0.25738396624472576"/>
          <c:w val="0.35260770975056688"/>
          <c:h val="0.61603375527426163"/>
        </c:manualLayout>
      </c:layout>
      <c:overlay val="0"/>
      <c:txPr>
        <a:bodyPr/>
        <a:lstStyle/>
        <a:p>
          <a:pPr>
            <a:defRPr sz="1888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494633453366221"/>
          <c:y val="1.5128279397527268E-2"/>
          <c:w val="0.6548174229125977"/>
          <c:h val="0.860414015757530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9547542410683583E-2"/>
                  <c:y val="1.2857400876989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25</a:t>
                    </a:r>
                    <a:r>
                      <a:rPr lang="ru-RU" baseline="0" dirty="0" smtClean="0"/>
                      <a:t> 662,6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3 132</a:t>
                    </a:r>
                    <a:r>
                      <a:rPr lang="ru-RU" baseline="0" dirty="0" smtClean="0"/>
                      <a:t>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450379549335519"/>
                  <c:y val="1.5429124030718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897,9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6</c:v>
                </c:pt>
                <c:pt idx="1">
                  <c:v>12022.7</c:v>
                </c:pt>
                <c:pt idx="2">
                  <c:v>1751.9</c:v>
                </c:pt>
                <c:pt idx="3">
                  <c:v>671.4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2667181509669022E-2"/>
                  <c:y val="-2.0248194266035356E-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22 493,1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 4 408,1</a:t>
                    </a:r>
                    <a:r>
                      <a:rPr lang="ru-RU" dirty="0" smtClean="0"/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982452106827957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799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</c:v>
                </c:pt>
                <c:pt idx="1">
                  <c:v>Налог на доходы физических лиц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15.650499999999999</c:v>
                </c:pt>
                <c:pt idx="1">
                  <c:v>10036.02766</c:v>
                </c:pt>
                <c:pt idx="2">
                  <c:v>1445.7239400000001</c:v>
                </c:pt>
                <c:pt idx="3">
                  <c:v>181.32058000000001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496384"/>
        <c:axId val="22497920"/>
      </c:barChart>
      <c:catAx>
        <c:axId val="22496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999" b="1"/>
            </a:pPr>
            <a:endParaRPr lang="ru-RU"/>
          </a:p>
        </c:txPr>
        <c:crossAx val="22497920"/>
        <c:crosses val="autoZero"/>
        <c:auto val="1"/>
        <c:lblAlgn val="ctr"/>
        <c:lblOffset val="100"/>
        <c:noMultiLvlLbl val="0"/>
      </c:catAx>
      <c:valAx>
        <c:axId val="2249792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2496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2992350553063219"/>
          <c:y val="2.57152067178649E-3"/>
          <c:w val="0.53158670002698272"/>
          <c:h val="8.0307476016365009E-2"/>
        </c:manualLayout>
      </c:layout>
      <c:overlay val="0"/>
      <c:txPr>
        <a:bodyPr/>
        <a:lstStyle/>
        <a:p>
          <a:pPr>
            <a:defRPr sz="2399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35290397976"/>
          <c:y val="9.1242888966752977E-2"/>
          <c:w val="0.37507194271647348"/>
          <c:h val="0.7936611031822674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поступающие в порядке возмещения расходов, понесенных в связи с эксплуатацией имущества городских поселений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421707529572738"/>
                  <c:y val="-5.65286193271972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132,8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78.270009999999999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продажи квартир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#,##0.00">
                  <c:v>777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земельных участков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7.009548796572460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1 482,0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#,##0.00">
                  <c:v>145.31235000000001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289099039120967"/>
                  <c:y val="-0.1750280951689128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219,7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#,##0.00">
                  <c:v>222.10559000000001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доходы от компенсации затрат бюджетов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615183943638677"/>
                  <c:y val="-0.425454329860784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35,6</a:t>
                    </a:r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26</a:t>
                    </a:r>
                    <a:r>
                      <a:rPr lang="en-US" dirty="0" smtClean="0"/>
                      <a:t>4,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.00">
                  <c:v>144.00385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081953300092805"/>
                  <c:y val="-0.250987069812755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483,1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 formatCode="0.00">
                  <c:v>365.18146000000002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Доходы, получаемые в виде арендной платы за земельные участки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21482575453186906"/>
                  <c:y val="-0.248222953859827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 335,3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Лист1!$H$2:$H$5</c:f>
              <c:numCache>
                <c:formatCode>General</c:formatCode>
                <c:ptCount val="4"/>
                <c:pt idx="0" formatCode="0.00">
                  <c:v>4523.7494500000003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2330368"/>
        <c:axId val="22422272"/>
      </c:barChart>
      <c:catAx>
        <c:axId val="22330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422272"/>
        <c:crosses val="autoZero"/>
        <c:auto val="1"/>
        <c:lblAlgn val="ctr"/>
        <c:lblOffset val="100"/>
        <c:noMultiLvlLbl val="0"/>
      </c:catAx>
      <c:valAx>
        <c:axId val="2242227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2330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196091829395734"/>
          <c:y val="8.7731526981332561E-2"/>
          <c:w val="0.49730439307913155"/>
          <c:h val="0.8035075874760354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24084905365064E-3"/>
          <c:y val="9.2112838226827864E-2"/>
          <c:w val="0.48048148730305212"/>
          <c:h val="0.804260218767990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42"/>
          <c:dPt>
            <c:idx val="0"/>
            <c:bubble3D val="0"/>
            <c:explosion val="22"/>
          </c:dPt>
          <c:dPt>
            <c:idx val="1"/>
            <c:bubble3D val="0"/>
            <c:explosion val="9"/>
          </c:dPt>
          <c:dPt>
            <c:idx val="2"/>
            <c:bubble3D val="0"/>
            <c:explosion val="10"/>
          </c:dPt>
          <c:dPt>
            <c:idx val="3"/>
            <c:bubble3D val="0"/>
          </c:dPt>
          <c:dPt>
            <c:idx val="4"/>
            <c:bubble3D val="0"/>
            <c:explosion val="0"/>
          </c:dPt>
          <c:dLbls>
            <c:dLbl>
              <c:idx val="0"/>
              <c:layout>
                <c:manualLayout>
                  <c:x val="-7.0631772533333012E-2"/>
                  <c:y val="0.105117974242856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24 602,5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772941508970606E-3"/>
                  <c:y val="8.94352195612854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</a:t>
                    </a:r>
                    <a:r>
                      <a:rPr lang="ru-RU" baseline="0" dirty="0" smtClean="0"/>
                      <a:t> 052,8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0215210242236417E-2"/>
                  <c:y val="1.08538509966128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020,0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265269223910856E-2"/>
                  <c:y val="1.01904631679101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1 928,3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4595267217133682E-2"/>
                  <c:y val="-1.25547259960380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ru-RU" baseline="0" dirty="0" smtClean="0"/>
                      <a:t> 979,7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94088115878415E-2"/>
                  <c:y val="-2.58219172228726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5408829590968922E-2"/>
                  <c:y val="-6.14703779352151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8237868892653388E-2"/>
                  <c:y val="-2.0164426174869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бюджетам поселений на выравнивание бюджетной обеспеченности</c:v>
                </c:pt>
                <c:pt idx="1">
                  <c:v>Дотации бюджетам поселений на поддержку мер по обеспечению сбалансированности бюджетов</c:v>
                </c:pt>
                <c:pt idx="2">
                  <c:v>Субвенции </c:v>
                </c:pt>
                <c:pt idx="3">
                  <c:v>Прочие межбюджетные трансферты, передаваемые бюджетам поселений</c:v>
                </c:pt>
                <c:pt idx="4">
                  <c:v>Иные межбюджетные трансферты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23279.3</c:v>
                </c:pt>
                <c:pt idx="1">
                  <c:v>5977.9</c:v>
                </c:pt>
                <c:pt idx="2" formatCode="0.00">
                  <c:v>2675.2</c:v>
                </c:pt>
                <c:pt idx="3" formatCode="0.00">
                  <c:v>1807.2</c:v>
                </c:pt>
                <c:pt idx="4" formatCode="0.00">
                  <c:v>1250.8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00" b="0"/>
            </a:pPr>
            <a:endParaRPr lang="ru-RU"/>
          </a:p>
        </c:txPr>
      </c:legendEntry>
      <c:layout>
        <c:manualLayout>
          <c:xMode val="edge"/>
          <c:yMode val="edge"/>
          <c:x val="0.46183023513813348"/>
          <c:y val="8.8685672911575711E-2"/>
          <c:w val="0.53680883188570494"/>
          <c:h val="0.8344322563127885"/>
        </c:manualLayout>
      </c:layout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38702201622246E-2"/>
          <c:y val="8.6680761099365747E-2"/>
          <c:w val="0.44148319814600234"/>
          <c:h val="0.805496828752642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bubble3D val="0"/>
            <c:explosion val="9"/>
          </c:dPt>
          <c:dPt>
            <c:idx val="1"/>
            <c:bubble3D val="0"/>
            <c:explosion val="14"/>
          </c:dPt>
          <c:dPt>
            <c:idx val="2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789,4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8443579766537"/>
                  <c:y val="-0.1023085182534001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44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730,3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spPr>
              <a:noFill/>
              <a:ln w="25235">
                <a:noFill/>
              </a:ln>
            </c:spPr>
            <c:txPr>
              <a:bodyPr/>
              <a:lstStyle/>
              <a:p>
                <a:pPr>
                  <a:defRPr sz="218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Расходы на реализацию муниципальных программ</c:v>
                </c:pt>
                <c:pt idx="1">
                  <c:v>Расходы на реализацию ведомственных программ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10717.2</c:v>
                </c:pt>
                <c:pt idx="1">
                  <c:v>23175.200000000001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23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4577056778679023"/>
          <c:y val="6.5539112050739964E-2"/>
          <c:w val="0.43453070683661643"/>
          <c:h val="0.79915433403805491"/>
        </c:manualLayout>
      </c:layout>
      <c:overlay val="0"/>
      <c:txPr>
        <a:bodyPr/>
        <a:lstStyle/>
        <a:p>
          <a:pPr>
            <a:defRPr sz="1987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2015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998125234345708E-3"/>
                  <c:y val="-1.1867084911328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10 423,5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10 905,6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Исполнено(тыс.руб.)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526592"/>
        <c:axId val="20528128"/>
      </c:barChart>
      <c:catAx>
        <c:axId val="205265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528128"/>
        <c:crosses val="autoZero"/>
        <c:auto val="1"/>
        <c:lblAlgn val="ctr"/>
        <c:lblOffset val="100"/>
        <c:noMultiLvlLbl val="0"/>
      </c:catAx>
      <c:valAx>
        <c:axId val="20528128"/>
        <c:scaling>
          <c:orientation val="minMax"/>
        </c:scaling>
        <c:delete val="1"/>
        <c:axPos val="b"/>
        <c:majorGridlines/>
        <c:numFmt formatCode="0%" sourceLinked="1"/>
        <c:majorTickMark val="out"/>
        <c:minorTickMark val="none"/>
        <c:tickLblPos val="nextTo"/>
        <c:crossAx val="205265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756546636630002E-2"/>
          <c:y val="6.0469508249418831E-2"/>
          <c:w val="0.62638126234245362"/>
          <c:h val="0.670372326755507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4 249,9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1207.71604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5 592,7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Культура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1249.5999999999999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1523584"/>
        <c:axId val="31525120"/>
      </c:barChart>
      <c:catAx>
        <c:axId val="31523584"/>
        <c:scaling>
          <c:orientation val="minMax"/>
        </c:scaling>
        <c:delete val="1"/>
        <c:axPos val="l"/>
        <c:majorTickMark val="out"/>
        <c:minorTickMark val="none"/>
        <c:tickLblPos val="nextTo"/>
        <c:crossAx val="31525120"/>
        <c:crosses val="autoZero"/>
        <c:auto val="1"/>
        <c:lblAlgn val="ctr"/>
        <c:lblOffset val="100"/>
        <c:noMultiLvlLbl val="0"/>
      </c:catAx>
      <c:valAx>
        <c:axId val="3152512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1523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1819605975905"/>
          <c:y val="0.20076892623058989"/>
          <c:w val="0.12372619384370252"/>
          <c:h val="0.37269203031864007"/>
        </c:manualLayout>
      </c:layout>
      <c:overlay val="0"/>
      <c:txPr>
        <a:bodyPr/>
        <a:lstStyle/>
        <a:p>
          <a:pPr>
            <a:defRPr sz="1566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62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0.01674</cdr:x>
      <cdr:y>0</cdr:y>
    </cdr:from>
    <cdr:to>
      <cdr:x>0.15901</cdr:x>
      <cdr:y>0.3125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-908720"/>
          <a:ext cx="1224155" cy="56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т</a:t>
          </a:r>
          <a:r>
            <a:rPr lang="ru-RU" sz="1800" b="1" dirty="0" smtClean="0"/>
            <a:t>ыс.</a:t>
          </a:r>
          <a:r>
            <a:rPr lang="en-US" sz="1800" b="1" dirty="0" smtClean="0"/>
            <a:t> </a:t>
          </a:r>
          <a:r>
            <a:rPr lang="ru-RU" sz="1800" b="1" dirty="0" smtClean="0"/>
            <a:t>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4202"/>
            <a:ext cx="544957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13.07.2016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полугодие 2016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004975"/>
              </p:ext>
            </p:extLst>
          </p:nvPr>
        </p:nvGraphicFramePr>
        <p:xfrm>
          <a:off x="433870" y="1124744"/>
          <a:ext cx="8467725" cy="107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благоустройство городского поселения Излучинск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полугодие 2016  </a:t>
            </a:r>
            <a:r>
              <a:rPr lang="ru-RU" dirty="0"/>
              <a:t>года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07504" y="2242159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и ремонту детских игровых комплексов и спортивных площадок в количестве 40 шт.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645310" y="2210197"/>
            <a:ext cx="4403898" cy="846463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1"/>
                </a:solidFill>
              </a:rPr>
              <a:t>Выполнены работы по содержанию уличного освещения </a:t>
            </a:r>
            <a:r>
              <a:rPr lang="ru-RU" sz="1400" b="1" dirty="0" err="1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</a:t>
            </a:r>
            <a:r>
              <a:rPr lang="ru-RU" sz="1400" b="1" dirty="0">
                <a:solidFill>
                  <a:schemeClr val="bg1"/>
                </a:solidFill>
              </a:rPr>
              <a:t>и </a:t>
            </a:r>
            <a:r>
              <a:rPr lang="ru-RU" sz="1400" b="1" dirty="0" smtClean="0">
                <a:solidFill>
                  <a:schemeClr val="bg1"/>
                </a:solidFill>
              </a:rPr>
              <a:t>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07504" y="3140968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 по содержанию внутриквартальных дорог и тротуаров                        </a:t>
            </a:r>
            <a:r>
              <a:rPr lang="ru-RU" sz="1400" b="1" dirty="0" err="1" smtClean="0">
                <a:solidFill>
                  <a:schemeClr val="bg1"/>
                </a:solidFill>
              </a:rPr>
              <a:t>пгт</a:t>
            </a:r>
            <a:r>
              <a:rPr lang="ru-RU" sz="1400" b="1" dirty="0" smtClean="0">
                <a:solidFill>
                  <a:schemeClr val="bg1"/>
                </a:solidFill>
              </a:rPr>
              <a:t>. Излучинск на площади 72 632 кв. м.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07504" y="4061109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 мест захоронения с. </a:t>
            </a:r>
            <a:r>
              <a:rPr lang="ru-RU" sz="1400" b="1" dirty="0" err="1" smtClean="0">
                <a:solidFill>
                  <a:schemeClr val="bg1"/>
                </a:solidFill>
              </a:rPr>
              <a:t>Большетархово</a:t>
            </a:r>
            <a:r>
              <a:rPr lang="ru-RU" sz="1400" b="1" dirty="0" smtClean="0">
                <a:solidFill>
                  <a:schemeClr val="bg1"/>
                </a:solidFill>
              </a:rPr>
              <a:t>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645310" y="3140968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содержанию внутрипоселковых (6,01 км.) в пгт. Излучинск               и подъездных дорог (15,09 км.) в с. Большетархово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25252" y="5066817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ликвидации несанкционированных свалок;  проведен отлов безнадзорных животных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645310" y="5058036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работы по </a:t>
            </a:r>
            <a:r>
              <a:rPr lang="ru-RU" sz="1400" b="1" dirty="0" smtClean="0">
                <a:solidFill>
                  <a:schemeClr val="bg1"/>
                </a:solidFill>
              </a:rPr>
              <a:t>ремонту металлических ограждений;  по покраске сцены на площади; приобретены металлические ограждения, </a:t>
            </a:r>
            <a:r>
              <a:rPr lang="ru-RU" sz="1400" b="1" dirty="0" err="1" smtClean="0">
                <a:solidFill>
                  <a:schemeClr val="bg1"/>
                </a:solidFill>
              </a:rPr>
              <a:t>велопарковки</a:t>
            </a:r>
            <a:r>
              <a:rPr lang="ru-RU" sz="1400" b="1" dirty="0" smtClean="0">
                <a:solidFill>
                  <a:schemeClr val="bg1"/>
                </a:solidFill>
              </a:rPr>
              <a:t>, контейнеры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667436" y="4061109"/>
            <a:ext cx="4392488" cy="846462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Выполнены </a:t>
            </a:r>
            <a:r>
              <a:rPr lang="ru-RU" sz="1400" b="1" dirty="0" smtClean="0">
                <a:solidFill>
                  <a:schemeClr val="bg1"/>
                </a:solidFill>
              </a:rPr>
              <a:t>работы дезинсекции открытых территорий, произведен покос газонов, проведена организация и содержание цветников и устройство газонов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</a:t>
            </a:r>
            <a:r>
              <a:rPr lang="en-US" dirty="0" smtClean="0"/>
              <a:t>I</a:t>
            </a:r>
            <a:r>
              <a:rPr lang="ru-RU" dirty="0"/>
              <a:t> </a:t>
            </a:r>
            <a:r>
              <a:rPr lang="ru-RU" dirty="0" smtClean="0"/>
              <a:t>полугодие 2016 года</a:t>
            </a:r>
            <a:endParaRPr lang="ru-RU" dirty="0"/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484002"/>
              </p:ext>
            </p:extLst>
          </p:nvPr>
        </p:nvGraphicFramePr>
        <p:xfrm>
          <a:off x="1079839" y="908720"/>
          <a:ext cx="7831688" cy="1194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036" y="1772816"/>
            <a:ext cx="856863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</a:rPr>
              <a:t>                                       На территории  поселения запланированы и проведены: 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 гражданско-патриотической направленности: концертные программы, тематические встречи, церемонии возложения цветов к Дню защитника отечества, Дню призывника, Дню памяти о россиянах, исполнявших служебный долг за пределами </a:t>
            </a:r>
            <a:r>
              <a:rPr lang="ru-RU" sz="1300" dirty="0" smtClean="0">
                <a:latin typeface="Times New Roman" panose="02020603050405020304" pitchFamily="18" charset="0"/>
              </a:rPr>
              <a:t>отечества, цикл мероприятий, посвященных 71 – ой годовщине Победы в Великой Отечественной войне 1941-1945 годов; День памяти ветеранов боевых действий; День России; День памяти и скорби.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Проведение  </a:t>
            </a:r>
            <a:r>
              <a:rPr lang="ru-RU" sz="1300" dirty="0" smtClean="0">
                <a:latin typeface="Times New Roman" panose="02020603050405020304" pitchFamily="18" charset="0"/>
              </a:rPr>
              <a:t>традиционных мероприятий, приуроченных к календарным датам, посвященные Международному женскому дню 8 </a:t>
            </a:r>
            <a:r>
              <a:rPr lang="ru-RU" sz="1300" dirty="0" smtClean="0">
                <a:latin typeface="Times New Roman" panose="02020603050405020304" pitchFamily="18" charset="0"/>
              </a:rPr>
              <a:t>марта, цикл мероприятий, в рамках Дня  Местного самоуправления; мероприятия, посвященные Дню семьи; чествование выпускников общеобразовательных учреждений.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</a:t>
            </a:r>
            <a:r>
              <a:rPr lang="ru-RU" sz="1300" dirty="0" smtClean="0">
                <a:latin typeface="Times New Roman" panose="02020603050405020304" pitchFamily="18" charset="0"/>
              </a:rPr>
              <a:t>, направленные на сохранение и возрождение самобытной </a:t>
            </a:r>
            <a:r>
              <a:rPr lang="ru-RU" sz="1300" dirty="0">
                <a:latin typeface="Times New Roman" panose="02020603050405020304" pitchFamily="18" charset="0"/>
              </a:rPr>
              <a:t>национальной культуры, </a:t>
            </a:r>
            <a:r>
              <a:rPr lang="ru-RU" sz="1300" dirty="0" smtClean="0">
                <a:latin typeface="Times New Roman" panose="02020603050405020304" pitchFamily="18" charset="0"/>
              </a:rPr>
              <a:t>народные </a:t>
            </a:r>
            <a:r>
              <a:rPr lang="ru-RU" sz="1300" dirty="0">
                <a:latin typeface="Times New Roman" panose="02020603050405020304" pitchFamily="18" charset="0"/>
              </a:rPr>
              <a:t>гуляния </a:t>
            </a:r>
            <a:r>
              <a:rPr lang="ru-RU" sz="1300" dirty="0" smtClean="0">
                <a:latin typeface="Times New Roman" panose="02020603050405020304" pitchFamily="18" charset="0"/>
              </a:rPr>
              <a:t>«Масленица раздольная</a:t>
            </a:r>
            <a:r>
              <a:rPr lang="ru-RU" sz="1300" dirty="0" smtClean="0">
                <a:latin typeface="Times New Roman" panose="02020603050405020304" pitchFamily="18" charset="0"/>
              </a:rPr>
              <a:t>»; цикл мероприятий, посвященных Дню славянской письменности и культуры; участие в организации и проведении татаро-башкирского праздника «Сабантуй».</a:t>
            </a:r>
          </a:p>
          <a:p>
            <a:pPr indent="457200"/>
            <a:r>
              <a:rPr lang="ru-RU" sz="1300" dirty="0" smtClean="0">
                <a:latin typeface="Times New Roman" panose="02020603050405020304" pitchFamily="18" charset="0"/>
              </a:rPr>
              <a:t>Мероприятия по формированию здорового образа жизни населения: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 - оказание содействия в проведении фестиваля по спортивной ловле рыбы со льда «Кубок клуба «</a:t>
            </a:r>
            <a:r>
              <a:rPr lang="ru-RU" sz="1300" dirty="0" err="1" smtClean="0">
                <a:latin typeface="Times New Roman" panose="02020603050405020304" pitchFamily="18" charset="0"/>
              </a:rPr>
              <a:t>Юграстан</a:t>
            </a:r>
            <a:r>
              <a:rPr lang="ru-RU" sz="1300" dirty="0" smtClean="0">
                <a:latin typeface="Times New Roman" panose="02020603050405020304" pitchFamily="18" charset="0"/>
              </a:rPr>
              <a:t>- 2016»;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проведение легкоатлетической эстафеты трудовых коллективов, учащихся образовательных учреждений с передачей эстафетной палочки;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организация содействия в проведении районного легкоатлетического забега «Излучинская весна 2016»;</a:t>
            </a:r>
          </a:p>
          <a:p>
            <a:r>
              <a:rPr lang="ru-RU" sz="1300" dirty="0">
                <a:latin typeface="Times New Roman" panose="02020603050405020304" pitchFamily="18" charset="0"/>
              </a:rPr>
              <a:t>      </a:t>
            </a:r>
            <a:r>
              <a:rPr lang="ru-RU" sz="1300" dirty="0" smtClean="0">
                <a:latin typeface="Times New Roman" panose="02020603050405020304" pitchFamily="18" charset="0"/>
              </a:rPr>
              <a:t>- проведение </a:t>
            </a:r>
            <a:r>
              <a:rPr lang="ru-RU" sz="1300" dirty="0">
                <a:latin typeface="Times New Roman" panose="02020603050405020304" pitchFamily="18" charset="0"/>
              </a:rPr>
              <a:t>спортивных соревнований среди детей и подростков поселения «Веселые старты», посвященных 28-летию образования поселка городского типа Излучинск;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проведение </a:t>
            </a:r>
            <a:r>
              <a:rPr lang="ru-RU" sz="1300" dirty="0">
                <a:latin typeface="Times New Roman" panose="02020603050405020304" pitchFamily="18" charset="0"/>
              </a:rPr>
              <a:t>спортивных соревнований «Прыжки на батуте», посвященных   28-летию образования поселка городского типа Излучинск;</a:t>
            </a:r>
          </a:p>
          <a:p>
            <a:r>
              <a:rPr lang="ru-RU" sz="1300" dirty="0" smtClean="0">
                <a:latin typeface="Times New Roman" panose="02020603050405020304" pitchFamily="18" charset="0"/>
              </a:rPr>
              <a:t>      - проведение </a:t>
            </a:r>
            <a:r>
              <a:rPr lang="ru-RU" sz="1300" dirty="0">
                <a:latin typeface="Times New Roman" panose="02020603050405020304" pitchFamily="18" charset="0"/>
              </a:rPr>
              <a:t>турнира по настольному теннису, посвященного 28-летию образования поселка городского типа </a:t>
            </a:r>
            <a:r>
              <a:rPr lang="ru-RU" sz="1300" dirty="0" smtClean="0">
                <a:latin typeface="Times New Roman" panose="02020603050405020304" pitchFamily="18" charset="0"/>
              </a:rPr>
              <a:t>Излучинск</a:t>
            </a:r>
            <a:r>
              <a:rPr lang="ru-RU" sz="1300" dirty="0">
                <a:latin typeface="Times New Roman" panose="02020603050405020304" pitchFamily="18" charset="0"/>
              </a:rPr>
              <a:t>.</a:t>
            </a:r>
            <a:endParaRPr lang="ru-RU" sz="1300" dirty="0" smtClean="0">
              <a:latin typeface="Times New Roman" panose="02020603050405020304" pitchFamily="18" charset="0"/>
            </a:endParaRPr>
          </a:p>
          <a:p>
            <a:endParaRPr lang="ru-RU" sz="1300" dirty="0">
              <a:latin typeface="Times New Roman" panose="02020603050405020304" pitchFamily="18" charset="0"/>
            </a:endParaRPr>
          </a:p>
          <a:p>
            <a:endParaRPr lang="ru-RU" sz="1300" dirty="0" smtClean="0">
              <a:latin typeface="Times New Roman" panose="02020603050405020304" pitchFamily="18" charset="0"/>
            </a:endParaRPr>
          </a:p>
          <a:p>
            <a:pPr indent="457200"/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ru-RU" sz="1300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100" dirty="0"/>
              <a:t>Культурно-массовые мероприятия, посвященные 28-летию образования поселка городского типа Излучинск, 88-летию образования Нижневартовского района:</a:t>
            </a:r>
          </a:p>
          <a:p>
            <a:r>
              <a:rPr lang="ru-RU" sz="1100" dirty="0"/>
              <a:t>открытие «Доски почета – 2016»; </a:t>
            </a:r>
          </a:p>
          <a:p>
            <a:r>
              <a:rPr lang="ru-RU" sz="1100" dirty="0"/>
              <a:t>проведение торжественного собрания, посвященного 28-летию образования поселка городского типа Излучинск;</a:t>
            </a:r>
          </a:p>
          <a:p>
            <a:r>
              <a:rPr lang="ru-RU" sz="1100" dirty="0"/>
              <a:t>проведение Дня поселка, Весны и Труда, награждение лучших работников предприятий и учреждений поселения;</a:t>
            </a:r>
          </a:p>
          <a:p>
            <a:r>
              <a:rPr lang="ru-RU" sz="1100" dirty="0"/>
              <a:t>участие в проведении мероприятий </a:t>
            </a:r>
            <a:r>
              <a:rPr lang="en-US" sz="1100" dirty="0"/>
              <a:t>XI</a:t>
            </a:r>
            <a:r>
              <a:rPr lang="ru-RU" sz="1100" dirty="0"/>
              <a:t> районного фестиваля искусств «Мое сердце – Нижневартовский район».</a:t>
            </a:r>
          </a:p>
          <a:p>
            <a:r>
              <a:rPr lang="ru-RU" sz="1100" dirty="0"/>
              <a:t>Реализация муниципальной программы «Организация работы с детьми              и молодежью в городском поселении Излучинск на 2014–2018 годы»:</a:t>
            </a:r>
          </a:p>
          <a:p>
            <a:r>
              <a:rPr lang="ru-RU" sz="1100" dirty="0"/>
              <a:t>участие в межведомственной профилактической операции «Подросток»        на территории поселения;</a:t>
            </a:r>
          </a:p>
          <a:p>
            <a:r>
              <a:rPr lang="ru-RU" sz="1100" dirty="0"/>
              <a:t>проведение заседаний рабочей группы по предупреждению социального     неблагополучия среди несовершеннолетних и семей, находящихся в социально-опасном положении на территории городского поселения Излучинск;</a:t>
            </a:r>
          </a:p>
          <a:p>
            <a:r>
              <a:rPr lang="ru-RU" sz="1100" dirty="0"/>
              <a:t>награждение по итогам конкурса молодежных проектов «Молодежное предпринимательство в действии»;</a:t>
            </a:r>
          </a:p>
          <a:p>
            <a:r>
              <a:rPr lang="ru-RU" sz="1100" dirty="0"/>
              <a:t>проведение творческого конкурса фотографий «Яркие краски Излучинска»;</a:t>
            </a:r>
          </a:p>
          <a:p>
            <a:r>
              <a:rPr lang="ru-RU" sz="1100" dirty="0"/>
              <a:t>проведение мероприятий, посвященных Дню защиты детей; Дню молодежи;</a:t>
            </a:r>
          </a:p>
          <a:p>
            <a:r>
              <a:rPr lang="ru-RU" sz="1100" dirty="0"/>
              <a:t>организация работы летних дворовых спортивных площадок, проведение мероприятий на летних дворовых спортивных площадках (более 20 мероприятий</a:t>
            </a:r>
            <a:r>
              <a:rPr lang="ru-RU" sz="1100" dirty="0" smtClean="0"/>
              <a:t>).</a:t>
            </a:r>
            <a:endParaRPr lang="ru-RU" sz="1100" dirty="0"/>
          </a:p>
          <a:p>
            <a:endParaRPr lang="ru-RU" sz="1100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на культуру, кинематографию городского поселения Излучинск </a:t>
            </a:r>
            <a:r>
              <a:rPr lang="ru-RU" dirty="0" smtClean="0"/>
              <a:t> за </a:t>
            </a:r>
            <a:r>
              <a:rPr lang="en-US" dirty="0" smtClean="0"/>
              <a:t>I</a:t>
            </a:r>
            <a:r>
              <a:rPr lang="ru-RU" dirty="0"/>
              <a:t> </a:t>
            </a:r>
            <a:r>
              <a:rPr lang="ru-RU" dirty="0" smtClean="0"/>
              <a:t>полугодие 2016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73776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80 030,8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prstClr val="black">
                    <a:shade val="50000"/>
                  </a:prstClr>
                </a:solidFill>
              </a:rPr>
              <a:t>67 519,7</a:t>
            </a:r>
            <a:endParaRPr lang="ru-RU" sz="4800" b="1" dirty="0">
              <a:ln w="50800"/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12 511,1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>
                <a:solidFill>
                  <a:schemeClr val="bg1"/>
                </a:solidFill>
              </a:rPr>
              <a:t>Профицит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полугодие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2016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 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35374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I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 полугодие 2016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полугодие 2016  </a:t>
            </a:r>
            <a:r>
              <a:rPr lang="ru-RU" dirty="0"/>
              <a:t>года (тыс. руб.) </a:t>
            </a:r>
          </a:p>
        </p:txBody>
      </p:sp>
      <p:graphicFrame>
        <p:nvGraphicFramePr>
          <p:cNvPr id="2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73322"/>
              </p:ext>
            </p:extLst>
          </p:nvPr>
        </p:nvGraphicFramePr>
        <p:xfrm>
          <a:off x="50800" y="1319213"/>
          <a:ext cx="81422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неналоговых поступлений в бюджет поселения за </a:t>
            </a:r>
            <a:r>
              <a:rPr lang="en-US" dirty="0" smtClean="0"/>
              <a:t>I</a:t>
            </a:r>
            <a:r>
              <a:rPr lang="ru-RU" dirty="0" smtClean="0"/>
              <a:t> полугодие 2016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467526"/>
              </p:ext>
            </p:extLst>
          </p:nvPr>
        </p:nvGraphicFramePr>
        <p:xfrm>
          <a:off x="-32742" y="980728"/>
          <a:ext cx="957706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безвозмездных поступлений в бюджет поселения </a:t>
            </a:r>
            <a:r>
              <a:rPr lang="ru-RU" dirty="0" smtClean="0"/>
              <a:t>за  </a:t>
            </a:r>
            <a:r>
              <a:rPr lang="en-US" dirty="0" smtClean="0"/>
              <a:t>I </a:t>
            </a:r>
            <a:r>
              <a:rPr lang="ru-RU" dirty="0" smtClean="0"/>
              <a:t>полугодие 2016 года </a:t>
            </a:r>
            <a:r>
              <a:rPr lang="ru-RU" dirty="0"/>
              <a:t>(тыс. руб.) </a:t>
            </a:r>
          </a:p>
        </p:txBody>
      </p:sp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407201"/>
              </p:ext>
            </p:extLst>
          </p:nvPr>
        </p:nvGraphicFramePr>
        <p:xfrm>
          <a:off x="-72276" y="1124744"/>
          <a:ext cx="9231313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Структура расходов бюджета поселения                                </a:t>
            </a:r>
            <a:r>
              <a:rPr lang="ru-RU" dirty="0" smtClean="0"/>
              <a:t>за </a:t>
            </a:r>
            <a:r>
              <a:rPr lang="en-US" dirty="0" smtClean="0"/>
              <a:t>I </a:t>
            </a:r>
            <a:r>
              <a:rPr lang="ru-RU" dirty="0" smtClean="0"/>
              <a:t>полугодие 2016 года </a:t>
            </a:r>
            <a:r>
              <a:rPr lang="ru-RU" dirty="0"/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2758083" y="2243783"/>
            <a:ext cx="3024336" cy="2592287"/>
          </a:xfrm>
          <a:prstGeom prst="quad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cs typeface="Arial" charset="0"/>
              </a:rPr>
              <a:t>Исполнено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67 519,7</a:t>
            </a:r>
            <a:endParaRPr lang="ru-RU" sz="2000" b="1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тыс. руб.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850396" y="3178552"/>
            <a:ext cx="3240360" cy="8531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экономика, образование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323,7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8187" y="1716534"/>
            <a:ext cx="2376264" cy="11866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642,3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0033" y="1190018"/>
            <a:ext cx="3168352" cy="93610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 24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663,3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377" y="4263129"/>
            <a:ext cx="3367331" cy="8998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4 249,9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201" y="3114356"/>
            <a:ext cx="2595903" cy="9173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политика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303,7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98901" y="1305159"/>
            <a:ext cx="2987824" cy="162241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деятельность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1 590,1 тыс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59926" y="4225271"/>
            <a:ext cx="3528392" cy="9182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хозяйство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28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178,2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14067" y="5295959"/>
            <a:ext cx="3168352" cy="837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Национальная 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568,5</a:t>
            </a:r>
            <a:r>
              <a:rPr lang="en-US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352616"/>
              </p:ext>
            </p:extLst>
          </p:nvPr>
        </p:nvGraphicFramePr>
        <p:xfrm>
          <a:off x="649288" y="1563688"/>
          <a:ext cx="815975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Расходы на реализацию муниципальных и ведомственных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 за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I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полугодие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ea typeface="+mj-ea"/>
                <a:cs typeface="+mj-cs"/>
              </a:rPr>
              <a:t>2016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8" y="4149080"/>
            <a:ext cx="4038321" cy="186674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Содержание в нормативном 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  <a:r>
              <a:rPr lang="en-US" sz="2000" b="1" dirty="0">
                <a:solidFill>
                  <a:schemeClr val="bg1"/>
                </a:solidFill>
                <a:cs typeface="Arial" charset="0"/>
              </a:rPr>
              <a:t>.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Расходы дорожного фонда городского поселения Излучинск за </a:t>
            </a:r>
            <a:r>
              <a:rPr lang="en-US" dirty="0" smtClean="0"/>
              <a:t>I</a:t>
            </a:r>
            <a:r>
              <a:rPr lang="ru-RU" dirty="0" smtClean="0"/>
              <a:t> полугодие 2016  </a:t>
            </a:r>
            <a:r>
              <a:rPr lang="ru-RU" dirty="0"/>
              <a:t>года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6 519,6 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7106</TotalTime>
  <Words>896</Words>
  <Application>Microsoft Office PowerPoint</Application>
  <PresentationFormat>Экран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I полугодие 2016  года (тыс. руб.) </vt:lpstr>
      <vt:lpstr>Структура неналоговых поступлений в бюджет поселения за I полугодие 2016 года (тыс. руб.) </vt:lpstr>
      <vt:lpstr>Структура безвозмездных поступлений в бюджет поселения за  I полугодие 2016 года (тыс. руб.) </vt:lpstr>
      <vt:lpstr>Структура расходов бюджета поселения                                за I полугодие 2016 года (тыс. руб.)</vt:lpstr>
      <vt:lpstr>Презентация PowerPoint</vt:lpstr>
      <vt:lpstr>Расходы дорожного фонда городского поселения Излучинск за I полугодие 2016  года</vt:lpstr>
      <vt:lpstr>Расходы на благоустройство городского поселения Излучинск за I полугодие 2016  года</vt:lpstr>
      <vt:lpstr>Расходы на культуру, кинематографию городского поселения Излучинск  за I полугодие 2016 года</vt:lpstr>
      <vt:lpstr>Расходы на культуру, кинематографию городского поселения Излучинск  за I полугодие 2016 года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Трушникова Светлана Александровна</cp:lastModifiedBy>
  <cp:revision>585</cp:revision>
  <cp:lastPrinted>2016-07-10T07:30:52Z</cp:lastPrinted>
  <dcterms:created xsi:type="dcterms:W3CDTF">2012-01-27T08:52:51Z</dcterms:created>
  <dcterms:modified xsi:type="dcterms:W3CDTF">2016-07-13T16:35:14Z</dcterms:modified>
</cp:coreProperties>
</file>