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8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9" r:id="rId14"/>
    <p:sldId id="271" r:id="rId15"/>
    <p:sldId id="281" r:id="rId16"/>
    <p:sldId id="268" r:id="rId17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5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29 763,2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18 017,9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34 990,4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0465972218128368E-2"/>
                  <c:y val="-9.4288002075792084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r>
                      <a:rPr lang="ru-RU" baseline="0" dirty="0" smtClean="0"/>
                      <a:t> 662,6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3 132,8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1230258620181453"/>
                  <c:y val="1.2857400876989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22 115,1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ru-RU" baseline="0" dirty="0" smtClean="0"/>
                      <a:t> 111,7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82452106827957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0.84</c:v>
                </c:pt>
                <c:pt idx="1">
                  <c:v>10454.709999999999</c:v>
                </c:pt>
                <c:pt idx="2">
                  <c:v>1733.94</c:v>
                </c:pt>
                <c:pt idx="3">
                  <c:v>92.83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707648"/>
        <c:axId val="25698304"/>
      </c:barChart>
      <c:catAx>
        <c:axId val="27707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5698304"/>
        <c:crosses val="autoZero"/>
        <c:auto val="1"/>
        <c:lblAlgn val="ctr"/>
        <c:lblOffset val="100"/>
        <c:noMultiLvlLbl val="0"/>
      </c:catAx>
      <c:valAx>
        <c:axId val="256983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7707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477825201756323"/>
          <c:y val="0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сдачи в аренду имущества, находящегося в  муниципальной собственности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034754701440858"/>
                  <c:y val="-5.20063297810214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154.9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830405644151485"/>
                  <c:y val="-3.84394611424940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1398,0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1330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6.33120536464609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2.9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0.1365884559835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19.7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5"/>
                  <c:y val="-0.235517990878506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21.3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371712249182003"/>
                  <c:y val="-0.34369400550935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97.3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Денежные взяскания за нарушение законодательства Российской Федерации о размещении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239103758730234"/>
                  <c:y val="-0.42509521734052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10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Доходы, получаемые в виде арендной платы за земельные участки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.18034754701440858"/>
                  <c:y val="-0.246464780266580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15 805,9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4129.2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2713472"/>
        <c:axId val="22715008"/>
      </c:barChart>
      <c:catAx>
        <c:axId val="22713472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22715008"/>
        <c:crosses val="autoZero"/>
        <c:auto val="1"/>
        <c:lblAlgn val="ctr"/>
        <c:lblOffset val="100"/>
        <c:noMultiLvlLbl val="0"/>
      </c:catAx>
      <c:valAx>
        <c:axId val="227150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71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400440886685099"/>
          <c:y val="8.7731526981332561E-2"/>
          <c:w val="0.56360863830501706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7.0631772533333012E-2"/>
                  <c:y val="0.1051179742428569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0215210242236417E-2"/>
                  <c:y val="1.08538509966128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2</a:t>
                    </a:r>
                    <a:r>
                      <a:rPr lang="en-US" baseline="0" dirty="0" smtClean="0"/>
                      <a:t> 675,2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265269223910856E-2"/>
                  <c:y val="1.01904631679101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595267217133682E-2"/>
                  <c:y val="-1.2554725996038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94088115878415E-2"/>
                  <c:y val="-2.58219172228726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Прочие межбюджетные трансферты, передаваемые бюджетам поселений</c:v>
                </c:pt>
                <c:pt idx="3">
                  <c:v>Прочие безвозмездные поступления в бюджеты поселений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23279.3</c:v>
                </c:pt>
                <c:pt idx="1">
                  <c:v>5977.9</c:v>
                </c:pt>
                <c:pt idx="2" formatCode="0.00">
                  <c:v>2675.2</c:v>
                </c:pt>
                <c:pt idx="3" formatCode="0.00">
                  <c:v>1807.2</c:v>
                </c:pt>
                <c:pt idx="4" formatCode="0.00">
                  <c:v>1250.8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</a:t>
                    </a:r>
                    <a:r>
                      <a:rPr lang="ru-RU" baseline="0" dirty="0" smtClean="0"/>
                      <a:t> 650,5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8443579766536967"/>
                  <c:y val="9.37142090193271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</a:t>
                    </a:r>
                    <a:r>
                      <a:rPr lang="ru-RU" baseline="0" dirty="0" smtClean="0"/>
                      <a:t> 505,8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8122</c:v>
                </c:pt>
                <c:pt idx="1">
                  <c:v>19138.8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2014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ru-RU" baseline="0" dirty="0" smtClean="0"/>
                      <a:t> 541,5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3202.6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</a:t>
                    </a:r>
                    <a:r>
                      <a:rPr lang="ru-RU" baseline="0" dirty="0" smtClean="0"/>
                      <a:t> 423,5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610560"/>
        <c:axId val="28612096"/>
      </c:barChart>
      <c:catAx>
        <c:axId val="28610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8612096"/>
        <c:crosses val="autoZero"/>
        <c:auto val="1"/>
        <c:lblAlgn val="ctr"/>
        <c:lblOffset val="100"/>
        <c:noMultiLvlLbl val="0"/>
      </c:catAx>
      <c:valAx>
        <c:axId val="28612096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28610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1.7943336522187065E-2"/>
          <c:w val="0.62638126234245362"/>
          <c:h val="0.892337275513988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287,7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1774.4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592,7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8332416"/>
        <c:axId val="28333952"/>
      </c:barChart>
      <c:catAx>
        <c:axId val="28332416"/>
        <c:scaling>
          <c:orientation val="minMax"/>
        </c:scaling>
        <c:delete val="1"/>
        <c:axPos val="l"/>
        <c:majorTickMark val="out"/>
        <c:minorTickMark val="none"/>
        <c:tickLblPos val="nextTo"/>
        <c:crossAx val="28333952"/>
        <c:crosses val="autoZero"/>
        <c:auto val="1"/>
        <c:lblAlgn val="ctr"/>
        <c:lblOffset val="100"/>
        <c:noMultiLvlLbl val="0"/>
      </c:catAx>
      <c:valAx>
        <c:axId val="283339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8332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29728180394024095"/>
          <c:h val="0.44149445006525018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полугодие 2015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303982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2015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24215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2210197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и </a:t>
            </a:r>
            <a:r>
              <a:rPr lang="ru-RU" sz="1400" b="1" dirty="0" smtClean="0">
                <a:solidFill>
                  <a:schemeClr val="bg1"/>
                </a:solidFill>
              </a:rPr>
              <a:t>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7504" y="335699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пгт. Излучинск на площади 72 632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39155" y="450912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80284" y="564361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Установлены детские игровые комплексы в количестве  3 шт.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31568" y="450912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монтажу металлических ограждений в пгт. Излучинск  в количестве 220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4678027" y="335699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дезинсекции открытых территорий от насекомых                                                   на площади 51,3 тыс.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139155" y="564361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 работы по обустройству и содержанию зеленых насаждений на площади 300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99592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2015 года (продолжение)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644008" y="2574551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Проведен фейерверк  в честь празднования             70- летия Победы в Великой Отечественной войне 1941-1945 гг.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644008" y="1412776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изготовлению информационных табличек в количестве 120 шт.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8107" y="383013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(6,01 км.) в пгт. Излучинск               и подъездных дорог (15,09 км.) в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07504" y="2574551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фонтана в парке аттракционов в пгт. 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07504" y="1412776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техобслуживанию                     и содержанию парка аттракционов пгт. 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600922" y="3823656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Ликвидированы  несанкционированные свалки в пгт. Излучинск на площади 10000кв.м общим объемом 180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555776" y="5013176"/>
            <a:ext cx="4392488" cy="117361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 smtClean="0">
                <a:solidFill>
                  <a:schemeClr val="bg1"/>
                </a:solidFill>
              </a:rPr>
              <a:t>Выполнены услуги по поставке малых архитектурных форм: уличных металлических скамеек в количестве 15 шт., уличных декоративных ограждений – 66 шт., передвижных ограждений – 40 шт. </a:t>
            </a:r>
            <a:endParaRPr lang="ru-RU" sz="1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 smtClean="0"/>
              <a:t> полугодие 2015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56428"/>
              </p:ext>
            </p:extLst>
          </p:nvPr>
        </p:nvGraphicFramePr>
        <p:xfrm>
          <a:off x="806375" y="959520"/>
          <a:ext cx="8318279" cy="169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2319" y="2492896"/>
            <a:ext cx="8568630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300" b="1" dirty="0" smtClean="0">
                <a:latin typeface="Times New Roman" panose="02020603050405020304" pitchFamily="18" charset="0"/>
              </a:rPr>
              <a:t>Проведение мероприятий гражданско-патриотической направленности</a:t>
            </a:r>
            <a:r>
              <a:rPr lang="ru-RU" sz="1300" dirty="0" smtClean="0">
                <a:latin typeface="Times New Roman" panose="02020603050405020304" pitchFamily="18" charset="0"/>
              </a:rPr>
              <a:t>: «День памяти о россиянах, исполнявших служебный долг за пределами Отечества», «День призывника»;</a:t>
            </a:r>
          </a:p>
          <a:p>
            <a:r>
              <a:rPr lang="ru-RU" sz="1300" dirty="0">
                <a:latin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</a:rPr>
              <a:t>      Цикл мероприятий, посвященных 70-летию Победы в Великой Отечественной войне 1941-1945 гг.,                                                         «День памяти ветеранов боевых действий, «День  России», «День памяти и скорби».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300" b="1" dirty="0" smtClean="0">
                <a:latin typeface="Times New Roman" panose="02020603050405020304" pitchFamily="18" charset="0"/>
              </a:rPr>
              <a:t>Проведение  традиционных мероприятий, приуроченных к календарным датам</a:t>
            </a:r>
            <a:r>
              <a:rPr lang="ru-RU" sz="1300" dirty="0" smtClean="0">
                <a:latin typeface="Times New Roman" panose="02020603050405020304" pitchFamily="18" charset="0"/>
              </a:rPr>
              <a:t>, посвященные Международному женскому дню 8 марта, чествование женщин, ветеранов Великой Отечественной  войны 1941 – 1945 годов, «Дню семьи, любви и верности», проведение мероприятий, посвященных «Дню России».</a:t>
            </a: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300" dirty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национальной культуры, </a:t>
            </a:r>
            <a:r>
              <a:rPr lang="ru-RU" sz="1300" dirty="0" smtClean="0">
                <a:latin typeface="Times New Roman" panose="02020603050405020304" pitchFamily="18" charset="0"/>
              </a:rPr>
              <a:t> </a:t>
            </a:r>
            <a:r>
              <a:rPr lang="ru-RU" sz="1300" dirty="0">
                <a:latin typeface="Times New Roman" panose="02020603050405020304" pitchFamily="18" charset="0"/>
              </a:rPr>
              <a:t>народные гуляния </a:t>
            </a:r>
            <a:r>
              <a:rPr lang="ru-RU" sz="1300" dirty="0" smtClean="0">
                <a:latin typeface="Times New Roman" panose="02020603050405020304" pitchFamily="18" charset="0"/>
              </a:rPr>
              <a:t>«Масленица раздольная».</a:t>
            </a: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300" b="1" dirty="0" smtClean="0">
                <a:latin typeface="Times New Roman" panose="02020603050405020304" pitchFamily="18" charset="0"/>
              </a:rPr>
              <a:t>Проведение мероприятий по формированию здорового образа жизни населения</a:t>
            </a:r>
            <a:r>
              <a:rPr lang="ru-RU" sz="1300" dirty="0" smtClean="0">
                <a:latin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300" dirty="0" smtClean="0">
                <a:latin typeface="Times New Roman" panose="02020603050405020304" pitchFamily="18" charset="0"/>
              </a:rPr>
              <a:t>Оказание содействия в проведении фестиваля по спортивной ловле рыбы со льда «Кубок клуба «Ограстан 2015»;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300" dirty="0" smtClean="0">
                <a:latin typeface="Times New Roman" panose="02020603050405020304" pitchFamily="18" charset="0"/>
              </a:rPr>
              <a:t>проведение легкоатлетической эстафеты трудовых коллективов, учащихся общеобразовательных учреждений с передачей эстафетной палочки;</a:t>
            </a: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/>
          <a:lstStyle/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Организация содействия в проведении районного легкоатлетического забега «Излучинская весна 2015»;</a:t>
            </a:r>
          </a:p>
          <a:p>
            <a:pPr marL="285750" indent="-285750"/>
            <a:r>
              <a:rPr lang="ru-RU" sz="1300" b="1" dirty="0" smtClean="0">
                <a:latin typeface="Times New Roman" panose="02020603050405020304" pitchFamily="18" charset="0"/>
              </a:rPr>
              <a:t>Реализация муниципальной программы «Организация работы с детьми и молодежью в </a:t>
            </a:r>
            <a:r>
              <a:rPr lang="ru-RU" sz="1300" b="1" dirty="0" err="1" smtClean="0">
                <a:latin typeface="Times New Roman" panose="02020603050405020304" pitchFamily="18" charset="0"/>
              </a:rPr>
              <a:t>гп</a:t>
            </a:r>
            <a:r>
              <a:rPr lang="ru-RU" sz="1300" b="1" dirty="0" smtClean="0">
                <a:latin typeface="Times New Roman" panose="02020603050405020304" pitchFamily="18" charset="0"/>
              </a:rPr>
              <a:t>. Излучинск на 2014 – 2016 годы»: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Проведение мероприятий с детьми, подростками и молодежью по различным формам направленности;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Проведение мероприятий, посвященных «Дню защиты детей»; «Дню молодежи России»;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Участие в межведомственной профилактической операции «Подросток» на территории поселения;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Организация работы летних дворовых спортивных площадок ( более 20 мероприятий);</a:t>
            </a:r>
          </a:p>
          <a:p>
            <a:pPr marL="285750" indent="-285750"/>
            <a:r>
              <a:rPr lang="ru-RU" sz="1300" b="1" dirty="0" smtClean="0">
                <a:latin typeface="Times New Roman" panose="02020603050405020304" pitchFamily="18" charset="0"/>
              </a:rPr>
              <a:t>Реализация муниципальной программы «Поддержка малого и среднего предпринимательства в </a:t>
            </a:r>
            <a:r>
              <a:rPr lang="ru-RU" sz="1300" b="1" dirty="0" err="1" smtClean="0">
                <a:latin typeface="Times New Roman" panose="02020603050405020304" pitchFamily="18" charset="0"/>
              </a:rPr>
              <a:t>гп</a:t>
            </a:r>
            <a:r>
              <a:rPr lang="ru-RU" sz="1300" b="1" dirty="0" smtClean="0">
                <a:latin typeface="Times New Roman" panose="02020603050405020304" pitchFamily="18" charset="0"/>
              </a:rPr>
              <a:t>. Излучинск на 2014 – 2016 годы»: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Участие субъектов малого и среднего предпринимательства в выставках-ярмарках товаров производителей района и поселения (7 шт.);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Информационное обеспечение деятельности субъектов малого и среднего предпринимательства;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Участие в торжественных мероприятиях  районного «Марафона славы» в рамках празднования 70 – летия  Победы в Великой Отечественной войне 1941 – 1945 годов;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Проведение мероприятий, посвященных 27-летию образования пгт. Излучинск, 87-летию образования Нижневартовского района, 95-ой годовщине сельского поселения Аган. 50-летию открытия первой скважины Самотлора, 85-летию Ханты-Мансийского округа – Югры;</a:t>
            </a:r>
          </a:p>
          <a:p>
            <a:pPr marL="285750" indent="-285750"/>
            <a:r>
              <a:rPr lang="ru-RU" sz="1300" dirty="0" smtClean="0">
                <a:latin typeface="Times New Roman" panose="02020603050405020304" pitchFamily="18" charset="0"/>
              </a:rPr>
              <a:t>Проведение Дня поселка, Весны и Труда, награждение лучших работников предприятий и учреждений поселения, вручение почетных грамот , благодарственных писем , ценных подарков;</a:t>
            </a:r>
          </a:p>
          <a:p>
            <a:pPr marL="285750" indent="-285750"/>
            <a:r>
              <a:rPr lang="ru-RU" sz="1300" dirty="0">
                <a:latin typeface="Times New Roman" panose="02020603050405020304" pitchFamily="18" charset="0"/>
              </a:rPr>
              <a:t>Проведение фестиваля-конкурса трудовых коллективов и общественных организаций поселения;</a:t>
            </a:r>
          </a:p>
          <a:p>
            <a:pPr marL="285750" indent="-285750"/>
            <a:r>
              <a:rPr lang="ru-RU" sz="1300" dirty="0">
                <a:latin typeface="Times New Roman" panose="02020603050405020304" pitchFamily="18" charset="0"/>
              </a:rPr>
              <a:t>Участие в организации и проведении районного татаро-башкирского праздника «Сабантуй»;</a:t>
            </a:r>
          </a:p>
          <a:p>
            <a:pPr marL="285750" indent="-285750"/>
            <a:r>
              <a:rPr lang="ru-RU" sz="1300" dirty="0">
                <a:latin typeface="Times New Roman" panose="02020603050405020304" pitchFamily="18" charset="0"/>
              </a:rPr>
              <a:t>Участие в проведении мероприятий Х районного фестиваля искусств «Мое сердце – </a:t>
            </a:r>
            <a:r>
              <a:rPr lang="ru-RU" sz="1300" dirty="0" smtClean="0">
                <a:latin typeface="Times New Roman" panose="02020603050405020304" pitchFamily="18" charset="0"/>
              </a:rPr>
              <a:t>Нижневартовский </a:t>
            </a:r>
            <a:r>
              <a:rPr lang="ru-RU" sz="1300" dirty="0">
                <a:latin typeface="Times New Roman" panose="02020603050405020304" pitchFamily="18" charset="0"/>
              </a:rPr>
              <a:t>район»;</a:t>
            </a:r>
          </a:p>
          <a:p>
            <a:pPr marL="285750" indent="-28575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/>
            <a:endParaRPr lang="ru-RU" sz="1400" dirty="0" smtClean="0">
              <a:latin typeface="Calibri" pitchFamily="34" charset="0"/>
            </a:endParaRPr>
          </a:p>
          <a:p>
            <a:pPr marL="285750" indent="-285750"/>
            <a:endParaRPr lang="ru-RU" sz="1400" dirty="0" smtClean="0">
              <a:latin typeface="Calibri" pitchFamily="34" charset="0"/>
            </a:endParaRPr>
          </a:p>
          <a:p>
            <a:pPr marL="285750" indent="-285750"/>
            <a:endParaRPr lang="ru-RU" sz="1400" dirty="0" smtClean="0">
              <a:latin typeface="Calibri" pitchFamily="34" charset="0"/>
            </a:endParaRPr>
          </a:p>
          <a:p>
            <a:pPr marL="285750" indent="-285750"/>
            <a:endParaRPr lang="ru-RU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0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82 771,5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62 156,3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20 615,2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Профицит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2015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461029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полугодие 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2015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503832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343623"/>
              </p:ext>
            </p:extLst>
          </p:nvPr>
        </p:nvGraphicFramePr>
        <p:xfrm>
          <a:off x="-108520" y="1052736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полугодие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316261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2015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62 156,3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8 021,8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281,9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24 542,5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5 592,7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346,0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644,0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22 259,8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850275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434,0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99992" y="5255315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33,5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975748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полугодие 2015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6 856,9 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6796</TotalTime>
  <Words>979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полугодие 2015  года (тыс. руб.) </vt:lpstr>
      <vt:lpstr>Структура неналоговых поступлений в бюджет поселения за I полугодие  2015 года (тыс. руб.) </vt:lpstr>
      <vt:lpstr>Структура безвозмездных поступлений в бюджет поселения за  I полугодие 2015 года (тыс. руб.) </vt:lpstr>
      <vt:lpstr>Структура расходов бюджета поселения                                за I полугодие 2015 года (тыс. руб.)</vt:lpstr>
      <vt:lpstr>Презентация PowerPoint</vt:lpstr>
      <vt:lpstr>Расходы дорожного фонда городского поселения Излучинск за I полугодие 2015  года</vt:lpstr>
      <vt:lpstr>Расходы на благоустройство городского поселения Излучинск за I полугодие 2015  года</vt:lpstr>
      <vt:lpstr>Расходы на благоустройство городского поселения Излучинск за I полугодие 2015 года (продолжение)</vt:lpstr>
      <vt:lpstr>Расходы на культуру, кинематографию городского поселения Излучинск  за I полугодие 2015 года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*</cp:lastModifiedBy>
  <cp:revision>550</cp:revision>
  <cp:lastPrinted>2015-04-29T11:40:27Z</cp:lastPrinted>
  <dcterms:created xsi:type="dcterms:W3CDTF">2012-01-27T08:52:51Z</dcterms:created>
  <dcterms:modified xsi:type="dcterms:W3CDTF">2015-08-05T05:31:38Z</dcterms:modified>
</cp:coreProperties>
</file>