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7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81" r:id="rId15"/>
    <p:sldId id="268" r:id="rId16"/>
  </p:sldIdLst>
  <p:sldSz cx="9144000" cy="6858000" type="screen4x3"/>
  <p:notesSz cx="6811963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15671879261223517"/>
                  <c:y val="7.070222490758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37 352,4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79785771067487E-2"/>
                  <c:y val="7.1861150242579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</a:t>
                    </a:r>
                    <a:r>
                      <a:rPr lang="ru-RU" baseline="0" dirty="0" smtClean="0"/>
                      <a:t> 599,9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927091372237276E-2"/>
                  <c:y val="-6.858620833471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83</a:t>
                    </a:r>
                    <a:r>
                      <a:rPr lang="ru-RU" baseline="0" dirty="0" smtClean="0"/>
                      <a:t> 084,9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056">
                <a:noFill/>
              </a:ln>
            </c:spPr>
            <c:txPr>
              <a:bodyPr/>
              <a:lstStyle/>
              <a:p>
                <a:pPr>
                  <a:defRPr sz="205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29763.200000000001</c:v>
                </c:pt>
                <c:pt idx="1">
                  <c:v>18017.900000000001</c:v>
                </c:pt>
                <c:pt idx="2">
                  <c:v>34990.400000000001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494633453366221"/>
          <c:y val="1.5128279397527268E-2"/>
          <c:w val="0.6548174229125977"/>
          <c:h val="0.860414015757530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9547542410683583E-2"/>
                  <c:y val="1.2857400876989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110,7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37 298,6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r>
                      <a:rPr lang="ru-RU" baseline="0" dirty="0" smtClean="0"/>
                      <a:t> 591,1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450379549335519"/>
                  <c:y val="1.54291240307189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3 338,6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6</c:v>
                </c:pt>
                <c:pt idx="1">
                  <c:v>12022.7</c:v>
                </c:pt>
                <c:pt idx="2">
                  <c:v>1751.9</c:v>
                </c:pt>
                <c:pt idx="3">
                  <c:v>671.4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2667181509669022E-2"/>
                  <c:y val="-2.0248194266035356E-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197,3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31</a:t>
                    </a:r>
                    <a:r>
                      <a:rPr lang="ru-RU" baseline="0" dirty="0" smtClean="0"/>
                      <a:t> 421,9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 4 685,5</a:t>
                    </a:r>
                    <a:r>
                      <a:rPr lang="ru-RU" dirty="0" smtClean="0"/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982452106827957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047,7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15.650499999999999</c:v>
                </c:pt>
                <c:pt idx="1">
                  <c:v>10036.02766</c:v>
                </c:pt>
                <c:pt idx="2">
                  <c:v>1445.7239400000001</c:v>
                </c:pt>
                <c:pt idx="3">
                  <c:v>181.32058000000001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267072"/>
        <c:axId val="6054272"/>
      </c:barChart>
      <c:catAx>
        <c:axId val="93267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9" b="1"/>
            </a:pPr>
            <a:endParaRPr lang="ru-RU"/>
          </a:p>
        </c:txPr>
        <c:crossAx val="6054272"/>
        <c:crosses val="autoZero"/>
        <c:auto val="1"/>
        <c:lblAlgn val="ctr"/>
        <c:lblOffset val="100"/>
        <c:noMultiLvlLbl val="0"/>
      </c:catAx>
      <c:valAx>
        <c:axId val="605427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932670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2992350553063219"/>
          <c:y val="2.57152067178649E-3"/>
          <c:w val="0.53158670002698272"/>
          <c:h val="8.0307476016365009E-2"/>
        </c:manualLayout>
      </c:layout>
      <c:overlay val="0"/>
      <c:txPr>
        <a:bodyPr/>
        <a:lstStyle/>
        <a:p>
          <a:pPr>
            <a:defRPr sz="2399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35290397976"/>
          <c:y val="9.1242888966752977E-2"/>
          <c:w val="0.37507194271647348"/>
          <c:h val="0.793661103182267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поступающие в порядке возмещения расходов, понесенных в связи с эксплуатацией имущества городских поселений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421707529572738"/>
                  <c:y val="-5.65286193271972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164,9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78.270009999999999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квартир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777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7.00954879657246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1 512,0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145.31235000000001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0.1750280951689128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238,9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222.10559000000001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доходы от компенсации затрат бюджетов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1615183943638677"/>
                  <c:y val="-0.425454329860784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63,5</a:t>
                    </a:r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334,2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.00">
                  <c:v>144.00385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81953300092805"/>
                  <c:y val="-0.250987069812755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827,9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 formatCode="0.00">
                  <c:v>365.18146000000002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Доходы, получаемые в виде арендной платы за земельные участки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1482575453186906"/>
                  <c:y val="-0.248222953859827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</a:t>
                    </a:r>
                    <a:r>
                      <a:rPr lang="ru-RU" baseline="0" dirty="0" smtClean="0"/>
                      <a:t> 458,5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Лист1!$H$2:$H$5</c:f>
              <c:numCache>
                <c:formatCode>General</c:formatCode>
                <c:ptCount val="4"/>
                <c:pt idx="0" formatCode="0.00">
                  <c:v>4523.7494500000003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2663168"/>
        <c:axId val="22664704"/>
      </c:barChart>
      <c:catAx>
        <c:axId val="226631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664704"/>
        <c:crosses val="autoZero"/>
        <c:auto val="1"/>
        <c:lblAlgn val="ctr"/>
        <c:lblOffset val="100"/>
        <c:noMultiLvlLbl val="0"/>
      </c:catAx>
      <c:valAx>
        <c:axId val="2266470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2663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196091829395734"/>
          <c:y val="8.7731526981332561E-2"/>
          <c:w val="0.49730439307913155"/>
          <c:h val="0.8035075874760354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24084905365064E-3"/>
          <c:y val="9.2112838226827864E-2"/>
          <c:w val="0.48048148730305212"/>
          <c:h val="0.804260218767990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42"/>
          <c:dPt>
            <c:idx val="0"/>
            <c:bubble3D val="0"/>
            <c:explosion val="22"/>
          </c:dPt>
          <c:dPt>
            <c:idx val="1"/>
            <c:bubble3D val="0"/>
            <c:explosion val="9"/>
          </c:dPt>
          <c:dPt>
            <c:idx val="2"/>
            <c:bubble3D val="0"/>
            <c:explosion val="10"/>
          </c:dPt>
          <c:dPt>
            <c:idx val="3"/>
            <c:bubble3D val="0"/>
          </c:dPt>
          <c:dPt>
            <c:idx val="4"/>
            <c:bubble3D val="0"/>
            <c:explosion val="0"/>
          </c:dPt>
          <c:dLbls>
            <c:dLbl>
              <c:idx val="0"/>
              <c:layout>
                <c:manualLayout>
                  <c:x val="-0.15180115764680496"/>
                  <c:y val="2.4519240794382568E-2"/>
                </c:manualLayout>
              </c:layout>
              <c:tx>
                <c:rich>
                  <a:bodyPr/>
                  <a:lstStyle/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baseline="0" dirty="0" smtClean="0">
                        <a:solidFill>
                          <a:schemeClr val="bg1"/>
                        </a:solidFill>
                      </a:rPr>
                      <a:t>38 733,1</a:t>
                    </a:r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772941508970606E-3"/>
                  <c:y val="8.943521956128540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23</a:t>
                    </a:r>
                    <a:r>
                      <a:rPr lang="ru-RU" baseline="0" dirty="0" smtClean="0"/>
                      <a:t> 781,4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8787614502942322E-3"/>
                  <c:y val="1.545954424090771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110,0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392566799544114E-2"/>
                  <c:y val="-0.208577554748661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</a:t>
                    </a:r>
                    <a:r>
                      <a:rPr lang="ru-RU" baseline="0" dirty="0" smtClean="0"/>
                      <a:t> 738,0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943851865926333E-2"/>
                  <c:y val="0.1279173522998744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979,7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8077168437469295E-2"/>
                  <c:y val="1.42113064882433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0006918842422524"/>
                  <c:y val="4.52567781358936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237868892653388E-2"/>
                  <c:y val="-2.0164426174869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Дотации бюджетам поселений на выравнивание бюджетной обеспеченности</c:v>
                </c:pt>
                <c:pt idx="1">
                  <c:v>Дотации бюджетам поселений на поддержку мер по обеспечению сбалансированности бюджетов</c:v>
                </c:pt>
                <c:pt idx="2">
                  <c:v>Субвенции </c:v>
                </c:pt>
                <c:pt idx="3">
                  <c:v>Прочие дотации бюджетам поселений</c:v>
                </c:pt>
                <c:pt idx="4">
                  <c:v>Прочие межбюджетные трансферты, передаваемые бюджетам поселений</c:v>
                </c:pt>
                <c:pt idx="5">
                  <c:v>Доходы от возврата иными организациями остатков субсидий прошлых лет</c:v>
                </c:pt>
                <c:pt idx="6">
                  <c:v>Иные межбюджетные трансферты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38733.1</c:v>
                </c:pt>
                <c:pt idx="1">
                  <c:v>23781.4</c:v>
                </c:pt>
                <c:pt idx="2" formatCode="0.00">
                  <c:v>1110</c:v>
                </c:pt>
                <c:pt idx="3" formatCode="0.00">
                  <c:v>64</c:v>
                </c:pt>
                <c:pt idx="4" formatCode="0.00">
                  <c:v>16738</c:v>
                </c:pt>
                <c:pt idx="5" formatCode="0.00">
                  <c:v>362.3</c:v>
                </c:pt>
                <c:pt idx="6" formatCode="0.00">
                  <c:v>2304.8000000000002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00" b="0"/>
            </a:pPr>
            <a:endParaRPr lang="ru-RU"/>
          </a:p>
        </c:txPr>
      </c:legendEntry>
      <c:layout>
        <c:manualLayout>
          <c:xMode val="edge"/>
          <c:yMode val="edge"/>
          <c:x val="0.52924204823300869"/>
          <c:y val="8.8685672911575711E-2"/>
          <c:w val="0.42124560179034121"/>
          <c:h val="0.8344322563127885"/>
        </c:manualLayout>
      </c:layout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38702201622246E-2"/>
          <c:y val="8.6680761099365747E-2"/>
          <c:w val="0.44148319814600234"/>
          <c:h val="0.805496828752642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explosion val="9"/>
          </c:dPt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60 682,7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98443579766537"/>
                  <c:y val="-0.10230851825340015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89 160,9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 w="25235">
                <a:noFill/>
              </a:ln>
            </c:spPr>
            <c:txPr>
              <a:bodyPr/>
              <a:lstStyle/>
              <a:p>
                <a:pPr>
                  <a:defRPr sz="218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Расходы на реализацию ведомственных программ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10717.2</c:v>
                </c:pt>
                <c:pt idx="1">
                  <c:v>23175.200000000001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23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577056778679023"/>
          <c:y val="6.5539112050739964E-2"/>
          <c:w val="0.43453070683661643"/>
          <c:h val="0.79915433403805491"/>
        </c:manualLayout>
      </c:layout>
      <c:overlay val="0"/>
      <c:txPr>
        <a:bodyPr/>
        <a:lstStyle/>
        <a:p>
          <a:pPr>
            <a:defRPr sz="1987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2015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998125234345708E-3"/>
                  <c:y val="-1.1867084911328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14 992,8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34 </a:t>
                    </a:r>
                    <a:r>
                      <a:rPr lang="ru-RU" dirty="0" smtClean="0"/>
                      <a:t>979,5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261632"/>
        <c:axId val="34765824"/>
      </c:barChart>
      <c:catAx>
        <c:axId val="34261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4765824"/>
        <c:crosses val="autoZero"/>
        <c:auto val="1"/>
        <c:lblAlgn val="ctr"/>
        <c:lblOffset val="100"/>
        <c:noMultiLvlLbl val="0"/>
      </c:catAx>
      <c:valAx>
        <c:axId val="34765824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34261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756546636630002E-2"/>
          <c:y val="6.0469508249418831E-2"/>
          <c:w val="0.62638126234245362"/>
          <c:h val="0.670372326755507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3 953,8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1207.71604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4 981,4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1249.5999999999999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01050624"/>
        <c:axId val="108527616"/>
      </c:barChart>
      <c:catAx>
        <c:axId val="101050624"/>
        <c:scaling>
          <c:orientation val="minMax"/>
        </c:scaling>
        <c:delete val="1"/>
        <c:axPos val="l"/>
        <c:majorTickMark val="out"/>
        <c:minorTickMark val="none"/>
        <c:tickLblPos val="nextTo"/>
        <c:crossAx val="108527616"/>
        <c:crosses val="autoZero"/>
        <c:auto val="1"/>
        <c:lblAlgn val="ctr"/>
        <c:lblOffset val="100"/>
        <c:noMultiLvlLbl val="0"/>
      </c:catAx>
      <c:valAx>
        <c:axId val="1085276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1050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71819605975905"/>
          <c:y val="0.20076892623058989"/>
          <c:w val="0.12372619384370252"/>
          <c:h val="0.37269203031864007"/>
        </c:manualLayout>
      </c:layout>
      <c:overlay val="0"/>
      <c:txPr>
        <a:bodyPr/>
        <a:lstStyle/>
        <a:p>
          <a:pPr>
            <a:defRPr sz="1566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0.01674</cdr:x>
      <cdr:y>0</cdr:y>
    </cdr:from>
    <cdr:to>
      <cdr:x>0.15901</cdr:x>
      <cdr:y>0.3125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-908720"/>
          <a:ext cx="1224155" cy="56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т</a:t>
          </a:r>
          <a:r>
            <a:rPr lang="ru-RU" sz="1800" b="1" dirty="0" smtClean="0"/>
            <a:t>ыс.</a:t>
          </a:r>
          <a:r>
            <a:rPr lang="en-US" sz="1800" b="1" dirty="0" smtClean="0"/>
            <a:t> </a:t>
          </a:r>
          <a:r>
            <a:rPr lang="ru-RU" sz="1800" b="1" dirty="0" smtClean="0"/>
            <a:t>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7" y="4724202"/>
            <a:ext cx="544957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9 месяцев 2016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269042"/>
              </p:ext>
            </p:extLst>
          </p:nvPr>
        </p:nvGraphicFramePr>
        <p:xfrm>
          <a:off x="433870" y="1124744"/>
          <a:ext cx="8467725" cy="107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9 месяцев 2016  </a:t>
            </a:r>
            <a:r>
              <a:rPr lang="ru-RU" dirty="0"/>
              <a:t>года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84945" y="2060848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и ремонту детских игровых комплексов и спортивных площадок в количестве 40 шт.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645310" y="1988841"/>
            <a:ext cx="4403898" cy="1224136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уличного освещения </a:t>
            </a:r>
            <a:r>
              <a:rPr lang="ru-RU" sz="1400" b="1" dirty="0" err="1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(1090 светильников) и с. Большетархово (74 </a:t>
            </a:r>
            <a:r>
              <a:rPr lang="ru-RU" sz="1400" b="1" dirty="0">
                <a:solidFill>
                  <a:schemeClr val="bg1"/>
                </a:solidFill>
              </a:rPr>
              <a:t>светильника)., Выполнены работы  по содержанию </a:t>
            </a:r>
            <a:r>
              <a:rPr lang="ru-RU" sz="1400" b="1" dirty="0" smtClean="0">
                <a:solidFill>
                  <a:schemeClr val="bg1"/>
                </a:solidFill>
              </a:rPr>
              <a:t> внутриквартальных дорог и тротуаров пгт. Излучинск на площади 76 540 кв. 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57672" y="3068960"/>
            <a:ext cx="4392488" cy="1010139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 по замене индивидуальных приборов учета, ремонт и монтаж световых панно. Изготовление и монтаж баннеров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625913" y="5702908"/>
            <a:ext cx="4392488" cy="504056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 мест захоронения с. Большетархово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645310" y="3284984"/>
            <a:ext cx="4392488" cy="1152128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внутрипоселковых (14,42 км.) в пгт. Излучинск               и подъездных дорог (21,1 км.) в с. Большетархово, выполнены работы по устройству проездов в квартале индивидуальной жилой застройки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57672" y="5301208"/>
            <a:ext cx="4392488" cy="85524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шлагбаума, ликвидации несанкционированных свалок;  проведен отлов безнадзорных животных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26210" y="4525839"/>
            <a:ext cx="4392488" cy="1062039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ремонту металлических ограждений;  ремонту баскетбольной площадки, по покраске сцены на площади; приобретены металлические ограждения, </a:t>
            </a:r>
            <a:r>
              <a:rPr lang="ru-RU" sz="1400" b="1" dirty="0" err="1" smtClean="0">
                <a:solidFill>
                  <a:schemeClr val="bg1"/>
                </a:solidFill>
              </a:rPr>
              <a:t>велопарковки</a:t>
            </a:r>
            <a:r>
              <a:rPr lang="ru-RU" sz="1400" b="1" dirty="0" smtClean="0">
                <a:solidFill>
                  <a:schemeClr val="bg1"/>
                </a:solidFill>
              </a:rPr>
              <a:t>, контейнеры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184945" y="4293096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дезинсекции открытых территорий (2 раза), произведен покос газонов, проведена организация и содержание цветников и устройство газонов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9 месяцев 2016 года</a:t>
            </a:r>
            <a:endParaRPr lang="ru-RU" dirty="0"/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8416340"/>
              </p:ext>
            </p:extLst>
          </p:nvPr>
        </p:nvGraphicFramePr>
        <p:xfrm>
          <a:off x="1079839" y="908720"/>
          <a:ext cx="7831688" cy="1194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036" y="1772816"/>
            <a:ext cx="8568630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</a:rPr>
              <a:t>                                       На территории  поселения запланированы и проведены: 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Мероприятия гражданско-патриотической направленности: концертные программы, тематические встречи, церемонии возложения цветов к Дню защитника отечества, Дню призывника, Дню памяти о россиянах, исполнявших служебный долг за пределами отечества, цикл мероприятий, посвященных 71 – ой годовщине Победы в Великой Отечественной войне 1941-1945 годов; День памяти ветеранов боевых действий; День России; День памяти и скорби.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Проведение  традиционных мероприятий, приуроченных к календарным датам, посвященные Международному женскому дню 8 марта, цикл мероприятий, в рамках Дня  Местного самоуправления; мероприятия, посвященные Дню семьи; чествование выпускников общеобразовательных учреждений.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Мероприятия, направленные на сохранение и возрождение самобытной </a:t>
            </a:r>
            <a:r>
              <a:rPr lang="ru-RU" sz="1300" dirty="0">
                <a:latin typeface="Times New Roman" panose="02020603050405020304" pitchFamily="18" charset="0"/>
              </a:rPr>
              <a:t>национальной культуры, </a:t>
            </a:r>
            <a:r>
              <a:rPr lang="ru-RU" sz="1300" dirty="0" smtClean="0">
                <a:latin typeface="Times New Roman" panose="02020603050405020304" pitchFamily="18" charset="0"/>
              </a:rPr>
              <a:t>народные </a:t>
            </a:r>
            <a:r>
              <a:rPr lang="ru-RU" sz="1300" dirty="0">
                <a:latin typeface="Times New Roman" panose="02020603050405020304" pitchFamily="18" charset="0"/>
              </a:rPr>
              <a:t>гуляния </a:t>
            </a:r>
            <a:r>
              <a:rPr lang="ru-RU" sz="1300" dirty="0" smtClean="0">
                <a:latin typeface="Times New Roman" panose="02020603050405020304" pitchFamily="18" charset="0"/>
              </a:rPr>
              <a:t>«Масленица раздольная»; цикл мероприятий, посвященных Дню славянской письменности и культуры; участие в организации и проведении татаро-башкирского праздника «Сабантуй».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Мероприятия по формированию здорового образа жизни населения:</a:t>
            </a:r>
          </a:p>
          <a:p>
            <a:r>
              <a:rPr lang="ru-RU" sz="1300" dirty="0" smtClean="0">
                <a:latin typeface="Times New Roman" panose="02020603050405020304" pitchFamily="18" charset="0"/>
              </a:rPr>
              <a:t>       - оказание содействия в проведении фестиваля по спортивной ловле рыбы со льда «Кубок клуба «</a:t>
            </a:r>
            <a:r>
              <a:rPr lang="ru-RU" sz="1300" dirty="0" err="1" smtClean="0">
                <a:latin typeface="Times New Roman" panose="02020603050405020304" pitchFamily="18" charset="0"/>
              </a:rPr>
              <a:t>Юграстан</a:t>
            </a:r>
            <a:r>
              <a:rPr lang="ru-RU" sz="1300" dirty="0" smtClean="0">
                <a:latin typeface="Times New Roman" panose="02020603050405020304" pitchFamily="18" charset="0"/>
              </a:rPr>
              <a:t>- 2016»;</a:t>
            </a:r>
          </a:p>
          <a:p>
            <a:r>
              <a:rPr lang="ru-RU" sz="1300" dirty="0" smtClean="0">
                <a:latin typeface="Times New Roman" panose="02020603050405020304" pitchFamily="18" charset="0"/>
              </a:rPr>
              <a:t>      - проведение легкоатлетической эстафеты трудовых коллективов, учащихся образовательных учреждений с передачей эстафетной палочки;</a:t>
            </a:r>
          </a:p>
          <a:p>
            <a:r>
              <a:rPr lang="ru-RU" sz="1300" dirty="0" smtClean="0">
                <a:latin typeface="Times New Roman" panose="02020603050405020304" pitchFamily="18" charset="0"/>
              </a:rPr>
              <a:t>      - организация содействия в проведении районного легкоатлетического забега «Излучинская весна 2016»;</a:t>
            </a:r>
          </a:p>
          <a:p>
            <a:r>
              <a:rPr lang="ru-RU" sz="1300" dirty="0">
                <a:latin typeface="Times New Roman" panose="02020603050405020304" pitchFamily="18" charset="0"/>
              </a:rPr>
              <a:t>      </a:t>
            </a:r>
            <a:r>
              <a:rPr lang="ru-RU" sz="1300" dirty="0" smtClean="0">
                <a:latin typeface="Times New Roman" panose="02020603050405020304" pitchFamily="18" charset="0"/>
              </a:rPr>
              <a:t>- проведение </a:t>
            </a:r>
            <a:r>
              <a:rPr lang="ru-RU" sz="1300" dirty="0">
                <a:latin typeface="Times New Roman" panose="02020603050405020304" pitchFamily="18" charset="0"/>
              </a:rPr>
              <a:t>спортивных соревнований среди детей и подростков поселения «Веселые старты», посвященных 28-летию образования поселка городского типа Излучинск;</a:t>
            </a:r>
          </a:p>
          <a:p>
            <a:r>
              <a:rPr lang="ru-RU" sz="1300" dirty="0" smtClean="0">
                <a:latin typeface="Times New Roman" panose="02020603050405020304" pitchFamily="18" charset="0"/>
              </a:rPr>
              <a:t>      - проведение </a:t>
            </a:r>
            <a:r>
              <a:rPr lang="ru-RU" sz="1300" dirty="0">
                <a:latin typeface="Times New Roman" panose="02020603050405020304" pitchFamily="18" charset="0"/>
              </a:rPr>
              <a:t>спортивных соревнований «Прыжки на батуте», посвященных   28-летию образования поселка городского типа Излучинск;</a:t>
            </a:r>
          </a:p>
          <a:p>
            <a:r>
              <a:rPr lang="ru-RU" sz="1300" dirty="0" smtClean="0">
                <a:latin typeface="Times New Roman" panose="02020603050405020304" pitchFamily="18" charset="0"/>
              </a:rPr>
              <a:t>      - проведение </a:t>
            </a:r>
            <a:r>
              <a:rPr lang="ru-RU" sz="1300" dirty="0">
                <a:latin typeface="Times New Roman" panose="02020603050405020304" pitchFamily="18" charset="0"/>
              </a:rPr>
              <a:t>турнира по настольному теннису, посвященного 28-летию образования поселка городского типа </a:t>
            </a:r>
            <a:r>
              <a:rPr lang="ru-RU" sz="1300" dirty="0" smtClean="0">
                <a:latin typeface="Times New Roman" panose="02020603050405020304" pitchFamily="18" charset="0"/>
              </a:rPr>
              <a:t>Излучинск.</a:t>
            </a:r>
          </a:p>
          <a:p>
            <a:endParaRPr lang="ru-RU" sz="1300" dirty="0">
              <a:latin typeface="Times New Roman" panose="02020603050405020304" pitchFamily="18" charset="0"/>
            </a:endParaRPr>
          </a:p>
          <a:p>
            <a:endParaRPr lang="ru-RU" sz="1300" dirty="0" smtClean="0">
              <a:latin typeface="Times New Roman" panose="02020603050405020304" pitchFamily="18" charset="0"/>
            </a:endParaRPr>
          </a:p>
          <a:p>
            <a:endParaRPr lang="ru-RU" sz="1300" dirty="0">
              <a:latin typeface="Times New Roman" panose="02020603050405020304" pitchFamily="18" charset="0"/>
            </a:endParaRPr>
          </a:p>
          <a:p>
            <a:endParaRPr lang="ru-RU" sz="1300" dirty="0" smtClean="0">
              <a:latin typeface="Times New Roman" panose="02020603050405020304" pitchFamily="18" charset="0"/>
            </a:endParaRPr>
          </a:p>
          <a:p>
            <a:endParaRPr lang="ru-RU" sz="1300" dirty="0">
              <a:latin typeface="Times New Roman" panose="02020603050405020304" pitchFamily="18" charset="0"/>
            </a:endParaRPr>
          </a:p>
          <a:p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algn="just"/>
            <a:r>
              <a:rPr lang="ru-RU" sz="1100" dirty="0"/>
              <a:t>Культурно-массовые мероприятия, посвященные 28-летию образования поселка городского типа Излучинск, 88-летию образования Нижневартовского района:</a:t>
            </a:r>
          </a:p>
          <a:p>
            <a:pPr algn="just"/>
            <a:r>
              <a:rPr lang="ru-RU" sz="1100" dirty="0"/>
              <a:t>открытие «Доски почета – 2016»; </a:t>
            </a:r>
          </a:p>
          <a:p>
            <a:pPr algn="just"/>
            <a:r>
              <a:rPr lang="ru-RU" sz="1100" dirty="0"/>
              <a:t>проведение торжественного собрания, посвященного 28-летию образования поселка городского типа Излучинск;</a:t>
            </a:r>
          </a:p>
          <a:p>
            <a:pPr algn="just"/>
            <a:r>
              <a:rPr lang="ru-RU" sz="1100" dirty="0"/>
              <a:t>проведение Дня поселка, Весны и Труда, награждение лучших работников предприятий и учреждений поселения;</a:t>
            </a:r>
          </a:p>
          <a:p>
            <a:pPr algn="just"/>
            <a:r>
              <a:rPr lang="ru-RU" sz="1100" dirty="0"/>
              <a:t>участие в проведении мероприятий </a:t>
            </a:r>
            <a:r>
              <a:rPr lang="en-US" sz="1100" dirty="0"/>
              <a:t>XI</a:t>
            </a:r>
            <a:r>
              <a:rPr lang="ru-RU" sz="1100" dirty="0"/>
              <a:t> районного фестиваля искусств «Мое сердце – Нижневартовский район».</a:t>
            </a:r>
          </a:p>
          <a:p>
            <a:pPr algn="just"/>
            <a:r>
              <a:rPr lang="ru-RU" sz="1100" dirty="0"/>
              <a:t>Реализация муниципальной программы «Организация работы с детьми              и молодежью в городском поселении Излучинск на 2014–2018 годы»:</a:t>
            </a:r>
          </a:p>
          <a:p>
            <a:pPr algn="just"/>
            <a:r>
              <a:rPr lang="ru-RU" sz="1100" dirty="0"/>
              <a:t>участие в межведомственной профилактической операции «Подросток»        на территории поселения;</a:t>
            </a:r>
          </a:p>
          <a:p>
            <a:pPr algn="just"/>
            <a:r>
              <a:rPr lang="ru-RU" sz="1100" dirty="0"/>
              <a:t>проведение заседаний рабочей группы по предупреждению социального     неблагополучия среди несовершеннолетних и семей, находящихся в социально-опасном положении на территории городского поселения Излучинск;</a:t>
            </a:r>
          </a:p>
          <a:p>
            <a:pPr algn="just"/>
            <a:r>
              <a:rPr lang="ru-RU" sz="1100" dirty="0"/>
              <a:t>награждение по итогам конкурса молодежных проектов «Молодежное предпринимательство в действии»;</a:t>
            </a:r>
          </a:p>
          <a:p>
            <a:pPr algn="just"/>
            <a:r>
              <a:rPr lang="ru-RU" sz="1100" dirty="0"/>
              <a:t>проведение творческого конкурса фотографий «Яркие краски Излучинска»;</a:t>
            </a:r>
          </a:p>
          <a:p>
            <a:pPr algn="just"/>
            <a:r>
              <a:rPr lang="ru-RU" sz="1100" dirty="0"/>
              <a:t>проведение мероприятий, посвященных Дню защиты детей; Дню молодежи;</a:t>
            </a:r>
          </a:p>
          <a:p>
            <a:pPr algn="just"/>
            <a:r>
              <a:rPr lang="ru-RU" sz="1100" dirty="0"/>
              <a:t>организация работы летних дворовых спортивных площадок, проведение мероприятий на летних дворовых спортивных площадках (более 20 мероприятий</a:t>
            </a:r>
            <a:r>
              <a:rPr lang="ru-RU" sz="1100" dirty="0" smtClean="0"/>
              <a:t>);</a:t>
            </a:r>
          </a:p>
          <a:p>
            <a:r>
              <a:rPr lang="ru-RU" sz="1100" dirty="0"/>
              <a:t>участие субъектов малого и среднего предпринимательства в выставках-ярмарках товаров производителей района и поселения (8 шт.);</a:t>
            </a:r>
          </a:p>
          <a:p>
            <a:r>
              <a:rPr lang="ru-RU" sz="1100" dirty="0"/>
              <a:t>информационное обеспечение деятельности субъектов малого и среднего </a:t>
            </a:r>
            <a:r>
              <a:rPr lang="ru-RU" sz="1100" dirty="0" smtClean="0"/>
              <a:t>предпринимательства;</a:t>
            </a:r>
          </a:p>
          <a:p>
            <a:r>
              <a:rPr lang="ru-RU" sz="1100" dirty="0"/>
              <a:t>Проведение творческих конкурсов и мероприятий, направленных на позитивное восприятие этнического и </a:t>
            </a:r>
            <a:r>
              <a:rPr lang="ru-RU" sz="1100" dirty="0" smtClean="0"/>
              <a:t>конфессионального </a:t>
            </a:r>
            <a:r>
              <a:rPr lang="ru-RU" sz="1100" dirty="0"/>
              <a:t>многообразия интереса к различным культурам: проведение территориального этапа конкурса «История семьи – история </a:t>
            </a:r>
            <a:r>
              <a:rPr lang="ru-RU" sz="1100" dirty="0" smtClean="0"/>
              <a:t>района;</a:t>
            </a:r>
          </a:p>
          <a:p>
            <a:r>
              <a:rPr lang="ru-RU" sz="1100" dirty="0"/>
              <a:t>Проведение традиционных мероприятий, направленных на сохранение и возрождение самобытной традиционной национальной культуры, народных промыслов и ремесел:</a:t>
            </a:r>
          </a:p>
          <a:p>
            <a:r>
              <a:rPr lang="ru-RU" sz="1100" dirty="0"/>
              <a:t>оказание содействия в организации и проведении праздника урожая «Дары – осени </a:t>
            </a:r>
            <a:r>
              <a:rPr lang="ru-RU" sz="1100" dirty="0" smtClean="0"/>
              <a:t>2016».</a:t>
            </a:r>
            <a:endParaRPr lang="ru-RU" sz="1100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9 месяцев 2016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737761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145 037,2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prstClr val="black">
                    <a:shade val="50000"/>
                  </a:prstClr>
                </a:solidFill>
              </a:rPr>
              <a:t>149 843,6</a:t>
            </a:r>
            <a:endParaRPr lang="ru-RU" sz="48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4 806,4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</a:rPr>
              <a:t>Дефицит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9 месяцев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2016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419920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9 месяцев 2016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налоговых поступлений в бюджет поселения за </a:t>
            </a:r>
            <a:r>
              <a:rPr lang="ru-RU" dirty="0" smtClean="0"/>
              <a:t>9 месяцев 2016  </a:t>
            </a:r>
            <a:r>
              <a:rPr lang="ru-RU" dirty="0"/>
              <a:t>года (тыс. руб.) </a:t>
            </a:r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249591"/>
              </p:ext>
            </p:extLst>
          </p:nvPr>
        </p:nvGraphicFramePr>
        <p:xfrm>
          <a:off x="50800" y="1319213"/>
          <a:ext cx="81422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неналоговых поступлений в бюджет поселения за </a:t>
            </a:r>
            <a:r>
              <a:rPr lang="ru-RU" dirty="0" smtClean="0"/>
              <a:t>9 месяцев 2016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756146"/>
              </p:ext>
            </p:extLst>
          </p:nvPr>
        </p:nvGraphicFramePr>
        <p:xfrm>
          <a:off x="-32742" y="980728"/>
          <a:ext cx="957706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безвозмездных поступлений в бюджет поселения </a:t>
            </a:r>
            <a:r>
              <a:rPr lang="ru-RU" dirty="0" smtClean="0"/>
              <a:t>за  9 месяцев 2016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105376"/>
              </p:ext>
            </p:extLst>
          </p:nvPr>
        </p:nvGraphicFramePr>
        <p:xfrm>
          <a:off x="107504" y="1124744"/>
          <a:ext cx="9231313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расходов бюджета поселения                                </a:t>
            </a:r>
            <a:r>
              <a:rPr lang="ru-RU" dirty="0" smtClean="0"/>
              <a:t>за 9 месяцев 2016 года </a:t>
            </a:r>
            <a:r>
              <a:rPr lang="ru-RU" dirty="0"/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2758083" y="2243783"/>
            <a:ext cx="3024336" cy="2592287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0000"/>
                </a:solidFill>
                <a:cs typeface="Arial" charset="0"/>
              </a:rPr>
              <a:t>Исполнено</a:t>
            </a:r>
            <a:endParaRPr lang="ru-RU" sz="2000" b="1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cs typeface="Arial" charset="0"/>
              </a:rPr>
              <a:t>149 843,6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cs typeface="Arial" charset="0"/>
              </a:rPr>
              <a:t>тыс</a:t>
            </a: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0396" y="3178552"/>
            <a:ext cx="3240360" cy="8531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экономика, образование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26 444,3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87" y="1716534"/>
            <a:ext cx="2376264" cy="11866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956,0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0033" y="1190018"/>
            <a:ext cx="3168352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 38 332,7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377" y="4263129"/>
            <a:ext cx="3367331" cy="899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5 960,5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201" y="3114356"/>
            <a:ext cx="2595903" cy="9173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политика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445,6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98901" y="1305159"/>
            <a:ext cx="2987824" cy="16224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деятельность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2 555,6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59926" y="4225271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хозяйство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74 038,9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614067" y="5295959"/>
            <a:ext cx="3168352" cy="837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1 110,0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3572"/>
              </p:ext>
            </p:extLst>
          </p:nvPr>
        </p:nvGraphicFramePr>
        <p:xfrm>
          <a:off x="649288" y="1563688"/>
          <a:ext cx="815975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Расходы на реализацию муниципальных и ведомственных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9 месяцев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2016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8" y="4149080"/>
            <a:ext cx="4038321" cy="18667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Содержание в нормативном 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  <a:r>
              <a:rPr lang="en-US" sz="2000" b="1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дорожного фонда городского поселения Излучинск </a:t>
            </a:r>
            <a:r>
              <a:rPr lang="ru-RU" dirty="0" smtClean="0"/>
              <a:t>за 9 месяцев 2016  </a:t>
            </a:r>
            <a:r>
              <a:rPr lang="ru-RU" dirty="0"/>
              <a:t>года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25 083,8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7277</TotalTime>
  <Words>1038</Words>
  <Application>Microsoft Office PowerPoint</Application>
  <PresentationFormat>Экран (4:3)</PresentationFormat>
  <Paragraphs>129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9 месяцев 2016  года (тыс. руб.) </vt:lpstr>
      <vt:lpstr>Структура неналоговых поступлений в бюджет поселения за 9 месяцев 2016 года (тыс. руб.) </vt:lpstr>
      <vt:lpstr>Структура безвозмездных поступлений в бюджет поселения за  9 месяцев 2016 года (тыс. руб.) </vt:lpstr>
      <vt:lpstr>Структура расходов бюджета поселения                                за 9 месяцев 2016 года (тыс. руб.)</vt:lpstr>
      <vt:lpstr>Презентация PowerPoint</vt:lpstr>
      <vt:lpstr>Расходы дорожного фонда городского поселения Излучинск за 9 месяцев 2016  года</vt:lpstr>
      <vt:lpstr>Расходы на благоустройство городского поселения Излучинск за 9 месяцев 2016  года</vt:lpstr>
      <vt:lpstr>Расходы на культуру, кинематографию городского поселения Излучинск  за 9 месяцев 2016 года</vt:lpstr>
      <vt:lpstr>Расходы на культуру, кинематографию городского поселения Излучинск  за 9 месяцев 2016 года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Трушникова Светлана Александровна</cp:lastModifiedBy>
  <cp:revision>606</cp:revision>
  <cp:lastPrinted>2016-07-10T07:30:52Z</cp:lastPrinted>
  <dcterms:created xsi:type="dcterms:W3CDTF">2012-01-27T08:52:51Z</dcterms:created>
  <dcterms:modified xsi:type="dcterms:W3CDTF">2016-10-19T07:48:35Z</dcterms:modified>
</cp:coreProperties>
</file>