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2" r:id="rId3"/>
    <p:sldId id="263" r:id="rId4"/>
    <p:sldId id="264" r:id="rId5"/>
    <p:sldId id="260" r:id="rId6"/>
    <p:sldId id="271" r:id="rId7"/>
    <p:sldId id="284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3" r:id="rId19"/>
    <p:sldId id="282" r:id="rId20"/>
    <p:sldId id="269" r:id="rId21"/>
  </p:sldIdLst>
  <p:sldSz cx="9144000" cy="6858000" type="screen4x3"/>
  <p:notesSz cx="6794500" cy="99187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94582" autoAdjust="0"/>
  </p:normalViewPr>
  <p:slideViewPr>
    <p:cSldViewPr>
      <p:cViewPr varScale="1">
        <p:scale>
          <a:sx n="107" d="100"/>
          <a:sy n="107" d="100"/>
        </p:scale>
        <p:origin x="-19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101\Documents\__&#1044;&#1086;&#1082;&#1091;&#1084;&#1077;&#1085;&#1090;&#1099;%202015__\&#1055;&#1086;&#1078;&#1072;&#1088;&#1085;&#1072;&#1103;%20&#1087;&#1088;&#1086;&#1092;&#1080;&#1083;&#1072;&#1082;&#1090;&#1080;&#1082;&#1072;\&#1040;&#1085;&#1072;&#1083;&#1080;&#1079;%20&#1087;&#1086;&#1078;&#1072;&#1088;&#1085;&#1086;&#1081;%20&#1086;&#1073;&#1089;&#1090;&#1072;&#1085;&#1086;&#1074;&#1082;&#1080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101\Documents\__&#1044;&#1086;&#1082;&#1091;&#1084;&#1077;&#1085;&#1090;&#1099;%202015__\&#1055;&#1086;&#1078;&#1072;&#1088;&#1085;&#1072;&#1103;%20&#1087;&#1088;&#1086;&#1092;&#1080;&#1083;&#1072;&#1082;&#1090;&#1080;&#1082;&#1072;\&#1040;&#1085;&#1072;&#1083;&#1080;&#1079;%20&#1087;&#1086;&#1078;&#1072;&#1088;&#1085;&#1086;&#1081;%20&#1086;&#1073;&#1089;&#1090;&#1072;&#1085;&#1086;&#1074;&#1082;&#1080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101\Documents\__&#1044;&#1086;&#1082;&#1091;&#1084;&#1077;&#1085;&#1090;&#1099;%202015__\&#1055;&#1086;&#1078;&#1072;&#1088;&#1085;&#1072;&#1103;%20&#1087;&#1088;&#1086;&#1092;&#1080;&#1083;&#1072;&#1082;&#1090;&#1080;&#1082;&#1072;\&#1040;&#1085;&#1072;&#1083;&#1080;&#1079;%20&#1087;&#1086;&#1078;&#1072;&#1088;&#1085;&#1086;&#1081;%20&#1086;&#1073;&#1089;&#1090;&#1072;&#1085;&#1086;&#1074;&#1082;&#1080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101\Documents\__&#1044;&#1086;&#1082;&#1091;&#1084;&#1077;&#1085;&#1090;&#1099;%202015__\&#1055;&#1086;&#1078;&#1072;&#1088;&#1085;&#1072;&#1103;%20&#1087;&#1088;&#1086;&#1092;&#1080;&#1083;&#1072;&#1082;&#1090;&#1080;&#1082;&#1072;\&#1040;&#1085;&#1072;&#1083;&#1080;&#1079;%20&#1087;&#1086;&#1078;&#1072;&#1088;&#1085;&#1086;&#1081;%20&#1086;&#1073;&#1089;&#1090;&#1072;&#1085;&#1086;&#1074;&#1082;&#1080;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101\Documents\__&#1044;&#1086;&#1082;&#1091;&#1084;&#1077;&#1085;&#1090;&#1099;%202015__\&#1055;&#1086;&#1078;&#1072;&#1088;&#1085;&#1072;&#1103;%20&#1087;&#1088;&#1086;&#1092;&#1080;&#1083;&#1072;&#1082;&#1090;&#1080;&#1082;&#1072;\&#1040;&#1085;&#1072;&#1083;&#1080;&#1079;%20&#1087;&#1086;&#1078;&#1072;&#1088;&#1085;&#1086;&#1081;%20&#1086;&#1073;&#1089;&#1090;&#1072;&#1085;&#1086;&#1074;&#1082;&#1080;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101\Documents\__&#1044;&#1086;&#1082;&#1091;&#1084;&#1077;&#1085;&#1090;&#1099;%202015__\&#1055;&#1086;&#1078;&#1072;&#1088;&#1085;&#1072;&#1103;%20&#1087;&#1088;&#1086;&#1092;&#1080;&#1083;&#1072;&#1082;&#1090;&#1080;&#1082;&#1072;\&#1040;&#1085;&#1072;&#1083;&#1080;&#1079;%20&#1087;&#1086;&#1078;&#1072;&#1088;&#1085;&#1086;&#1081;%20&#1086;&#1073;&#1089;&#1090;&#1072;&#1085;&#1086;&#1074;&#1082;&#1080;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101\Documents\__&#1044;&#1086;&#1082;&#1091;&#1084;&#1077;&#1085;&#1090;&#1099;%202015__\&#1055;&#1086;&#1078;&#1072;&#1088;&#1085;&#1072;&#1103;%20&#1087;&#1088;&#1086;&#1092;&#1080;&#1083;&#1072;&#1082;&#1090;&#1080;&#1082;&#1072;\&#1040;&#1085;&#1072;&#1083;&#1080;&#1079;%20&#1087;&#1086;&#1078;&#1072;&#1088;&#1085;&#1086;&#1081;%20&#1086;&#1073;&#1089;&#1090;&#1072;&#1085;&#1086;&#1074;&#1082;&#1080;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101\Documents\__&#1044;&#1086;&#1082;&#1091;&#1084;&#1077;&#1085;&#1090;&#1099;%202015__\&#1055;&#1086;&#1078;&#1072;&#1088;&#1085;&#1072;&#1103;%20&#1087;&#1088;&#1086;&#1092;&#1080;&#1083;&#1072;&#1082;&#1090;&#1080;&#1082;&#1072;\&#1040;&#1085;&#1072;&#1083;&#1080;&#1079;%20&#1087;&#1086;&#1078;&#1072;&#1088;&#1085;&#1086;&#1081;%20&#1086;&#1073;&#1089;&#1090;&#1072;&#1085;&#1086;&#1074;&#1082;&#1080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101\Documents\__&#1044;&#1086;&#1082;&#1091;&#1084;&#1077;&#1085;&#1090;&#1099;%202015__\&#1055;&#1086;&#1078;&#1072;&#1088;&#1085;&#1072;&#1103;%20&#1087;&#1088;&#1086;&#1092;&#1080;&#1083;&#1072;&#1082;&#1090;&#1080;&#1082;&#1072;\&#1040;&#1085;&#1072;&#1083;&#1080;&#1079;%20&#1087;&#1086;&#1078;&#1072;&#1088;&#1085;&#1086;&#1081;%20&#1086;&#1073;&#1089;&#1090;&#1072;&#1085;&#1086;&#1074;&#1082;&#1080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101\Documents\__&#1044;&#1086;&#1082;&#1091;&#1084;&#1077;&#1085;&#1090;&#1099;%202015__\&#1055;&#1086;&#1078;&#1072;&#1088;&#1085;&#1072;&#1103;%20&#1087;&#1088;&#1086;&#1092;&#1080;&#1083;&#1072;&#1082;&#1090;&#1080;&#1082;&#1072;\&#1040;&#1085;&#1072;&#1083;&#1080;&#1079;%20&#1087;&#1086;&#1078;&#1072;&#1088;&#1085;&#1086;&#1081;%20&#1086;&#1073;&#1089;&#1090;&#1072;&#1085;&#1086;&#1074;&#1082;&#1080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101\Documents\__&#1044;&#1086;&#1082;&#1091;&#1084;&#1077;&#1085;&#1090;&#1099;%202015__\&#1055;&#1086;&#1078;&#1072;&#1088;&#1085;&#1072;&#1103;%20&#1087;&#1088;&#1086;&#1092;&#1080;&#1083;&#1072;&#1082;&#1090;&#1080;&#1082;&#1072;\&#1040;&#1085;&#1072;&#1083;&#1080;&#1079;%20&#1087;&#1086;&#1078;&#1072;&#1088;&#1085;&#1086;&#1081;%20&#1086;&#1073;&#1089;&#1090;&#1072;&#1085;&#1086;&#1074;&#1082;&#1080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101\Documents\__&#1044;&#1086;&#1082;&#1091;&#1084;&#1077;&#1085;&#1090;&#1099;%202015__\&#1055;&#1086;&#1078;&#1072;&#1088;&#1085;&#1072;&#1103;%20&#1087;&#1088;&#1086;&#1092;&#1080;&#1083;&#1072;&#1082;&#1090;&#1080;&#1082;&#1072;\&#1040;&#1085;&#1072;&#1083;&#1080;&#1079;%20&#1087;&#1086;&#1078;&#1072;&#1088;&#1085;&#1086;&#1081;%20&#1086;&#1073;&#1089;&#1090;&#1072;&#1085;&#1086;&#1074;&#1082;&#1080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101\Documents\__&#1044;&#1086;&#1082;&#1091;&#1084;&#1077;&#1085;&#1090;&#1099;%202015__\&#1055;&#1086;&#1078;&#1072;&#1088;&#1085;&#1072;&#1103;%20&#1087;&#1088;&#1086;&#1092;&#1080;&#1083;&#1072;&#1082;&#1090;&#1080;&#1082;&#1072;\&#1040;&#1085;&#1072;&#1083;&#1080;&#1079;%20&#1087;&#1086;&#1078;&#1072;&#1088;&#1085;&#1086;&#1081;%20&#1086;&#1073;&#1089;&#1090;&#1072;&#1085;&#1086;&#1074;&#1082;&#1080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101\Documents\__&#1044;&#1086;&#1082;&#1091;&#1084;&#1077;&#1085;&#1090;&#1099;%202015__\&#1055;&#1086;&#1078;&#1072;&#1088;&#1085;&#1072;&#1103;%20&#1087;&#1088;&#1086;&#1092;&#1080;&#1083;&#1072;&#1082;&#1090;&#1080;&#1082;&#1072;\&#1040;&#1085;&#1072;&#1083;&#1080;&#1079;%20&#1087;&#1086;&#1078;&#1072;&#1088;&#1085;&#1086;&#1081;%20&#1086;&#1073;&#1089;&#1090;&#1072;&#1085;&#1086;&#1074;&#1082;&#1080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101\Documents\__&#1044;&#1086;&#1082;&#1091;&#1084;&#1077;&#1085;&#1090;&#1099;%202015__\&#1055;&#1086;&#1078;&#1072;&#1088;&#1085;&#1072;&#1103;%20&#1087;&#1088;&#1086;&#1092;&#1080;&#1083;&#1072;&#1082;&#1090;&#1080;&#1082;&#1072;\&#1040;&#1085;&#1072;&#1083;&#1080;&#1079;%20&#1087;&#1086;&#1078;&#1072;&#1088;&#1085;&#1086;&#1081;%20&#1086;&#1073;&#1089;&#1090;&#1072;&#1085;&#1086;&#1074;&#1082;&#1080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101\Documents\__&#1044;&#1086;&#1082;&#1091;&#1084;&#1077;&#1085;&#1090;&#1099;%202015__\&#1055;&#1086;&#1078;&#1072;&#1088;&#1085;&#1072;&#1103;%20&#1087;&#1088;&#1086;&#1092;&#1080;&#1083;&#1072;&#1082;&#1090;&#1080;&#1082;&#1072;\&#1040;&#1085;&#1072;&#1083;&#1080;&#1079;%20&#1087;&#1086;&#1078;&#1072;&#1088;&#1085;&#1086;&#1081;%20&#1086;&#1073;&#1089;&#1090;&#1072;&#1085;&#1086;&#1074;&#1082;&#108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 sz="1600" b="0">
                <a:latin typeface="Times New Roman" pitchFamily="18" charset="0"/>
                <a:cs typeface="Times New Roman" pitchFamily="18" charset="0"/>
              </a:defRPr>
            </a:pP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Периоды пожаров/возгораний на 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территории </a:t>
            </a:r>
            <a:r>
              <a:rPr lang="ru-RU" sz="1600" b="0" dirty="0" err="1" smtClean="0">
                <a:latin typeface="Times New Roman" pitchFamily="18" charset="0"/>
                <a:cs typeface="Times New Roman" pitchFamily="18" charset="0"/>
              </a:rPr>
              <a:t>гп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. Излучинск</a:t>
            </a:r>
            <a:endParaRPr lang="ru-RU" sz="1600" b="0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4150939583958429E-3"/>
          <c:y val="0.16465221682467446"/>
          <c:w val="0.95509434229122914"/>
          <c:h val="0.70021266958107675"/>
        </c:manualLayout>
      </c:layout>
      <c:lineChart>
        <c:grouping val="stacked"/>
        <c:varyColors val="0"/>
        <c:ser>
          <c:idx val="0"/>
          <c:order val="0"/>
          <c:tx>
            <c:strRef>
              <c:f>Поселение!$N$64</c:f>
              <c:strCache>
                <c:ptCount val="1"/>
                <c:pt idx="0">
                  <c:v>Количество пожаров/возгораний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triangle"/>
            <c:size val="10"/>
            <c:spPr>
              <a:solidFill>
                <a:srgbClr val="FFFF00"/>
              </a:solidFill>
            </c:spPr>
          </c:marker>
          <c:dLbls>
            <c:txPr>
              <a:bodyPr/>
              <a:lstStyle/>
              <a:p>
                <a:pPr>
                  <a:defRPr sz="120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Поселение!$O$63:$Z$63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Поселение!$O$64:$Z$64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2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2</c:v>
                </c:pt>
                <c:pt idx="10">
                  <c:v>1</c:v>
                </c:pt>
              </c:numCache>
            </c:numRef>
          </c:val>
          <c:smooth val="1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1633664"/>
        <c:axId val="61648896"/>
      </c:lineChart>
      <c:catAx>
        <c:axId val="61633664"/>
        <c:scaling>
          <c:orientation val="minMax"/>
        </c:scaling>
        <c:delete val="0"/>
        <c:axPos val="b"/>
        <c:minorGridlines/>
        <c:majorTickMark val="none"/>
        <c:minorTickMark val="none"/>
        <c:tickLblPos val="nextTo"/>
        <c:crossAx val="61648896"/>
        <c:crosses val="autoZero"/>
        <c:auto val="1"/>
        <c:lblAlgn val="ctr"/>
        <c:lblOffset val="100"/>
        <c:noMultiLvlLbl val="0"/>
      </c:catAx>
      <c:valAx>
        <c:axId val="61648896"/>
        <c:scaling>
          <c:orientation val="minMax"/>
        </c:scaling>
        <c:delete val="0"/>
        <c:axPos val="l"/>
        <c:minorGridlines/>
        <c:numFmt formatCode="General" sourceLinked="1"/>
        <c:majorTickMark val="out"/>
        <c:minorTickMark val="none"/>
        <c:tickLblPos val="nextTo"/>
        <c:crossAx val="61633664"/>
        <c:crosses val="autoZero"/>
        <c:crossBetween val="between"/>
      </c:valAx>
      <c:spPr>
        <a:gradFill rotWithShape="1">
          <a:gsLst>
            <a:gs pos="89000">
              <a:schemeClr val="accent2">
                <a:tint val="50000"/>
                <a:satMod val="300000"/>
              </a:schemeClr>
            </a:gs>
            <a:gs pos="57000">
              <a:schemeClr val="accent2">
                <a:tint val="37000"/>
                <a:satMod val="300000"/>
              </a:schemeClr>
            </a:gs>
            <a:gs pos="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>
          <a:solidFill>
            <a:schemeClr val="bg1"/>
          </a:solidFill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b="0"/>
            </a:pPr>
            <a:r>
              <a:rPr lang="ru-RU" b="0" dirty="0"/>
              <a:t>Последствия </a:t>
            </a:r>
            <a:r>
              <a:rPr lang="ru-RU" b="0" dirty="0" smtClean="0"/>
              <a:t>пожаров/возгораний</a:t>
            </a:r>
            <a:endParaRPr lang="ru-RU" b="0" dirty="0"/>
          </a:p>
        </c:rich>
      </c:tx>
      <c:layout>
        <c:manualLayout>
          <c:xMode val="edge"/>
          <c:yMode val="edge"/>
          <c:x val="0.3376983642719551"/>
          <c:y val="4.3305594886289218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886684369418007E-2"/>
          <c:y val="0.20145987392636122"/>
          <c:w val="0.84622663126116393"/>
          <c:h val="0.75583346822454478"/>
        </c:manualLayout>
      </c:layout>
      <c:pie3DChart>
        <c:varyColors val="1"/>
        <c:ser>
          <c:idx val="0"/>
          <c:order val="0"/>
          <c:explosion val="3"/>
          <c:dLbls>
            <c:dLbl>
              <c:idx val="0"/>
              <c:layout>
                <c:manualLayout>
                  <c:x val="-0.21971255579521601"/>
                  <c:y val="4.9035412503342195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solidFill>
                          <a:schemeClr val="bg1"/>
                        </a:solidFill>
                      </a:rPr>
                      <a:t>Строение повреждено
40% - </a:t>
                    </a:r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2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5.5399846422221036E-4"/>
                  <c:y val="-0.3085987982346400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Травма </a:t>
                    </a:r>
                  </a:p>
                  <a:p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(ожоги)</a:t>
                    </a:r>
                    <a:r>
                      <a:rPr lang="ru-RU" baseline="0" dirty="0" smtClean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20</a:t>
                    </a:r>
                    <a:r>
                      <a:rPr lang="ru-RU" dirty="0">
                        <a:solidFill>
                          <a:schemeClr val="bg1"/>
                        </a:solidFill>
                      </a:rPr>
                      <a:t>% - </a:t>
                    </a:r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1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22816330236722648"/>
                  <c:y val="4.0756401716257488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solidFill>
                          <a:schemeClr val="bg1"/>
                        </a:solidFill>
                      </a:rPr>
                      <a:t>Строение уничтожено
40% - </a:t>
                    </a:r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2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СОТы!$H$7:$H$9</c:f>
              <c:strCache>
                <c:ptCount val="3"/>
                <c:pt idx="0">
                  <c:v>Строение повреждено</c:v>
                </c:pt>
                <c:pt idx="1">
                  <c:v>получил ожоги</c:v>
                </c:pt>
                <c:pt idx="2">
                  <c:v>уничтожен</c:v>
                </c:pt>
              </c:strCache>
            </c:strRef>
          </c:cat>
          <c:val>
            <c:numRef>
              <c:f>СОТы!$I$7:$I$9</c:f>
              <c:numCache>
                <c:formatCode>General</c:formatCode>
                <c:ptCount val="3"/>
                <c:pt idx="0">
                  <c:v>2</c:v>
                </c:pt>
                <c:pt idx="1">
                  <c:v>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400">
          <a:solidFill>
            <a:schemeClr val="bg1"/>
          </a:solidFill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Периоды пожаров/возгораний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4150939583958429E-3"/>
          <c:y val="0.16465221682467446"/>
          <c:w val="0.95509434229122914"/>
          <c:h val="0.700212669581076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ГСК!$P$3</c:f>
              <c:strCache>
                <c:ptCount val="1"/>
                <c:pt idx="0">
                  <c:v>Количество пожаров/возгораний</c:v>
                </c:pt>
              </c:strCache>
            </c:strRef>
          </c:tx>
          <c:spPr>
            <a:gradFill rotWithShape="1">
              <a:gsLst>
                <a:gs pos="98000">
                  <a:schemeClr val="accent2">
                    <a:shade val="51000"/>
                    <a:satMod val="130000"/>
                  </a:schemeClr>
                </a:gs>
                <a:gs pos="67000">
                  <a:schemeClr val="accent2">
                    <a:shade val="93000"/>
                    <a:satMod val="130000"/>
                  </a:schemeClr>
                </a:gs>
                <a:gs pos="0">
                  <a:schemeClr val="accent2">
                    <a:shade val="94000"/>
                    <a:satMod val="135000"/>
                    <a:lumMod val="36000"/>
                    <a:lumOff val="64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63500" dist="25400" dir="240000" sx="123000" sy="123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ГСК!$Q$2:$AB$2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ГСК!$Q$3:$AB$3</c:f>
              <c:numCache>
                <c:formatCode>General</c:formatCode>
                <c:ptCount val="12"/>
                <c:pt idx="4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82350464"/>
        <c:axId val="82352000"/>
      </c:barChart>
      <c:catAx>
        <c:axId val="82350464"/>
        <c:scaling>
          <c:orientation val="minMax"/>
        </c:scaling>
        <c:delete val="0"/>
        <c:axPos val="b"/>
        <c:majorGridlines/>
        <c:majorTickMark val="none"/>
        <c:minorTickMark val="none"/>
        <c:tickLblPos val="nextTo"/>
        <c:crossAx val="82352000"/>
        <c:crosses val="autoZero"/>
        <c:auto val="1"/>
        <c:lblAlgn val="ctr"/>
        <c:lblOffset val="100"/>
        <c:noMultiLvlLbl val="0"/>
      </c:catAx>
      <c:valAx>
        <c:axId val="82352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2350464"/>
        <c:crosses val="autoZero"/>
        <c:crossBetween val="between"/>
      </c:valAx>
      <c:spPr>
        <a:gradFill>
          <a:gsLst>
            <a:gs pos="100000">
              <a:schemeClr val="accent2">
                <a:shade val="51000"/>
                <a:satMod val="130000"/>
              </a:schemeClr>
            </a:gs>
            <a:gs pos="0">
              <a:schemeClr val="accent2">
                <a:shade val="93000"/>
                <a:satMod val="130000"/>
                <a:lumMod val="39000"/>
                <a:lumOff val="61000"/>
              </a:schemeClr>
            </a:gs>
            <a:gs pos="84000">
              <a:srgbClr val="FF7C80">
                <a:lumMod val="86000"/>
                <a:lumOff val="14000"/>
              </a:srgb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200" b="0">
          <a:solidFill>
            <a:schemeClr val="bg1"/>
          </a:solidFill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sz="1600" dirty="0"/>
              <a:t>Количество </a:t>
            </a:r>
            <a:r>
              <a:rPr lang="ru-RU" sz="1600" dirty="0" smtClean="0"/>
              <a:t>пожаров/возгораний</a:t>
            </a:r>
            <a:endParaRPr lang="ru-RU" sz="1600" dirty="0"/>
          </a:p>
        </c:rich>
      </c:tx>
      <c:layout/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0214669422773408E-4"/>
          <c:y val="7.763172248878894E-2"/>
          <c:w val="0.98521478345424129"/>
          <c:h val="0.91523249759301051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6"/>
          </c:dPt>
          <c:dPt>
            <c:idx val="1"/>
            <c:bubble3D val="0"/>
            <c:explosion val="5"/>
          </c:dPt>
          <c:dLbls>
            <c:dLbl>
              <c:idx val="0"/>
              <c:layout>
                <c:manualLayout>
                  <c:x val="-0.23316937505697188"/>
                  <c:y val="-2.2865975462079035E-2"/>
                </c:manualLayout>
              </c:layout>
              <c:tx>
                <c:rich>
                  <a:bodyPr/>
                  <a:lstStyle/>
                  <a:p>
                    <a:pPr>
                      <a:defRPr sz="1400"/>
                    </a:pPr>
                    <a:r>
                      <a:rPr lang="ru-RU" sz="1400" dirty="0"/>
                      <a:t>Луч
50% - </a:t>
                    </a:r>
                    <a:r>
                      <a:rPr lang="ru-RU" sz="1400" dirty="0" smtClean="0"/>
                      <a:t>1</a:t>
                    </a:r>
                    <a:endParaRPr lang="ru-RU" sz="1400" dirty="0"/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2443645379256136"/>
                  <c:y val="-1.6494704684986494E-2"/>
                </c:manualLayout>
              </c:layout>
              <c:tx>
                <c:rich>
                  <a:bodyPr/>
                  <a:lstStyle/>
                  <a:p>
                    <a:pPr>
                      <a:defRPr sz="1400"/>
                    </a:pPr>
                    <a:r>
                      <a:rPr lang="ru-RU" sz="1400" dirty="0"/>
                      <a:t>Гарус
50% - </a:t>
                    </a:r>
                    <a:r>
                      <a:rPr lang="ru-RU" sz="1400" dirty="0" smtClean="0"/>
                      <a:t>1</a:t>
                    </a:r>
                    <a:endParaRPr lang="ru-RU" sz="1400" dirty="0"/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ГСК!$E$4:$E$5</c:f>
              <c:strCache>
                <c:ptCount val="2"/>
                <c:pt idx="0">
                  <c:v>Луч</c:v>
                </c:pt>
                <c:pt idx="1">
                  <c:v>Гарус</c:v>
                </c:pt>
              </c:strCache>
            </c:strRef>
          </c:cat>
          <c:val>
            <c:numRef>
              <c:f>ГСК!$F$4:$F$5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200" b="0">
          <a:solidFill>
            <a:schemeClr val="bg1"/>
          </a:solidFill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b="0"/>
            </a:pPr>
            <a:r>
              <a:rPr lang="ru-RU" b="0" dirty="0"/>
              <a:t>Причины </a:t>
            </a:r>
            <a:r>
              <a:rPr lang="ru-RU" b="0" dirty="0" smtClean="0"/>
              <a:t>пожаров/возгораний</a:t>
            </a:r>
            <a:endParaRPr lang="ru-RU" b="0" dirty="0"/>
          </a:p>
        </c:rich>
      </c:tx>
      <c:layout/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1429633242747315E-3"/>
          <c:y val="9.145764129205515E-2"/>
          <c:w val="0.9906344273337514"/>
          <c:h val="0.90012371734559316"/>
        </c:manualLayout>
      </c:layout>
      <c:pie3DChart>
        <c:varyColors val="1"/>
        <c:ser>
          <c:idx val="0"/>
          <c:order val="0"/>
          <c:explosion val="21"/>
          <c:dPt>
            <c:idx val="0"/>
            <c:bubble3D val="0"/>
            <c:explosion val="6"/>
          </c:dPt>
          <c:dPt>
            <c:idx val="1"/>
            <c:bubble3D val="0"/>
            <c:explosion val="5"/>
          </c:dPt>
          <c:dLbls>
            <c:dLbl>
              <c:idx val="0"/>
              <c:layout>
                <c:manualLayout>
                  <c:x val="-0.25300294985250738"/>
                  <c:y val="-3.6226765216168756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Неосторожное обращение с огнем
50% - 1 случай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5061352286716371"/>
                  <c:y val="-2.383350663226181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Нарушение </a:t>
                    </a:r>
                    <a:r>
                      <a:rPr lang="ru-RU" dirty="0" smtClean="0"/>
                      <a:t>Правил эксплуатации электроприборов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ТС</a:t>
                    </a:r>
                    <a:r>
                      <a:rPr lang="ru-RU" dirty="0"/>
                      <a:t>
50% - </a:t>
                    </a:r>
                    <a:r>
                      <a:rPr lang="ru-RU" dirty="0" smtClean="0"/>
                      <a:t>1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ГСК!$G$4:$G$5</c:f>
              <c:strCache>
                <c:ptCount val="2"/>
                <c:pt idx="0">
                  <c:v>Неосторожное обращение с огнем</c:v>
                </c:pt>
                <c:pt idx="1">
                  <c:v>Нарушение правил эксплуатации электрооборудования ТС</c:v>
                </c:pt>
              </c:strCache>
            </c:strRef>
          </c:cat>
          <c:val>
            <c:numRef>
              <c:f>ГСК!$H$4:$H$5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200">
          <a:solidFill>
            <a:schemeClr val="bg1"/>
          </a:solidFill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Объекты </a:t>
            </a:r>
            <a:r>
              <a:rPr lang="ru-RU" dirty="0" smtClean="0"/>
              <a:t>пожаров/возгораний</a:t>
            </a:r>
            <a:endParaRPr lang="ru-RU" dirty="0"/>
          </a:p>
        </c:rich>
      </c:tx>
      <c:layout>
        <c:manualLayout>
          <c:xMode val="edge"/>
          <c:yMode val="edge"/>
          <c:x val="0.3319146261967843"/>
          <c:y val="3.0428215857873878E-2"/>
        </c:manualLayout>
      </c:layout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4.5873991063209052E-2"/>
          <c:w val="1"/>
          <c:h val="0.94580810319422548"/>
        </c:manualLayout>
      </c:layout>
      <c:pie3DChart>
        <c:varyColors val="1"/>
        <c:ser>
          <c:idx val="0"/>
          <c:order val="0"/>
          <c:explosion val="21"/>
          <c:dPt>
            <c:idx val="0"/>
            <c:bubble3D val="0"/>
            <c:explosion val="6"/>
          </c:dPt>
          <c:dPt>
            <c:idx val="1"/>
            <c:bubble3D val="0"/>
            <c:explosion val="5"/>
          </c:dPt>
          <c:dLbls>
            <c:dLbl>
              <c:idx val="0"/>
              <c:layout>
                <c:manualLayout>
                  <c:x val="-0.27057310756509417"/>
                  <c:y val="-1.8871989985375114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строение
50% - </a:t>
                    </a:r>
                    <a:r>
                      <a:rPr lang="ru-RU" sz="1400" dirty="0" smtClean="0"/>
                      <a:t>1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9651387824309571"/>
                  <c:y val="-1.1329880177586942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автомобиль
50% </a:t>
                    </a:r>
                    <a:r>
                      <a:rPr lang="ru-RU" sz="1400" baseline="0" dirty="0"/>
                      <a:t> - </a:t>
                    </a:r>
                    <a:r>
                      <a:rPr lang="ru-RU" sz="1400" baseline="0" dirty="0" smtClean="0"/>
                      <a:t>1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ГСК!$I$4:$I$5</c:f>
              <c:strCache>
                <c:ptCount val="2"/>
                <c:pt idx="0">
                  <c:v>строение</c:v>
                </c:pt>
                <c:pt idx="1">
                  <c:v>автомобиль</c:v>
                </c:pt>
              </c:strCache>
            </c:strRef>
          </c:cat>
          <c:val>
            <c:numRef>
              <c:f>ГСК!$J$4:$J$5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200" b="0">
          <a:solidFill>
            <a:schemeClr val="bg1"/>
          </a:solidFill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Последствия </a:t>
            </a:r>
            <a:r>
              <a:rPr lang="ru-RU" dirty="0" smtClean="0"/>
              <a:t>пожаров</a:t>
            </a:r>
            <a:endParaRPr lang="ru-RU" dirty="0"/>
          </a:p>
        </c:rich>
      </c:tx>
      <c:layout/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6.8535563654787732E-2"/>
          <c:w val="1"/>
          <c:h val="0.86381497765279591"/>
        </c:manualLayout>
      </c:layout>
      <c:pie3DChart>
        <c:varyColors val="1"/>
        <c:ser>
          <c:idx val="0"/>
          <c:order val="0"/>
          <c:explosion val="21"/>
          <c:dPt>
            <c:idx val="0"/>
            <c:bubble3D val="0"/>
            <c:explosion val="6"/>
            <c:spPr>
              <a:solidFill>
                <a:srgbClr val="C00000"/>
              </a:solidFill>
              <a:effectLst>
                <a:outerShdw blurRad="190500" dist="127000" dir="1080000" sx="30000" sy="3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  <a:bevelB/>
              </a:sp3d>
            </c:spPr>
          </c:dPt>
          <c:dLbls>
            <c:dLbl>
              <c:idx val="0"/>
              <c:layout>
                <c:manualLayout>
                  <c:x val="6.3507563487097927E-3"/>
                  <c:y val="-0.4118197562288608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Уничтожено</a:t>
                    </a:r>
                    <a:r>
                      <a:rPr lang="ru-RU" sz="1400" baseline="0" dirty="0"/>
                      <a:t> огнем </a:t>
                    </a:r>
                    <a:r>
                      <a:rPr lang="ru-RU" sz="1400" dirty="0"/>
                      <a:t>100</a:t>
                    </a:r>
                    <a:r>
                      <a:rPr lang="ru-RU" sz="1400" dirty="0" smtClean="0"/>
                      <a:t>% 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ГСК!$K$4</c:f>
              <c:strCache>
                <c:ptCount val="1"/>
                <c:pt idx="0">
                  <c:v>уничтожен</c:v>
                </c:pt>
              </c:strCache>
            </c:strRef>
          </c:cat>
          <c:val>
            <c:numRef>
              <c:f>ГСК!$L$4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200" b="0">
          <a:solidFill>
            <a:schemeClr val="bg1"/>
          </a:solidFill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'2014-2015'!$C$22</c:f>
              <c:strCache>
                <c:ptCount val="1"/>
                <c:pt idx="0">
                  <c:v>Среднее статистическое значение за период с 2012 по 2015 год</c:v>
                </c:pt>
              </c:strCache>
            </c:strRef>
          </c:tx>
          <c:spPr>
            <a:ln w="50800">
              <a:solidFill>
                <a:srgbClr val="002060"/>
              </a:solidFill>
            </a:ln>
          </c:spPr>
          <c:marker>
            <c:spPr>
              <a:solidFill>
                <a:srgbClr val="FFFF00"/>
              </a:solidFill>
            </c:spPr>
          </c:marker>
          <c:xVal>
            <c:strRef>
              <c:f>'2014-2015'!$C$23:$C$34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xVal>
          <c:yVal>
            <c:numRef>
              <c:f>'2014-2015'!$D$23:$D$34</c:f>
              <c:numCache>
                <c:formatCode>General</c:formatCode>
                <c:ptCount val="12"/>
                <c:pt idx="0">
                  <c:v>2.25</c:v>
                </c:pt>
                <c:pt idx="1">
                  <c:v>2.5</c:v>
                </c:pt>
                <c:pt idx="2">
                  <c:v>0.75</c:v>
                </c:pt>
                <c:pt idx="3">
                  <c:v>0</c:v>
                </c:pt>
                <c:pt idx="4">
                  <c:v>1.75</c:v>
                </c:pt>
                <c:pt idx="5">
                  <c:v>1.75</c:v>
                </c:pt>
                <c:pt idx="6">
                  <c:v>0.5</c:v>
                </c:pt>
                <c:pt idx="7">
                  <c:v>1.25</c:v>
                </c:pt>
                <c:pt idx="8">
                  <c:v>1.25</c:v>
                </c:pt>
                <c:pt idx="9">
                  <c:v>1.5</c:v>
                </c:pt>
                <c:pt idx="10">
                  <c:v>1.5</c:v>
                </c:pt>
                <c:pt idx="11">
                  <c:v>0.75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2593664"/>
        <c:axId val="82620800"/>
      </c:scatterChart>
      <c:valAx>
        <c:axId val="82593664"/>
        <c:scaling>
          <c:orientation val="minMax"/>
          <c:max val="12"/>
        </c:scaling>
        <c:delete val="0"/>
        <c:axPos val="b"/>
        <c:majorGridlines>
          <c:spPr>
            <a:ln w="19050">
              <a:solidFill>
                <a:schemeClr val="bg1"/>
              </a:solidFill>
            </a:ln>
          </c:spPr>
        </c:majorGridlines>
        <c:minorGridlines/>
        <c:title>
          <c:tx>
            <c:rich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r>
                  <a:rPr lang="ru-RU" sz="1400">
                    <a:solidFill>
                      <a:schemeClr val="bg1"/>
                    </a:solidFill>
                  </a:rPr>
                  <a:t>Период, месяц</a:t>
                </a:r>
              </a:p>
            </c:rich>
          </c:tx>
          <c:layout/>
          <c:overlay val="0"/>
        </c:title>
        <c:numFmt formatCode="@" sourceLinked="0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sz="1200">
                <a:solidFill>
                  <a:schemeClr val="bg1"/>
                </a:solidFill>
              </a:defRPr>
            </a:pPr>
            <a:endParaRPr lang="ru-RU"/>
          </a:p>
        </c:txPr>
        <c:crossAx val="82620800"/>
        <c:crosses val="autoZero"/>
        <c:crossBetween val="midCat"/>
        <c:majorUnit val="1"/>
        <c:minorUnit val="1"/>
      </c:valAx>
      <c:valAx>
        <c:axId val="82620800"/>
        <c:scaling>
          <c:orientation val="minMax"/>
        </c:scaling>
        <c:delete val="0"/>
        <c:axPos val="l"/>
        <c:majorGridlines>
          <c:spPr>
            <a:ln w="28575">
              <a:solidFill>
                <a:schemeClr val="bg1"/>
              </a:solidFill>
            </a:ln>
          </c:spPr>
        </c:majorGridlines>
        <c:minorGridlines>
          <c:spPr>
            <a:ln>
              <a:solidFill>
                <a:schemeClr val="bg1"/>
              </a:solidFill>
            </a:ln>
          </c:spPr>
        </c:minorGridlines>
        <c:title>
          <c:tx>
            <c:rich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r>
                  <a:rPr lang="ru-RU" sz="1400" b="0">
                    <a:solidFill>
                      <a:schemeClr val="bg1"/>
                    </a:solidFill>
                  </a:rPr>
                  <a:t>Количество пожаров, ед.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82593664"/>
        <c:crosses val="autoZero"/>
        <c:crossBetween val="midCat"/>
      </c:valAx>
      <c:spPr>
        <a:gradFill flip="none" rotWithShape="1">
          <a:gsLst>
            <a:gs pos="18000">
              <a:schemeClr val="accent1">
                <a:tint val="66000"/>
                <a:satMod val="160000"/>
                <a:alpha val="21000"/>
              </a:schemeClr>
            </a:gs>
            <a:gs pos="44000">
              <a:schemeClr val="accent1">
                <a:tint val="44500"/>
                <a:satMod val="160000"/>
                <a:lumMod val="57000"/>
                <a:lumOff val="43000"/>
                <a:alpha val="52000"/>
              </a:schemeClr>
            </a:gs>
            <a:gs pos="100000">
              <a:srgbClr val="FF0000">
                <a:alpha val="70000"/>
              </a:srgbClr>
            </a:gs>
          </a:gsLst>
          <a:lin ang="16200000" scaled="1"/>
          <a:tileRect/>
        </a:gradFill>
        <a:effectLst>
          <a:glow rad="215900">
            <a:schemeClr val="accent1">
              <a:alpha val="40000"/>
            </a:schemeClr>
          </a:glow>
          <a:softEdge rad="228600"/>
        </a:effectLst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100" b="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1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Пожары/возгорания</a:t>
            </a:r>
            <a:r>
              <a:rPr lang="ru-RU" sz="1400" b="0" baseline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по их </a:t>
            </a:r>
            <a:r>
              <a:rPr lang="ru-RU" sz="1400" b="0" baseline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территориальности</a:t>
            </a:r>
            <a:endParaRPr lang="ru-RU" sz="1400" b="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454576513164072"/>
          <c:y val="1.3634250017788003E-2"/>
        </c:manualLayout>
      </c:layout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9911124094436678E-2"/>
          <c:y val="0.11799319077202482"/>
          <c:w val="0.93503214115882127"/>
          <c:h val="0.8593853811425638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explosion val="7"/>
          </c:dPt>
          <c:dPt>
            <c:idx val="1"/>
            <c:bubble3D val="0"/>
            <c:explosion val="6"/>
          </c:dPt>
          <c:dPt>
            <c:idx val="2"/>
            <c:bubble3D val="0"/>
            <c:explosion val="8"/>
          </c:dPt>
          <c:dPt>
            <c:idx val="3"/>
            <c:bubble3D val="0"/>
            <c:explosion val="7"/>
          </c:dPt>
          <c:dPt>
            <c:idx val="4"/>
            <c:bubble3D val="0"/>
            <c:explosion val="5"/>
          </c:dPt>
          <c:dLbls>
            <c:dLbl>
              <c:idx val="0"/>
              <c:layout>
                <c:manualLayout>
                  <c:x val="9.7721504660265128E-3"/>
                  <c:y val="-3.1596395092123926E-2"/>
                </c:manualLayout>
              </c:layout>
              <c:tx>
                <c:rich>
                  <a:bodyPr/>
                  <a:lstStyle/>
                  <a:p>
                    <a:r>
                      <a:rPr lang="ru-RU" dirty="0" err="1">
                        <a:solidFill>
                          <a:schemeClr val="bg1"/>
                        </a:solidFill>
                      </a:rPr>
                      <a:t>пгт</a:t>
                    </a:r>
                    <a:r>
                      <a:rPr lang="ru-RU" dirty="0">
                        <a:solidFill>
                          <a:schemeClr val="bg1"/>
                        </a:solidFill>
                      </a:rPr>
                      <a:t>. Излучинск
34% - </a:t>
                    </a:r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4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1.9776069634871538E-2"/>
                  <c:y val="-1.6367370483056341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solidFill>
                          <a:schemeClr val="bg1"/>
                        </a:solidFill>
                      </a:rPr>
                      <a:t>с. Большетархово
8% - </a:t>
                    </a:r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1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1.2879952735152478E-4"/>
                  <c:y val="1.9048868239748776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solidFill>
                          <a:schemeClr val="bg1"/>
                        </a:solidFill>
                      </a:rPr>
                      <a:t>Автотрасса
8% - </a:t>
                    </a:r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1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3.0797176319860561E-2"/>
                  <c:y val="-2.0315460451784666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solidFill>
                          <a:schemeClr val="bg1"/>
                        </a:solidFill>
                      </a:rPr>
                      <a:t>СОТ
42% - </a:t>
                    </a:r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5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1.4838432672484397E-2"/>
                  <c:y val="3.3470538345990987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solidFill>
                          <a:schemeClr val="bg1"/>
                        </a:solidFill>
                      </a:rPr>
                      <a:t>КФХ
8% - </a:t>
                    </a:r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1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 b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(Поселение!$B$3,Поселение!$B$7,Поселение!$B$9:$B$10,Поселение!$B$18)</c:f>
              <c:strCache>
                <c:ptCount val="5"/>
                <c:pt idx="0">
                  <c:v>территория населенного пункта пгт. Излучинск</c:v>
                </c:pt>
                <c:pt idx="1">
                  <c:v>территория населенного пункта с. Большетархово</c:v>
                </c:pt>
                <c:pt idx="2">
                  <c:v>Автотрасса</c:v>
                </c:pt>
                <c:pt idx="3">
                  <c:v>СОТ</c:v>
                </c:pt>
                <c:pt idx="4">
                  <c:v>КФХ</c:v>
                </c:pt>
              </c:strCache>
            </c:strRef>
          </c:cat>
          <c:val>
            <c:numRef>
              <c:f>(Поселение!$E$3,Поселение!$E$7,Поселение!$E$9:$E$10,Поселение!$E$18)</c:f>
              <c:numCache>
                <c:formatCode>General</c:formatCode>
                <c:ptCount val="5"/>
                <c:pt idx="0">
                  <c:v>3</c:v>
                </c:pt>
                <c:pt idx="1">
                  <c:v>1</c:v>
                </c:pt>
                <c:pt idx="2">
                  <c:v>1</c:v>
                </c:pt>
                <c:pt idx="3">
                  <c:v>5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b="0"/>
            </a:pPr>
            <a:r>
              <a:rPr lang="ru-RU" b="0" dirty="0"/>
              <a:t>Объекты </a:t>
            </a:r>
            <a:r>
              <a:rPr lang="ru-RU" b="0" dirty="0" smtClean="0"/>
              <a:t>пожаров/возгораний</a:t>
            </a:r>
            <a:endParaRPr lang="ru-RU" b="0" dirty="0"/>
          </a:p>
        </c:rich>
      </c:tx>
      <c:layout/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0104908978367485E-2"/>
          <c:y val="0.15991279673086145"/>
          <c:w val="0.91698739822559394"/>
          <c:h val="0.83513500941093954"/>
        </c:manualLayout>
      </c:layout>
      <c:pie3DChart>
        <c:varyColors val="1"/>
        <c:ser>
          <c:idx val="0"/>
          <c:order val="0"/>
          <c:explosion val="21"/>
          <c:dPt>
            <c:idx val="0"/>
            <c:bubble3D val="0"/>
            <c:explosion val="9"/>
          </c:dPt>
          <c:dPt>
            <c:idx val="1"/>
            <c:bubble3D val="0"/>
            <c:explosion val="9"/>
          </c:dPt>
          <c:dPt>
            <c:idx val="2"/>
            <c:bubble3D val="0"/>
            <c:explosion val="7"/>
          </c:dPt>
          <c:dPt>
            <c:idx val="3"/>
            <c:bubble3D val="0"/>
            <c:explosion val="12"/>
          </c:dPt>
          <c:dLbls>
            <c:dLbl>
              <c:idx val="0"/>
              <c:layout>
                <c:manualLayout>
                  <c:x val="-0.14619884909542991"/>
                  <c:y val="5.7059503487570232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автомобиль
36% - 5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9.4481813528655548E-2"/>
                  <c:y val="-0.15484001402695177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хоз.постройка
15% - 2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2.74131291213464E-2"/>
                  <c:y val="-3.4168084493030514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баня
14% - 2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1.262236840940977E-2"/>
                  <c:y val="-2.6156776738980522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павильон
7% - 1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1.6545789405896887E-2"/>
                  <c:y val="-2.1267925376171472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носимые вещи (одежда)
7% - 1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1.8463410653486879E-3"/>
                  <c:y val="-8.6094090914229512E-4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дачный дом
7% -</a:t>
                    </a:r>
                    <a:r>
                      <a:rPr lang="ru-RU" baseline="0"/>
                      <a:t> 1</a:t>
                    </a:r>
                    <a:endParaRPr lang="ru-RU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вагон-бытовка
7% - 1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5.6440508576726479E-2"/>
                  <c:y val="-1.2064654295307325E-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bg1"/>
                        </a:solidFill>
                      </a:defRPr>
                    </a:pPr>
                    <a:r>
                      <a:rPr lang="ru-RU">
                        <a:solidFill>
                          <a:schemeClr val="bg1"/>
                        </a:solidFill>
                      </a:rPr>
                      <a:t>жилой дом
7% - 1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Поселение!$S$18:$S$26</c:f>
              <c:strCache>
                <c:ptCount val="9"/>
                <c:pt idx="0">
                  <c:v>автомобиль</c:v>
                </c:pt>
                <c:pt idx="1">
                  <c:v>Хоз.постройка</c:v>
                </c:pt>
                <c:pt idx="2">
                  <c:v>баня</c:v>
                </c:pt>
                <c:pt idx="4">
                  <c:v>павильон</c:v>
                </c:pt>
                <c:pt idx="5">
                  <c:v>человек</c:v>
                </c:pt>
                <c:pt idx="6">
                  <c:v>дачный дом</c:v>
                </c:pt>
                <c:pt idx="7">
                  <c:v>вагон-бытовка</c:v>
                </c:pt>
                <c:pt idx="8">
                  <c:v>жилой дом</c:v>
                </c:pt>
              </c:strCache>
            </c:strRef>
          </c:cat>
          <c:val>
            <c:numRef>
              <c:f>Поселение!$T$18:$T$26</c:f>
              <c:numCache>
                <c:formatCode>General</c:formatCode>
                <c:ptCount val="9"/>
                <c:pt idx="0">
                  <c:v>5</c:v>
                </c:pt>
                <c:pt idx="1">
                  <c:v>2</c:v>
                </c:pt>
                <c:pt idx="2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200">
          <a:solidFill>
            <a:schemeClr val="bg1"/>
          </a:solidFill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Последствия пожаров/возгораний</a:t>
            </a:r>
          </a:p>
        </c:rich>
      </c:tx>
      <c:layout/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8208917544047098E-2"/>
          <c:y val="0.16801962341928423"/>
          <c:w val="0.90646163660878187"/>
          <c:h val="0.82552028540552924"/>
        </c:manualLayout>
      </c:layout>
      <c:pie3DChart>
        <c:varyColors val="1"/>
        <c:ser>
          <c:idx val="0"/>
          <c:order val="0"/>
          <c:explosion val="7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dLbl>
              <c:idx val="0"/>
              <c:layout>
                <c:manualLayout>
                  <c:x val="-0.22277612073517256"/>
                  <c:y val="-3.2039418597161688E-2"/>
                </c:manualLayout>
              </c:layout>
              <c:tx>
                <c:rich>
                  <a:bodyPr/>
                  <a:lstStyle/>
                  <a:p>
                    <a:r>
                      <a:rPr lang="ru-RU" sz="1400"/>
                      <a:t>уничтожено
57% - 8 объектов</a:t>
                    </a:r>
                    <a:endParaRPr lang="ru-RU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8388203584883289"/>
                  <c:y val="-1.6653963687370734E-2"/>
                </c:manualLayout>
              </c:layout>
              <c:tx>
                <c:rich>
                  <a:bodyPr/>
                  <a:lstStyle/>
                  <a:p>
                    <a:r>
                      <a:rPr lang="ru-RU" sz="1400"/>
                      <a:t>повреждено
36% - 5 объектов</a:t>
                    </a:r>
                    <a:endParaRPr lang="ru-RU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1400"/>
                      <a:t>получил ожоги
7% - 1 человек</a:t>
                    </a:r>
                    <a:endParaRPr lang="ru-RU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Поселение!$U$19:$U$21</c:f>
              <c:strCache>
                <c:ptCount val="3"/>
                <c:pt idx="0">
                  <c:v>уничтожен</c:v>
                </c:pt>
                <c:pt idx="1">
                  <c:v>поврежден</c:v>
                </c:pt>
                <c:pt idx="2">
                  <c:v>получил ожоги</c:v>
                </c:pt>
              </c:strCache>
            </c:strRef>
          </c:cat>
          <c:val>
            <c:numRef>
              <c:f>Поселение!$V$19:$V$21</c:f>
              <c:numCache>
                <c:formatCode>General</c:formatCode>
                <c:ptCount val="3"/>
                <c:pt idx="0">
                  <c:v>8</c:v>
                </c:pt>
                <c:pt idx="1">
                  <c:v>5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200">
          <a:solidFill>
            <a:schemeClr val="bg1"/>
          </a:solidFill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b="0"/>
            </a:pPr>
            <a:r>
              <a:rPr lang="ru-RU" b="0" dirty="0"/>
              <a:t>Причины пожаров/возгораний</a:t>
            </a:r>
          </a:p>
        </c:rich>
      </c:tx>
      <c:layout/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2383190795181237E-2"/>
          <c:y val="0.10457448154227995"/>
          <c:w val="0.97523361840963751"/>
          <c:h val="0.88648527613516903"/>
        </c:manualLayout>
      </c:layout>
      <c:pie3DChart>
        <c:varyColors val="1"/>
        <c:ser>
          <c:idx val="0"/>
          <c:order val="0"/>
          <c:explosion val="7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Неосторожное обращение с огнем
29% - </a:t>
                    </a:r>
                    <a:r>
                      <a:rPr lang="ru-RU" dirty="0" smtClean="0"/>
                      <a:t>4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4057688828676379"/>
                  <c:y val="-0.19895919512737709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Нарушение ППБ при эксплуатации печей
29% - </a:t>
                    </a:r>
                    <a:r>
                      <a:rPr lang="ru-RU" dirty="0" smtClean="0"/>
                      <a:t>4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/>
                      <a:t>Нарушение правил эксплуатации электрооборудования ТС 
21% - </a:t>
                    </a:r>
                    <a:r>
                      <a:rPr lang="ru-RU" dirty="0" smtClean="0"/>
                      <a:t>3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4.2032384283400649E-2"/>
                  <c:y val="2.010842227276703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Устанавливается
7% - </a:t>
                    </a:r>
                    <a:r>
                      <a:rPr lang="ru-RU" dirty="0" smtClean="0"/>
                      <a:t>1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11716097198478195"/>
                  <c:y val="0.1112154149479252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Нарушение правил эксплуатации электрооборудования
14% - </a:t>
                    </a:r>
                    <a:r>
                      <a:rPr lang="ru-RU" dirty="0" smtClean="0"/>
                      <a:t>2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Поселение!$Q$18:$Q$22</c:f>
              <c:strCache>
                <c:ptCount val="5"/>
                <c:pt idx="0">
                  <c:v>Неосторожное обращение с огнем</c:v>
                </c:pt>
                <c:pt idx="1">
                  <c:v>Нарушение ППБ при эксплуатации печей</c:v>
                </c:pt>
                <c:pt idx="2">
                  <c:v>Нарушение правил эксплуатации электрооборудования ТС</c:v>
                </c:pt>
                <c:pt idx="3">
                  <c:v>Устанавливается</c:v>
                </c:pt>
                <c:pt idx="4">
                  <c:v>Нарушение правил эксплуатации электрооборудования</c:v>
                </c:pt>
              </c:strCache>
            </c:strRef>
          </c:cat>
          <c:val>
            <c:numRef>
              <c:f>Поселение!$R$18:$R$22</c:f>
              <c:numCache>
                <c:formatCode>General</c:formatCode>
                <c:ptCount val="5"/>
                <c:pt idx="0">
                  <c:v>4</c:v>
                </c:pt>
                <c:pt idx="1">
                  <c:v>4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200">
          <a:solidFill>
            <a:schemeClr val="bg1"/>
          </a:solidFill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>
                <a:latin typeface="Times New Roman" pitchFamily="18" charset="0"/>
                <a:cs typeface="Times New Roman" pitchFamily="18" charset="0"/>
              </a:defRPr>
            </a:pP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Периоды пожаров/возгораний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4150939583958429E-3"/>
          <c:y val="0.16465221682467446"/>
          <c:w val="0.95509434229122914"/>
          <c:h val="0.700212669581076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СОТы!$P$3</c:f>
              <c:strCache>
                <c:ptCount val="1"/>
                <c:pt idx="0">
                  <c:v>Количество пожаров/возгораний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  <a:lumMod val="52000"/>
                    <a:lumOff val="48000"/>
                  </a:schemeClr>
                </a:gs>
                <a:gs pos="98000">
                  <a:schemeClr val="accent2">
                    <a:shade val="93000"/>
                    <a:satMod val="130000"/>
                    <a:lumMod val="42000"/>
                  </a:schemeClr>
                </a:gs>
                <a:gs pos="54000">
                  <a:schemeClr val="accent2">
                    <a:shade val="94000"/>
                    <a:satMod val="135000"/>
                    <a:lumMod val="83000"/>
                    <a:lumOff val="17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50800" dist="25400" sx="116000" sy="116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СОТы!$Q$2:$AB$2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СОТы!$Q$3:$AB$3</c:f>
              <c:numCache>
                <c:formatCode>General</c:formatCode>
                <c:ptCount val="12"/>
                <c:pt idx="1">
                  <c:v>1</c:v>
                </c:pt>
                <c:pt idx="2">
                  <c:v>1</c:v>
                </c:pt>
                <c:pt idx="5">
                  <c:v>2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1921536"/>
        <c:axId val="61927424"/>
      </c:barChart>
      <c:catAx>
        <c:axId val="61921536"/>
        <c:scaling>
          <c:orientation val="minMax"/>
        </c:scaling>
        <c:delete val="0"/>
        <c:axPos val="b"/>
        <c:majorGridlines/>
        <c:majorTickMark val="none"/>
        <c:minorTickMark val="none"/>
        <c:tickLblPos val="nextTo"/>
        <c:crossAx val="61927424"/>
        <c:crosses val="autoZero"/>
        <c:auto val="1"/>
        <c:lblAlgn val="ctr"/>
        <c:lblOffset val="100"/>
        <c:noMultiLvlLbl val="0"/>
      </c:catAx>
      <c:valAx>
        <c:axId val="619274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1921536"/>
        <c:crosses val="autoZero"/>
        <c:crossBetween val="between"/>
      </c:valAx>
      <c:spPr>
        <a:gradFill rotWithShape="1">
          <a:gsLst>
            <a:gs pos="80000">
              <a:srgbClr val="FF7C80">
                <a:lumMod val="90000"/>
                <a:alpha val="99000"/>
              </a:srgbClr>
            </a:gs>
            <a:gs pos="30000">
              <a:schemeClr val="accent2">
                <a:tint val="37000"/>
                <a:satMod val="300000"/>
              </a:schemeClr>
            </a:gs>
            <a:gs pos="17000">
              <a:schemeClr val="accent2">
                <a:tint val="15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>
          <a:solidFill>
            <a:schemeClr val="bg1"/>
          </a:solidFill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/>
            </a:pPr>
            <a:r>
              <a:rPr lang="ru-RU" sz="1400" b="0" dirty="0"/>
              <a:t>Количество </a:t>
            </a:r>
            <a:r>
              <a:rPr lang="ru-RU" sz="1400" b="0" dirty="0" smtClean="0"/>
              <a:t>пожаров/возгораний</a:t>
            </a:r>
            <a:endParaRPr lang="ru-RU" sz="1400" b="0" dirty="0"/>
          </a:p>
        </c:rich>
      </c:tx>
      <c:layout>
        <c:manualLayout>
          <c:xMode val="edge"/>
          <c:yMode val="edge"/>
          <c:x val="0.32092348996276454"/>
          <c:y val="4.1743063939796717E-2"/>
        </c:manualLayout>
      </c:layout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382449228154453E-2"/>
          <c:y val="0.10873884776776577"/>
          <c:w val="0.9583071385072971"/>
          <c:h val="0.8857485663956649"/>
        </c:manualLayout>
      </c:layout>
      <c:pie3DChart>
        <c:varyColors val="1"/>
        <c:ser>
          <c:idx val="0"/>
          <c:order val="0"/>
          <c:explosion val="21"/>
          <c:dPt>
            <c:idx val="0"/>
            <c:bubble3D val="0"/>
            <c:explosion val="6"/>
          </c:dPt>
          <c:dPt>
            <c:idx val="1"/>
            <c:bubble3D val="0"/>
            <c:explosion val="5"/>
          </c:dPt>
          <c:dPt>
            <c:idx val="2"/>
            <c:bubble3D val="0"/>
            <c:explosion val="6"/>
          </c:dPt>
          <c:dPt>
            <c:idx val="3"/>
            <c:bubble3D val="0"/>
            <c:explosion val="8"/>
          </c:dPt>
          <c:dLbls>
            <c:dLbl>
              <c:idx val="0"/>
              <c:layout>
                <c:manualLayout>
                  <c:x val="8.7329704268355277E-2"/>
                  <c:y val="-8.8473554802414901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Мостовик
20% - 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7.8175896243155171E-2"/>
                  <c:y val="-7.5186650413617245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Энергетик Севера
40% - 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3.5647351085639871E-2"/>
                  <c:y val="6.827740175473089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Энергетик
20% - 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7.3831576971470969E-2"/>
                  <c:y val="-2.7940553535275404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Мечта</a:t>
                    </a:r>
                  </a:p>
                  <a:p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20% </a:t>
                    </a:r>
                    <a:r>
                      <a:rPr lang="ru-RU" sz="1400" baseline="0" dirty="0">
                        <a:latin typeface="Times New Roman" pitchFamily="18" charset="0"/>
                        <a:cs typeface="Times New Roman" pitchFamily="18" charset="0"/>
                      </a:rPr>
                      <a:t> -  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Поселение!$G$11:$G$14</c:f>
              <c:strCache>
                <c:ptCount val="4"/>
                <c:pt idx="0">
                  <c:v>Мостовик</c:v>
                </c:pt>
                <c:pt idx="1">
                  <c:v>Энергетик Севера</c:v>
                </c:pt>
                <c:pt idx="2">
                  <c:v>Энергетик</c:v>
                </c:pt>
                <c:pt idx="3">
                  <c:v>Мечта-2</c:v>
                </c:pt>
              </c:strCache>
            </c:strRef>
          </c:cat>
          <c:val>
            <c:numRef>
              <c:f>Поселение!$I$11:$I$14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200">
          <a:solidFill>
            <a:schemeClr val="bg1"/>
          </a:solidFill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b="0">
                <a:solidFill>
                  <a:schemeClr val="bg1"/>
                </a:solidFill>
              </a:defRPr>
            </a:pPr>
            <a:r>
              <a:rPr lang="ru-RU" b="0" dirty="0">
                <a:solidFill>
                  <a:schemeClr val="bg1"/>
                </a:solidFill>
              </a:rPr>
              <a:t>Объекты </a:t>
            </a:r>
            <a:r>
              <a:rPr lang="ru-RU" b="0" dirty="0" smtClean="0">
                <a:solidFill>
                  <a:schemeClr val="bg1"/>
                </a:solidFill>
              </a:rPr>
              <a:t>пожаров/возгораний</a:t>
            </a:r>
            <a:endParaRPr lang="ru-RU" b="0" dirty="0">
              <a:solidFill>
                <a:schemeClr val="bg1"/>
              </a:solidFill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3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>
                        <a:solidFill>
                          <a:schemeClr val="bg1"/>
                        </a:solidFill>
                      </a:rPr>
                      <a:t>хоз. постройка
20% </a:t>
                    </a:r>
                    <a:r>
                      <a:rPr lang="ru-RU" baseline="0" dirty="0">
                        <a:solidFill>
                          <a:schemeClr val="bg1"/>
                        </a:solidFill>
                      </a:rPr>
                      <a:t>- </a:t>
                    </a:r>
                    <a:r>
                      <a:rPr lang="ru-RU" baseline="0" dirty="0" smtClean="0">
                        <a:solidFill>
                          <a:schemeClr val="bg1"/>
                        </a:solidFill>
                      </a:rPr>
                      <a:t>1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23087149545299612"/>
                  <c:y val="-0.28100497061577989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solidFill>
                          <a:schemeClr val="bg1"/>
                        </a:solidFill>
                      </a:rPr>
                      <a:t>баня
40% - </a:t>
                    </a:r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2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6533791191992478"/>
                  <c:y val="-0.161624744082788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носимые </a:t>
                    </a:r>
                    <a:r>
                      <a:rPr lang="ru-RU" dirty="0">
                        <a:solidFill>
                          <a:schemeClr val="bg1"/>
                        </a:solidFill>
                      </a:rPr>
                      <a:t>вещи (одежда)</a:t>
                    </a:r>
                    <a:r>
                      <a:rPr lang="ru-RU" baseline="0" dirty="0">
                        <a:solidFill>
                          <a:schemeClr val="bg1"/>
                        </a:solidFill>
                      </a:rPr>
                      <a:t> </a:t>
                    </a:r>
                  </a:p>
                  <a:p>
                    <a:r>
                      <a:rPr lang="ru-RU" dirty="0">
                        <a:solidFill>
                          <a:schemeClr val="bg1"/>
                        </a:solidFill>
                      </a:rPr>
                      <a:t>20% - </a:t>
                    </a:r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1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>
                        <a:solidFill>
                          <a:schemeClr val="bg1"/>
                        </a:solidFill>
                      </a:rPr>
                      <a:t>дачный дом
20% - </a:t>
                    </a:r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1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СОТы!$J$7:$J$10</c:f>
              <c:strCache>
                <c:ptCount val="4"/>
                <c:pt idx="0">
                  <c:v>сарай</c:v>
                </c:pt>
                <c:pt idx="1">
                  <c:v>баня</c:v>
                </c:pt>
                <c:pt idx="2">
                  <c:v>человек</c:v>
                </c:pt>
                <c:pt idx="3">
                  <c:v>дачный дом</c:v>
                </c:pt>
              </c:strCache>
            </c:strRef>
          </c:cat>
          <c:val>
            <c:numRef>
              <c:f>СОТы!$K$7:$K$10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b="0"/>
            </a:pPr>
            <a:r>
              <a:rPr lang="ru-RU" b="0" dirty="0"/>
              <a:t>Причины </a:t>
            </a:r>
            <a:r>
              <a:rPr lang="ru-RU" b="0" dirty="0" smtClean="0"/>
              <a:t>пожаров/возгораний</a:t>
            </a:r>
            <a:endParaRPr lang="ru-RU" b="0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370066360041822"/>
          <c:y val="0.20251774195521849"/>
          <c:w val="0.85325755094454547"/>
          <c:h val="0.77397869300545452"/>
        </c:manualLayout>
      </c:layout>
      <c:pie3DChart>
        <c:varyColors val="1"/>
        <c:ser>
          <c:idx val="0"/>
          <c:order val="0"/>
          <c:explosion val="3"/>
          <c:dLbls>
            <c:dLbl>
              <c:idx val="0"/>
              <c:layout>
                <c:manualLayout>
                  <c:x val="-0.29204566615657868"/>
                  <c:y val="-0.29028092321521837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solidFill>
                          <a:schemeClr val="bg1"/>
                        </a:solidFill>
                      </a:defRPr>
                    </a:pPr>
                    <a:r>
                      <a:rPr lang="ru-RU" sz="1400" dirty="0">
                        <a:solidFill>
                          <a:schemeClr val="bg1"/>
                        </a:solidFill>
                      </a:rPr>
                      <a:t>Нарушение ППБ при эксплуатации печей
80% - </a:t>
                    </a:r>
                    <a:r>
                      <a:rPr lang="ru-RU" sz="1400" dirty="0" smtClean="0">
                        <a:solidFill>
                          <a:schemeClr val="bg1"/>
                        </a:solidFill>
                      </a:rPr>
                      <a:t>4</a:t>
                    </a:r>
                    <a:endParaRPr lang="ru-RU" sz="1400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2.8325592470791378E-2"/>
                  <c:y val="-1.2274941106130088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Неосторожное обращение с огнем
20% - </a:t>
                    </a:r>
                    <a:r>
                      <a:rPr lang="ru-RU" sz="1400" dirty="0" smtClean="0"/>
                      <a:t>1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СОТы!$F$7:$F$8</c:f>
              <c:strCache>
                <c:ptCount val="2"/>
                <c:pt idx="0">
                  <c:v>Нарушение ППБ при эксплуатации печей</c:v>
                </c:pt>
                <c:pt idx="1">
                  <c:v>Неосторожное обращение с огнем</c:v>
                </c:pt>
              </c:strCache>
            </c:strRef>
          </c:cat>
          <c:val>
            <c:numRef>
              <c:f>СОТы!$G$7:$G$8</c:f>
              <c:numCache>
                <c:formatCode>General</c:formatCode>
                <c:ptCount val="2"/>
                <c:pt idx="0">
                  <c:v>4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>
          <a:solidFill>
            <a:schemeClr val="bg1"/>
          </a:solidFill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source=wiz&amp;fp=3&amp;uinfo=ww-1263-wh-855-fw-1038-fh-598-pd-1&amp;p=3&amp;text=%D1%84%D0%BE%D1%82%D0%BE%20%D0%B8%D0%B7%D0%BB%D1%83%D1%87%D0%B8%D0%BD%D1%81%D0%BA&amp;noreask=1&amp;pos=91&amp;rpt=simage&amp;lr=1091&amp;img_url=http://cs308417.userapi.com/v308417755/592f/Lg16Q8Z-2_w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:\__Документы 2013__\__Карты ГО и ЧС__\IMG_0947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89" r="21913"/>
          <a:stretch/>
        </p:blipFill>
        <p:spPr bwMode="auto">
          <a:xfrm>
            <a:off x="4605511" y="3903340"/>
            <a:ext cx="3663970" cy="2520281"/>
          </a:xfrm>
          <a:prstGeom prst="rect">
            <a:avLst/>
          </a:prstGeom>
          <a:noFill/>
          <a:effectLst>
            <a:outerShdw blurRad="88900" dist="88900" dir="9120000" sx="102000" sy="102000" algn="ctr" rotWithShape="0">
              <a:srgbClr val="000000">
                <a:alpha val="27000"/>
              </a:srgbClr>
            </a:outerShdw>
          </a:effectLst>
          <a:scene3d>
            <a:camera prst="perspectiveContrastingRightFacing"/>
            <a:lightRig rig="threePt" dir="t"/>
          </a:scene3d>
          <a:sp3d prstMaterial="matte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photos.wikimapia.org/p/00/01/79/66/68_big.jp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93" t="46624" r="10159" b="14830"/>
          <a:stretch/>
        </p:blipFill>
        <p:spPr bwMode="auto">
          <a:xfrm>
            <a:off x="1115616" y="260648"/>
            <a:ext cx="6768752" cy="2310500"/>
          </a:xfrm>
          <a:prstGeom prst="rect">
            <a:avLst/>
          </a:prstGeom>
          <a:noFill/>
          <a:effectLst>
            <a:outerShdw blurRad="317500" dist="63500" dir="9720000" algn="ctr" rotWithShape="0">
              <a:srgbClr val="000000">
                <a:alpha val="93000"/>
              </a:srgbClr>
            </a:outerShdw>
          </a:effectLst>
          <a:scene3d>
            <a:camera prst="perspectiveContrastingRightFacing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9331" y="2780928"/>
            <a:ext cx="8352928" cy="112241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 пожаров/возгораний произошедших на территории </a:t>
            </a:r>
          </a:p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Излучинск в 2015 году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57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332"/>
            <a:ext cx="8352928" cy="112241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 пожаров/возгораний произошедших на территории </a:t>
            </a:r>
          </a:p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Излучинск в 2015 году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5516" y="1229035"/>
            <a:ext cx="8712968" cy="4061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Пожарная обстановка на территории садоводческих, огороднических и дачных некоммерческих объединений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6036305"/>
              </p:ext>
            </p:extLst>
          </p:nvPr>
        </p:nvGraphicFramePr>
        <p:xfrm>
          <a:off x="411797" y="1872501"/>
          <a:ext cx="8492021" cy="4985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871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332"/>
            <a:ext cx="8352928" cy="112241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 пожаров/возгораний произошедших на территории </a:t>
            </a:r>
          </a:p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Излучинск в 2015 году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5516" y="1229035"/>
            <a:ext cx="8712968" cy="4061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Пожарная обстановка на территории садоводческих, огороднических и дачных некоммерческих объединений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5673271"/>
              </p:ext>
            </p:extLst>
          </p:nvPr>
        </p:nvGraphicFramePr>
        <p:xfrm>
          <a:off x="-304087" y="1849066"/>
          <a:ext cx="9752173" cy="4985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92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332"/>
            <a:ext cx="8352928" cy="112241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 пожаров/возгораний произошедших на территории </a:t>
            </a:r>
          </a:p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Излучинск в 2015 году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5516" y="1229035"/>
            <a:ext cx="8712968" cy="4061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Пожарная обстановка на территории садоводческих, огороднических и дачных некоммерческих объединений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7795367"/>
              </p:ext>
            </p:extLst>
          </p:nvPr>
        </p:nvGraphicFramePr>
        <p:xfrm>
          <a:off x="-283178" y="1916832"/>
          <a:ext cx="9710355" cy="4985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148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332"/>
            <a:ext cx="8352928" cy="112241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 пожаров/возгораний произошедших на территории </a:t>
            </a:r>
          </a:p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Излучинск в 2015 году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5516" y="1229035"/>
            <a:ext cx="8712968" cy="4061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Пожарная обстановка на территории гаражных кооперативов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5506777"/>
              </p:ext>
            </p:extLst>
          </p:nvPr>
        </p:nvGraphicFramePr>
        <p:xfrm>
          <a:off x="679143" y="2085248"/>
          <a:ext cx="8069321" cy="4745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858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332"/>
            <a:ext cx="8352928" cy="112241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 пожаров/возгораний произошедших на территории </a:t>
            </a:r>
          </a:p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Излучинск в 2015 году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5516" y="1229035"/>
            <a:ext cx="8712968" cy="4061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Пожарная обстановка на территории гаражных кооперативов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6116219"/>
              </p:ext>
            </p:extLst>
          </p:nvPr>
        </p:nvGraphicFramePr>
        <p:xfrm>
          <a:off x="1259632" y="1772816"/>
          <a:ext cx="662473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02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332"/>
            <a:ext cx="8352928" cy="112241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 пожаров/возгораний произошедших на территории </a:t>
            </a:r>
          </a:p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Излучинск в 2015 году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5516" y="1229035"/>
            <a:ext cx="8712968" cy="4061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Пожарная обстановка на территории гаражных кооперативов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9946242"/>
              </p:ext>
            </p:extLst>
          </p:nvPr>
        </p:nvGraphicFramePr>
        <p:xfrm>
          <a:off x="971600" y="1700808"/>
          <a:ext cx="7488832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202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332"/>
            <a:ext cx="8352928" cy="112241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 пожаров/возгораний произошедших на территории </a:t>
            </a:r>
          </a:p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Излучинск в 2015 году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5516" y="1229035"/>
            <a:ext cx="8712968" cy="4061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Пожарная обстановка на территории гаражных кооперативов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4760589"/>
              </p:ext>
            </p:extLst>
          </p:nvPr>
        </p:nvGraphicFramePr>
        <p:xfrm>
          <a:off x="1259632" y="1667138"/>
          <a:ext cx="7128791" cy="5425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798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332"/>
            <a:ext cx="8352928" cy="112241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 пожаров/возгораний произошедших на территории </a:t>
            </a:r>
          </a:p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Излучинск в 2015 году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5516" y="1229035"/>
            <a:ext cx="8712968" cy="4061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Пожарная обстановка на территории гаражных кооперативов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6817438"/>
              </p:ext>
            </p:extLst>
          </p:nvPr>
        </p:nvGraphicFramePr>
        <p:xfrm>
          <a:off x="1331640" y="1772816"/>
          <a:ext cx="6840760" cy="5305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048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332"/>
            <a:ext cx="8352928" cy="112241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 пожаров/возгораний произошедших на территории </a:t>
            </a:r>
          </a:p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Излучинск в 2015 году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9283211"/>
              </p:ext>
            </p:extLst>
          </p:nvPr>
        </p:nvGraphicFramePr>
        <p:xfrm>
          <a:off x="791580" y="2060848"/>
          <a:ext cx="756084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395536" y="1268760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Средние статистические значения количества пожаров 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период с 2012 по 2015 год</a:t>
            </a:r>
          </a:p>
        </p:txBody>
      </p:sp>
    </p:spTree>
    <p:extLst>
      <p:ext uri="{BB962C8B-B14F-4D97-AF65-F5344CB8AC3E}">
        <p14:creationId xmlns:p14="http://schemas.microsoft.com/office/powerpoint/2010/main" val="90105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332"/>
            <a:ext cx="8352928" cy="112241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 пожаров/возгораний произошедших на территории </a:t>
            </a:r>
          </a:p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Излучинск в 2015 году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38153" y="1124744"/>
            <a:ext cx="1951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РЕКОМЕНДУЕМ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1550" y="1416616"/>
            <a:ext cx="8511008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При обращении с пиротехническими изделиями:</a:t>
            </a:r>
          </a:p>
          <a:p>
            <a:pPr algn="just"/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• покупать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пиротехнику </a:t>
            </a:r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можно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исключительно у тех продавцов, которые имеют все необходимые разрешительные документы </a:t>
            </a:r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такую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деятельность и сертификаты качества на соответствующую продукцию. </a:t>
            </a:r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Товары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должны иметь описания на русском языке и иметь срок </a:t>
            </a:r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годности;</a:t>
            </a:r>
          </a:p>
          <a:p>
            <a:pPr algn="just"/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• перед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использованием фейерверков необходимо внимательно изучить инструкцию применения пиротехнического изделия, которая должна содержать</a:t>
            </a:r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ограничения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условиям обращения и применения пиротехнического </a:t>
            </a:r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изделия, способы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безопасной подготовки и </a:t>
            </a:r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запуска, меры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предотвращению самостоятельного срабатывания </a:t>
            </a:r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пиротехнических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изделий и пожаров от </a:t>
            </a:r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них, размеры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опасной </a:t>
            </a:r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зоны, срок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годности или гарантийный срок и дату </a:t>
            </a:r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изготовления, способы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безопасной </a:t>
            </a:r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утилизации, предупреждения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 опасности пиротехнического изделия выделенным шрифтом или сопровождением слова «ВНИМАНИЕ</a:t>
            </a:r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», реквизиты производителя, идентификационные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признаки пиротехнического </a:t>
            </a:r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изделия, информацию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 сертификации и другие сведения, обусловленные спецификой пиротехнического </a:t>
            </a:r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изделия, текст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инструкции по эксплуатации должен быть изложен на русском языке четким и хорошо различимым шрифтом.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6936" y="3068960"/>
            <a:ext cx="871296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При пользовании печным отоплением:</a:t>
            </a:r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• защищайте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 возгорания, пол из горючих материалов под топочной дверкой – металлическим листом размером 700 x 500 мм по асбестовому картону толщиной 8 мм, располагаемым длинной его стороной вдоль </a:t>
            </a:r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печи,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стену или перегородку из горючих материалов, примыкающую под углом к фронту печи  – штукатуркой толщиной 25 мм по металлической сетке или металлическим листом по асбестовому картону толщиной 8 мм от пола до уровня на 250 мм выше верха топочной дверки;</a:t>
            </a:r>
          </a:p>
          <a:p>
            <a:pPr algn="just"/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• выдерживайте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расстояние от топочной дверки до противоположной стены не менее 1250 мм;</a:t>
            </a:r>
          </a:p>
          <a:p>
            <a:pPr algn="just"/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• выдерживайте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минимальные расстояния от уровня пола до дна дымохода и зольников при конструкции перекрытия или пола из горючих материалов        до дна зольника – 140 мм, до дна дымохода – 210 мм., при конструкции перекрытия или пола из негорючих материалов – на уровне пола;</a:t>
            </a:r>
          </a:p>
          <a:p>
            <a:pPr algn="just"/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• защищайте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(в пределах горизонтальной проекции печи) пол из горючих материалов под каркасными печами, в том числе на ножках от возгорания        листовой сталью по асбестовому картону толщиной 10 мм, при этом </a:t>
            </a:r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соблюдайте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расстояние от низа печи до пола не менее 100 мм.</a:t>
            </a:r>
          </a:p>
          <a:p>
            <a:pPr algn="just"/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• не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сушите возле печи белье, дрова, обувь и т.п.</a:t>
            </a:r>
          </a:p>
          <a:p>
            <a:pPr algn="just"/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Всегда ли у Вас наготове средства и инвентарь для тушения </a:t>
            </a:r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пожара?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бочка с водой, ведро, лопата. </a:t>
            </a:r>
            <a:r>
              <a:rPr lang="ru-RU" sz="1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Пожар – беда общая.</a:t>
            </a:r>
          </a:p>
          <a:p>
            <a:pPr algn="just"/>
            <a:endParaRPr lang="ru-RU" sz="1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6936" y="5047952"/>
            <a:ext cx="864096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Электрооборудование транспортных средств </a:t>
            </a:r>
          </a:p>
          <a:p>
            <a:pPr algn="just"/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 правило, пожары на транспорте можно предотвратить или снизить риск его возникновения, для этого водителям необходимо:</a:t>
            </a:r>
            <a:endParaRPr lang="ru-RU" sz="1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систематически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обслуживать машину на специализированных автосервисах у специалистов</a:t>
            </a:r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следить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её техническим состоянием и своевременно проходить технический осмотр</a:t>
            </a:r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запрещается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размещать на обогревательных устройствах легковоспламеняющиеся предметы (тряпки, бумагу или картон и т.д.).</a:t>
            </a:r>
          </a:p>
          <a:p>
            <a:pPr algn="just"/>
            <a:r>
              <a:rPr lang="ru-RU" sz="1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обеспечения пожарной безопасности транспортного средства:</a:t>
            </a:r>
            <a:endParaRPr lang="ru-RU" sz="1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Необходимо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установить в автомобиле огнетушитель или другие противопожарные средства</a:t>
            </a:r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Необходимо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тщательно следить за сроком годности огнетушащих средств и соответствием фактического веса с весом, указанным в </a:t>
            </a:r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паспортной инструкции.</a:t>
            </a:r>
          </a:p>
          <a:p>
            <a:pPr algn="just"/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Огнетушитель </a:t>
            </a:r>
            <a:r>
              <a:rPr lang="ru-RU" sz="1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необходимо надежно закрепить в автомобиле, одновременно обеспечивая возможность доступа к нему при первой необходимости</a:t>
            </a:r>
            <a:r>
              <a:rPr lang="ru-RU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753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95536" y="2332"/>
            <a:ext cx="8352928" cy="112241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 пожаров/возгораний произошедших на территории </a:t>
            </a:r>
          </a:p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Излучинск в 2015 году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933325"/>
              </p:ext>
            </p:extLst>
          </p:nvPr>
        </p:nvGraphicFramePr>
        <p:xfrm>
          <a:off x="367925" y="1484784"/>
          <a:ext cx="8530152" cy="5230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399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284" y="2348880"/>
            <a:ext cx="90364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Подготовлено 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службой по организации общественной безопасности администрации городского поселения Излучинск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0316" y="6301492"/>
            <a:ext cx="8064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2015 год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55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95536" y="2332"/>
            <a:ext cx="8352928" cy="112241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 пожаров/возгораний произошедших на территории </a:t>
            </a:r>
          </a:p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Излучинск в 2015 году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3709950"/>
              </p:ext>
            </p:extLst>
          </p:nvPr>
        </p:nvGraphicFramePr>
        <p:xfrm>
          <a:off x="899592" y="1196752"/>
          <a:ext cx="7071672" cy="5382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421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2332"/>
            <a:ext cx="8352928" cy="112241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 пожаров/возгораний произошедших на территории </a:t>
            </a:r>
          </a:p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Излучинск в 2015 году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1662733"/>
              </p:ext>
            </p:extLst>
          </p:nvPr>
        </p:nvGraphicFramePr>
        <p:xfrm>
          <a:off x="611560" y="1196752"/>
          <a:ext cx="8136904" cy="5661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444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7729072"/>
              </p:ext>
            </p:extLst>
          </p:nvPr>
        </p:nvGraphicFramePr>
        <p:xfrm>
          <a:off x="323528" y="1268760"/>
          <a:ext cx="8357929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95536" y="2332"/>
            <a:ext cx="8352928" cy="112241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 пожаров/возгораний произошедших на территории </a:t>
            </a:r>
          </a:p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Излучинск в 2015 году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7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332"/>
            <a:ext cx="8352928" cy="112241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 пожаров/возгораний произошедших на территории </a:t>
            </a:r>
          </a:p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Излучинск в 2015 году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526100"/>
              </p:ext>
            </p:extLst>
          </p:nvPr>
        </p:nvGraphicFramePr>
        <p:xfrm>
          <a:off x="517471" y="1391660"/>
          <a:ext cx="8109057" cy="5502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771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332"/>
            <a:ext cx="8352928" cy="112241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 пожаров/возгораний произошедших на территории </a:t>
            </a:r>
          </a:p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Излучинск в 2015 году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:\__ФОТО рабочие__\__Фото 2015 ___\Пожар Большетархово\20151003_13194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412776"/>
            <a:ext cx="3646493" cy="2193593"/>
          </a:xfrm>
          <a:prstGeom prst="rect">
            <a:avLst/>
          </a:prstGeom>
          <a:noFill/>
          <a:effectLst>
            <a:outerShdw blurRad="50800" dist="1397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H:\__ФОТО рабочие__\__Фото 2015 ___\Пожар Большетархово\20151003_13201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789040"/>
            <a:ext cx="4855940" cy="2921151"/>
          </a:xfrm>
          <a:prstGeom prst="rect">
            <a:avLst/>
          </a:prstGeom>
          <a:noFill/>
          <a:effectLst>
            <a:outerShdw blurRad="50800" dist="1397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:\__ФОТО рабочие__\__Фото 2015 ___\Пожар Большетархово\20151003_13205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1443600"/>
            <a:ext cx="5147170" cy="3096344"/>
          </a:xfrm>
          <a:prstGeom prst="rect">
            <a:avLst/>
          </a:prstGeom>
          <a:noFill/>
          <a:effectLst>
            <a:outerShdw blurRad="50800" dist="1397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45580" y="5249615"/>
            <a:ext cx="2412071" cy="646331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Последствия пожара 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с. Большетархово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39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332"/>
            <a:ext cx="8352928" cy="112241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 пожаров/возгораний произошедших на территории </a:t>
            </a:r>
          </a:p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Излучинск в 2015 году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5516" y="1229035"/>
            <a:ext cx="8712968" cy="4061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Пожарная обстановка на территории садоводческих, огороднических и дачных некоммерческих объединений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8467892"/>
              </p:ext>
            </p:extLst>
          </p:nvPr>
        </p:nvGraphicFramePr>
        <p:xfrm>
          <a:off x="621459" y="1844824"/>
          <a:ext cx="8148705" cy="4906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233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332"/>
            <a:ext cx="8352928" cy="112241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 пожаров/возгораний произошедших на территории </a:t>
            </a:r>
          </a:p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Излучинск в 2015 году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5516" y="1229035"/>
            <a:ext cx="8712968" cy="4061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Пожарная обстановка на территории садоводческих, огороднических и дачных некоммерческих объединений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2811851"/>
              </p:ext>
            </p:extLst>
          </p:nvPr>
        </p:nvGraphicFramePr>
        <p:xfrm>
          <a:off x="1475656" y="1988840"/>
          <a:ext cx="6469112" cy="4924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916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973</Words>
  <Application>Microsoft Office PowerPoint</Application>
  <PresentationFormat>Экран (4:3)</PresentationFormat>
  <Paragraphs>136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GO101</dc:creator>
  <cp:lastModifiedBy>GO101</cp:lastModifiedBy>
  <cp:revision>55</cp:revision>
  <cp:lastPrinted>2014-04-10T06:10:48Z</cp:lastPrinted>
  <dcterms:created xsi:type="dcterms:W3CDTF">2014-01-24T10:39:45Z</dcterms:created>
  <dcterms:modified xsi:type="dcterms:W3CDTF">2015-12-22T03:33:54Z</dcterms:modified>
</cp:coreProperties>
</file>