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  <p:sldMasterId id="2147483838" r:id="rId2"/>
    <p:sldMasterId id="2147483852" r:id="rId3"/>
  </p:sldMasterIdLst>
  <p:notesMasterIdLst>
    <p:notesMasterId r:id="rId14"/>
  </p:notesMasterIdLst>
  <p:sldIdLst>
    <p:sldId id="267" r:id="rId4"/>
    <p:sldId id="257" r:id="rId5"/>
    <p:sldId id="258" r:id="rId6"/>
    <p:sldId id="259" r:id="rId7"/>
    <p:sldId id="280" r:id="rId8"/>
    <p:sldId id="269" r:id="rId9"/>
    <p:sldId id="277" r:id="rId10"/>
    <p:sldId id="265" r:id="rId11"/>
    <p:sldId id="271" r:id="rId12"/>
    <p:sldId id="268" r:id="rId13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FFFF"/>
    <a:srgbClr val="33CC33"/>
    <a:srgbClr val="66FF33"/>
    <a:srgbClr val="FF0000"/>
    <a:srgbClr val="FF0066"/>
    <a:srgbClr val="0000FF"/>
    <a:srgbClr val="66FF99"/>
    <a:srgbClr val="00FF99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14" autoAdjust="0"/>
    <p:restoredTop sz="94624" autoAdjust="0"/>
  </p:normalViewPr>
  <p:slideViewPr>
    <p:cSldViewPr>
      <p:cViewPr varScale="1">
        <p:scale>
          <a:sx n="84" d="100"/>
          <a:sy n="84" d="100"/>
        </p:scale>
        <p:origin x="1541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40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disk\OtdPlan\&#1041;&#1070;&#1044;&#1046;&#1045;&#1058;%202026-2028\&#1041;&#1102;&#1076;&#1078;&#1077;&#1090;%20&#1076;&#1083;&#1103;%20&#1075;&#1088;&#1072;&#1078;&#1076;&#1072;&#1085;\&#1090;&#1072;&#1073;&#1083;&#1080;&#1094;&#1099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disk\OtdPlan\&#1041;&#1070;&#1044;&#1046;&#1045;&#1058;%202026-2028\&#1041;&#1102;&#1076;&#1078;&#1077;&#1090;%20&#1076;&#1083;&#1103;%20&#1075;&#1088;&#1072;&#1078;&#1076;&#1072;&#1085;\&#1090;&#1072;&#1073;&#1083;&#1080;&#1094;&#1099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Лист1!$A$3</c:f>
              <c:strCache>
                <c:ptCount val="1"/>
                <c:pt idx="0">
                  <c:v>2026 год</c:v>
                </c:pt>
              </c:strCache>
            </c:strRef>
          </c:tx>
          <c:spPr>
            <a:solidFill>
              <a:srgbClr val="80008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c:spPr>
          <c:invertIfNegative val="0"/>
          <c:cat>
            <c:strRef>
              <c:f>Лист1!$B$2:$D$2</c:f>
              <c:strCache>
                <c:ptCount val="3"/>
                <c:pt idx="0">
                  <c:v>Доходы</c:v>
                </c:pt>
                <c:pt idx="1">
                  <c:v>Расходы</c:v>
                </c:pt>
                <c:pt idx="2">
                  <c:v>Дефицит</c:v>
                </c:pt>
              </c:strCache>
            </c:strRef>
          </c:cat>
          <c:val>
            <c:numRef>
              <c:f>Лист1!$B$3:$D$3</c:f>
              <c:numCache>
                <c:formatCode>#,##0.0</c:formatCode>
                <c:ptCount val="3"/>
                <c:pt idx="0">
                  <c:v>411718</c:v>
                </c:pt>
                <c:pt idx="1">
                  <c:v>417023.2</c:v>
                </c:pt>
                <c:pt idx="2">
                  <c:v>5305.2000000000116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69-43F4-BFF9-1F88F259F14F}"/>
            </c:ext>
          </c:extLst>
        </c:ser>
        <c:ser>
          <c:idx val="1"/>
          <c:order val="1"/>
          <c:tx>
            <c:strRef>
              <c:f>Лист1!$A$4</c:f>
              <c:strCache>
                <c:ptCount val="1"/>
                <c:pt idx="0">
                  <c:v>2027 год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c:spPr>
          <c:invertIfNegative val="0"/>
          <c:cat>
            <c:strRef>
              <c:f>Лист1!$B$2:$D$2</c:f>
              <c:strCache>
                <c:ptCount val="3"/>
                <c:pt idx="0">
                  <c:v>Доходы</c:v>
                </c:pt>
                <c:pt idx="1">
                  <c:v>Расходы</c:v>
                </c:pt>
                <c:pt idx="2">
                  <c:v>Дефицит</c:v>
                </c:pt>
              </c:strCache>
            </c:strRef>
          </c:cat>
          <c:val>
            <c:numRef>
              <c:f>Лист1!$B$4:$D$4</c:f>
              <c:numCache>
                <c:formatCode>#,##0.0</c:formatCode>
                <c:ptCount val="3"/>
                <c:pt idx="0">
                  <c:v>330834.2</c:v>
                </c:pt>
                <c:pt idx="1">
                  <c:v>334985.09999999998</c:v>
                </c:pt>
                <c:pt idx="2">
                  <c:v>4150.8999999999651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69-43F4-BFF9-1F88F259F14F}"/>
            </c:ext>
          </c:extLst>
        </c:ser>
        <c:ser>
          <c:idx val="2"/>
          <c:order val="2"/>
          <c:tx>
            <c:strRef>
              <c:f>Лист1!$A$5</c:f>
              <c:strCache>
                <c:ptCount val="1"/>
                <c:pt idx="0">
                  <c:v>2028 год</c:v>
                </c:pt>
              </c:strCache>
            </c:strRef>
          </c:tx>
          <c:spPr>
            <a:solidFill>
              <a:srgbClr val="00FF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c:spPr>
          <c:invertIfNegative val="0"/>
          <c:cat>
            <c:strRef>
              <c:f>Лист1!$B$2:$D$2</c:f>
              <c:strCache>
                <c:ptCount val="3"/>
                <c:pt idx="0">
                  <c:v>Доходы</c:v>
                </c:pt>
                <c:pt idx="1">
                  <c:v>Расходы</c:v>
                </c:pt>
                <c:pt idx="2">
                  <c:v>Дефицит</c:v>
                </c:pt>
              </c:strCache>
            </c:strRef>
          </c:cat>
          <c:val>
            <c:numRef>
              <c:f>Лист1!$B$5:$D$5</c:f>
              <c:numCache>
                <c:formatCode>#,##0.0</c:formatCode>
                <c:ptCount val="3"/>
                <c:pt idx="0">
                  <c:v>331415.2</c:v>
                </c:pt>
                <c:pt idx="1">
                  <c:v>335334.7</c:v>
                </c:pt>
                <c:pt idx="2">
                  <c:v>3919.5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69-43F4-BFF9-1F88F259F1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67346223"/>
        <c:axId val="1967346639"/>
        <c:axId val="1964296015"/>
      </c:bar3DChart>
      <c:catAx>
        <c:axId val="1967346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67346639"/>
        <c:crosses val="autoZero"/>
        <c:auto val="1"/>
        <c:lblAlgn val="ctr"/>
        <c:lblOffset val="100"/>
        <c:noMultiLvlLbl val="0"/>
      </c:catAx>
      <c:valAx>
        <c:axId val="1967346639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967346223"/>
        <c:crosses val="autoZero"/>
        <c:crossBetween val="between"/>
      </c:valAx>
      <c:serAx>
        <c:axId val="1964296015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67346639"/>
        <c:crosses val="autoZero"/>
      </c:ser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180336832895887"/>
          <c:y val="4.3341213553979512E-2"/>
          <c:w val="0.82764107611548554"/>
          <c:h val="0.6766218052530668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Лист2!$A$4</c:f>
              <c:strCache>
                <c:ptCount val="1"/>
                <c:pt idx="0">
                  <c:v>Налоговые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cat>
            <c:strRef>
              <c:f>Лист2!$B$3:$D$3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Лист2!$B$4:$D$4</c:f>
              <c:numCache>
                <c:formatCode>#,##0.0</c:formatCode>
                <c:ptCount val="3"/>
                <c:pt idx="0">
                  <c:v>121173</c:v>
                </c:pt>
                <c:pt idx="1">
                  <c:v>122298</c:v>
                </c:pt>
                <c:pt idx="2">
                  <c:v>123518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C3-483B-AEFE-A6B6B7F74371}"/>
            </c:ext>
          </c:extLst>
        </c:ser>
        <c:ser>
          <c:idx val="1"/>
          <c:order val="1"/>
          <c:tx>
            <c:strRef>
              <c:f>Лист2!$A$5</c:f>
              <c:strCache>
                <c:ptCount val="1"/>
                <c:pt idx="0">
                  <c:v>Неналоговые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cat>
            <c:strRef>
              <c:f>Лист2!$B$3:$D$3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Лист2!$B$5:$D$5</c:f>
              <c:numCache>
                <c:formatCode>#,##0.0</c:formatCode>
                <c:ptCount val="3"/>
                <c:pt idx="0">
                  <c:v>57670</c:v>
                </c:pt>
                <c:pt idx="1">
                  <c:v>62770</c:v>
                </c:pt>
                <c:pt idx="2">
                  <c:v>65870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C3-483B-AEFE-A6B6B7F74371}"/>
            </c:ext>
          </c:extLst>
        </c:ser>
        <c:ser>
          <c:idx val="2"/>
          <c:order val="2"/>
          <c:tx>
            <c:strRef>
              <c:f>Лист2!$A$6</c:f>
              <c:strCache>
                <c:ptCount val="1"/>
                <c:pt idx="0">
                  <c:v>Безвозмездные </c:v>
                </c:pt>
              </c:strCache>
            </c:strRef>
          </c:tx>
          <c:spPr>
            <a:solidFill>
              <a:srgbClr val="00FF00"/>
            </a:solidFill>
            <a:ln>
              <a:noFill/>
            </a:ln>
            <a:effectLst/>
            <a:sp3d/>
          </c:spPr>
          <c:invertIfNegative val="0"/>
          <c:cat>
            <c:strRef>
              <c:f>Лист2!$B$3:$D$3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Лист2!$B$6:$D$6</c:f>
              <c:numCache>
                <c:formatCode>#,##0.0</c:formatCode>
                <c:ptCount val="3"/>
                <c:pt idx="0">
                  <c:v>232875</c:v>
                </c:pt>
                <c:pt idx="1">
                  <c:v>145766.20000000001</c:v>
                </c:pt>
                <c:pt idx="2">
                  <c:v>142027.20000000001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C3-483B-AEFE-A6B6B7F74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2024896623"/>
        <c:axId val="2024897039"/>
        <c:axId val="0"/>
      </c:bar3DChart>
      <c:catAx>
        <c:axId val="2024896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4897039"/>
        <c:crosses val="autoZero"/>
        <c:auto val="1"/>
        <c:lblAlgn val="ctr"/>
        <c:lblOffset val="100"/>
        <c:noMultiLvlLbl val="0"/>
      </c:catAx>
      <c:valAx>
        <c:axId val="20248970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48966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1139C4F-543A-44BB-84C7-0447BFD2B2A8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6" tIns="45633" rIns="91266" bIns="45633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1266" tIns="45633" rIns="91266" bIns="45633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B5D7ED3-2496-4FBD-8B6A-E3881EA604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4947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2"/>
          <p:cNvSpPr/>
          <p:nvPr userDrawn="1"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7"/>
          <p:cNvSpPr txBox="1"/>
          <p:nvPr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Прямоугольник 8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8" name="Picture 5" descr="C:\Users\User\Desktop\герб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89388" y="309563"/>
            <a:ext cx="1165225" cy="1635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pic>
        <p:nvPicPr>
          <p:cNvPr id="9" name="Picture 6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1"/>
          <p:cNvSpPr txBox="1"/>
          <p:nvPr userDrawn="1"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BAD4B-5F03-45CE-B476-8034729B974D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54821-2722-4B51-9629-F094204D1E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45F70-38BC-4F20-86E9-51984ADEA290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A073C-D02F-4D66-AC8F-ADC9D08C98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F24EE-1CC0-44F9-9E84-50E4A75DA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5248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12EB2-0CD0-498D-A097-41D0BC3268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CE736-1811-480F-9FF3-439E35516306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5433C-E37D-42F8-8C93-CB06B88A8A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7"/>
          <p:cNvSpPr txBox="1"/>
          <p:nvPr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Прямоугольник 8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7" name="Picture 5" descr="C:\Users\User\Desktop\герб.gif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4116868" y="707723"/>
            <a:ext cx="910261" cy="1278360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  <a:extLst/>
        </p:spPr>
      </p:pic>
      <p:sp>
        <p:nvSpPr>
          <p:cNvPr id="8" name="Прямоугольник 10"/>
          <p:cNvSpPr/>
          <p:nvPr userDrawn="1"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2"/>
          <p:cNvSpPr txBox="1"/>
          <p:nvPr userDrawn="1"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1AF87-CC84-4A17-B908-1DB2B373E8FC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C7B37-3A22-45DD-910B-D04C6E1502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92967" y="260648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0912" y="116632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sz="2800" b="1" cap="none" spc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6DD21-FC7E-4C5E-BF69-0CB2775D6C54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41F94-2FC8-4F8D-A871-231AC00910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02E2E-4824-4707-84B0-3D58B07AB81B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D8C80-ACC6-4945-A357-09D6D50CB1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77694-E1A1-4348-B389-2770C4A8AF61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E631B-5C50-43D1-ACE8-1A1D858F42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8468D-0949-446F-B625-1D7C2A0F8AFC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2C996-1594-4268-A1E3-1DCEF1EAF7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0D160-AF1A-4030-B2BE-19F264A48B1B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58B4E-0140-40F6-8A04-26CB3E1DA6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92967" y="260648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0912" y="116632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sz="2800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62ED8-36C4-4664-8D9A-D397A710F606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2E97B-D496-42B6-BB1D-1E0EDEA6F5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A32A7-A698-4602-8751-66BB97165D66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ED74A-5D52-4F01-9729-DA012BA3D4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44624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2F95-81B5-4B03-A061-62B503931182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C993D-8DF3-4B0A-A895-F2E22E16AC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0538C-4E66-4AF3-8B71-09B0F0CF2307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9F519-DA7F-4A3F-B199-B9C3EE1C3C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D0420-F1CC-4D7A-AAC9-CBC94E28A624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EECA5-B015-4137-96B4-32970B2ECB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4882C-FEEE-4043-82A0-E167AB2B3CF2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2CC39-47C0-474D-9CE3-01A9112F19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5248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544A0-F326-4A6F-B5FF-C8C816303875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9D779-9831-43DC-B702-149AA94ED2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FF908-CD46-4486-B04C-01A9B181F2F7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681E1-3F53-4A86-9502-7F3D787C0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59E85-674F-49AF-9F04-A3906B11B7B3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E5973-1DEE-4742-A512-73432D2E88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24340-89C3-419E-A43F-C5D36FB32336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F5189-5463-4E6F-842E-B9FF2E0E67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DBAB6-6A5D-4960-896C-70F9E3CE2FF8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B11DE-F5AB-4945-B873-25653685ED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23763" y="200377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E3B5A-B217-4636-A121-26BDABE44DA6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20A29-B3D6-4B9B-BABA-2F436D2B46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784FB-9CFF-41A3-AF3B-2898749A4B87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14D18-D3ED-4319-9946-60E6DFC79B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7E961-6E03-4F72-82C5-6816B15B8308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B70CD-7DAC-48C6-9E7C-AB2FBA62C3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1BDF8-259D-4230-B6EE-61E70D75402E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26B36-C430-4E1F-A4F0-C040FBE466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B6475-950C-4661-B520-112F542189A4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27048-61B7-4A45-AA19-275EABB17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A88A-D5E2-44A3-9534-BD59AA350D9F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2BCB6-9DF1-4EF2-A9D5-7994D4AC19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F6992-EA70-421F-A806-566B5887DCBE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697C4-9625-4473-8137-4FCFFF5558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0F68C-08D8-48D2-858D-E0F7CC09A231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C5499-F0CF-4291-A74F-F05E01CCE8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7F12D-460B-4604-9401-934846387690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8BADB-2B4B-4AD6-9EAC-F991643609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A7019-6DDB-4D8D-AC4A-6CD876EC01A7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188FA-CD67-4E5A-81BE-ED9CFB8702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65F31-323E-4FEC-AABB-002854E17A3C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9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46FE7-D568-4FC4-AAAC-E506F7BC1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128C7-8385-4A22-A7BF-A9EE8513A1EE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3749D-B985-454A-8F4C-65BD9EC367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D439D-50FC-4124-A9B9-E4A602607501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57478-6EB4-4E8E-A8FB-E42A962DFF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95567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44624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9FD6D-5C8C-4DAB-9D13-AA81D7999684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A2DEB-7B41-4F90-B849-7A40B4AEE5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FC0B6-6AAD-4B82-B4D6-CC8540AA9B6C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8E667-25BC-4D65-8473-EE169470DB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5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13A42E-9FF0-4E72-B168-602015585071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C20879-80AC-40C7-B54C-AE8E72216D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031" name="Picture 3" descr="C:\Users\User\Desktop\1.jp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5805488"/>
            <a:ext cx="914400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  <p:sldLayoutId id="2147483902" r:id="rId13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4AFAD6-45D4-4F00-A9AA-FB62AA63F8AC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ABBA37-68DC-48E4-B626-56550C8142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5367" name="Picture 3" descr="C:\Users\User\Desktop\1.jp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5805488"/>
            <a:ext cx="914400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969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F5D98D-5823-4FAC-BE6A-26E6DBA2230A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A2FF98-91E2-403F-B5D6-7C3AB943A7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88" r:id="rId2"/>
    <p:sldLayoutId id="2147483887" r:id="rId3"/>
    <p:sldLayoutId id="2147483886" r:id="rId4"/>
    <p:sldLayoutId id="2147483885" r:id="rId5"/>
    <p:sldLayoutId id="2147483884" r:id="rId6"/>
    <p:sldLayoutId id="2147483883" r:id="rId7"/>
    <p:sldLayoutId id="2147483882" r:id="rId8"/>
    <p:sldLayoutId id="2147483881" r:id="rId9"/>
    <p:sldLayoutId id="2147483880" r:id="rId10"/>
    <p:sldLayoutId id="2147483879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908720"/>
            <a:ext cx="8280919" cy="3416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Бюджет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городского поселения Излучинск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2026 год и плановый период 2027 и 2028 годов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(проект)</a:t>
            </a:r>
            <a:endParaRPr lang="ru-RU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402119"/>
            <a:ext cx="8352928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116632"/>
            <a:ext cx="792088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 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период 2026 – 2028 годов, </a:t>
            </a:r>
            <a:r>
              <a:rPr lang="ru-RU" sz="20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тыс. руб.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2937039"/>
              </p:ext>
            </p:extLst>
          </p:nvPr>
        </p:nvGraphicFramePr>
        <p:xfrm>
          <a:off x="395536" y="1484784"/>
          <a:ext cx="835292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7344" y="98629"/>
            <a:ext cx="792088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бюджета поселения 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а период 2026 -2028 годов, 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6073578"/>
              </p:ext>
            </p:extLst>
          </p:nvPr>
        </p:nvGraphicFramePr>
        <p:xfrm>
          <a:off x="467544" y="1124744"/>
          <a:ext cx="820891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980728"/>
            <a:ext cx="8229600" cy="28803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налоговых поступлений в бюджет поселения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период 2026 - 2028  годов, тыс. руб.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537453"/>
              </p:ext>
            </p:extLst>
          </p:nvPr>
        </p:nvGraphicFramePr>
        <p:xfrm>
          <a:off x="323528" y="1988840"/>
          <a:ext cx="8496944" cy="4032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3">
                  <a:extLst>
                    <a:ext uri="{9D8B030D-6E8A-4147-A177-3AD203B41FA5}">
                      <a16:colId xmlns:a16="http://schemas.microsoft.com/office/drawing/2014/main" val="707391074"/>
                    </a:ext>
                  </a:extLst>
                </a:gridCol>
                <a:gridCol w="1680187">
                  <a:extLst>
                    <a:ext uri="{9D8B030D-6E8A-4147-A177-3AD203B41FA5}">
                      <a16:colId xmlns:a16="http://schemas.microsoft.com/office/drawing/2014/main" val="3372396668"/>
                    </a:ext>
                  </a:extLst>
                </a:gridCol>
                <a:gridCol w="1680187">
                  <a:extLst>
                    <a:ext uri="{9D8B030D-6E8A-4147-A177-3AD203B41FA5}">
                      <a16:colId xmlns:a16="http://schemas.microsoft.com/office/drawing/2014/main" val="1589508922"/>
                    </a:ext>
                  </a:extLst>
                </a:gridCol>
                <a:gridCol w="1680187">
                  <a:extLst>
                    <a:ext uri="{9D8B030D-6E8A-4147-A177-3AD203B41FA5}">
                      <a16:colId xmlns:a16="http://schemas.microsoft.com/office/drawing/2014/main" val="1571158493"/>
                    </a:ext>
                  </a:extLst>
                </a:gridCol>
              </a:tblGrid>
              <a:tr h="41112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доходы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654288"/>
                  </a:ext>
                </a:extLst>
              </a:tr>
              <a:tr h="4525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82 040,0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83 090,0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84 140,0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0584123"/>
                  </a:ext>
                </a:extLst>
              </a:tr>
              <a:tr h="97127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5 063,0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5 138,0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5 308,0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6025248"/>
                  </a:ext>
                </a:extLst>
              </a:tr>
              <a:tr h="6509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Единый</a:t>
                      </a:r>
                      <a:r>
                        <a:rPr lang="ru-RU" sz="1600" b="1" dirty="0" smtClean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сельскохозяйственный налог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8617419"/>
                  </a:ext>
                </a:extLst>
              </a:tr>
              <a:tr h="65095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имущество физических лиц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13 000,0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13 000,0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13 000,0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9544916"/>
                  </a:ext>
                </a:extLst>
              </a:tr>
              <a:tr h="376867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Транспортный налог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606705"/>
                  </a:ext>
                </a:extLst>
              </a:tr>
              <a:tr h="51869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19 300,0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19 300,0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19 300,0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72562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78904" y="764704"/>
            <a:ext cx="8229600" cy="7920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неналоговых поступлений в бюджет поселения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период 2026 – 2028 годов, тыс. руб.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054544"/>
              </p:ext>
            </p:extLst>
          </p:nvPr>
        </p:nvGraphicFramePr>
        <p:xfrm>
          <a:off x="467544" y="1700808"/>
          <a:ext cx="8317430" cy="44644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00207">
                  <a:extLst>
                    <a:ext uri="{9D8B030D-6E8A-4147-A177-3AD203B41FA5}">
                      <a16:colId xmlns:a16="http://schemas.microsoft.com/office/drawing/2014/main" val="2122917178"/>
                    </a:ext>
                  </a:extLst>
                </a:gridCol>
                <a:gridCol w="1505741">
                  <a:extLst>
                    <a:ext uri="{9D8B030D-6E8A-4147-A177-3AD203B41FA5}">
                      <a16:colId xmlns:a16="http://schemas.microsoft.com/office/drawing/2014/main" val="674347743"/>
                    </a:ext>
                  </a:extLst>
                </a:gridCol>
                <a:gridCol w="1505741">
                  <a:extLst>
                    <a:ext uri="{9D8B030D-6E8A-4147-A177-3AD203B41FA5}">
                      <a16:colId xmlns:a16="http://schemas.microsoft.com/office/drawing/2014/main" val="3183824193"/>
                    </a:ext>
                  </a:extLst>
                </a:gridCol>
                <a:gridCol w="1505741">
                  <a:extLst>
                    <a:ext uri="{9D8B030D-6E8A-4147-A177-3AD203B41FA5}">
                      <a16:colId xmlns:a16="http://schemas.microsoft.com/office/drawing/2014/main" val="1588175239"/>
                    </a:ext>
                  </a:extLst>
                </a:gridCol>
              </a:tblGrid>
              <a:tr h="37576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Неналоговые доходы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7781863"/>
                  </a:ext>
                </a:extLst>
              </a:tr>
              <a:tr h="60559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 получаемые в виде арендной платы за земельные участки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736813"/>
                  </a:ext>
                </a:extLst>
              </a:tr>
              <a:tr h="35060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сдачи в аренду имущества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1716109"/>
                  </a:ext>
                </a:extLst>
              </a:tr>
              <a:tr h="60559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 от использования имущества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9174"/>
                  </a:ext>
                </a:extLst>
              </a:tr>
              <a:tr h="35060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оказания платных услуг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554233"/>
                  </a:ext>
                </a:extLst>
              </a:tr>
              <a:tr h="84896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 поступающие в порядке возмещения расходов, понесенных   в связи с эксплуатацией имущества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08619"/>
                  </a:ext>
                </a:extLst>
              </a:tr>
              <a:tr h="41928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 от компенсации затрат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76830"/>
                  </a:ext>
                </a:extLst>
              </a:tr>
              <a:tr h="47820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продажи земельных участков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863515"/>
                  </a:ext>
                </a:extLst>
              </a:tr>
              <a:tr h="42986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Прочие неналоговые доходы </a:t>
                      </a: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36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5429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3712" y="548680"/>
            <a:ext cx="8686800" cy="936104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безвозмездных поступлений в бюджет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                                 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 период 2026 – 2028 годов, тыс. руб.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92316"/>
              </p:ext>
            </p:extLst>
          </p:nvPr>
        </p:nvGraphicFramePr>
        <p:xfrm>
          <a:off x="323528" y="1340768"/>
          <a:ext cx="8496943" cy="483663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904656">
                  <a:extLst>
                    <a:ext uri="{9D8B030D-6E8A-4147-A177-3AD203B41FA5}">
                      <a16:colId xmlns:a16="http://schemas.microsoft.com/office/drawing/2014/main" val="1883804498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82997418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630549921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865336830"/>
                    </a:ext>
                  </a:extLst>
                </a:gridCol>
              </a:tblGrid>
              <a:tr h="33075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241700"/>
                  </a:ext>
                </a:extLst>
              </a:tr>
              <a:tr h="451023">
                <a:tc>
                  <a:txBody>
                    <a:bodyPr/>
                    <a:lstStyle/>
                    <a:p>
                      <a:pPr algn="just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  бюджетам городских поселений на выравнивание бюджетной обеспеченности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126 110,4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125 857,8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125 920,7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9591801"/>
                  </a:ext>
                </a:extLst>
              </a:tr>
              <a:tr h="647680">
                <a:tc>
                  <a:txBody>
                    <a:bodyPr/>
                    <a:lstStyle/>
                    <a:p>
                      <a:pPr algn="just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городских поселений на строительство, модернизацию, ремонт и содержание автомобильных дорог общего пользования, в том числе дорог в поселениях (за исключением автомобильных дорог федерального значения)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58 497,7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4 822,1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7020240"/>
                  </a:ext>
                </a:extLst>
              </a:tr>
              <a:tr h="451023">
                <a:tc>
                  <a:txBody>
                    <a:bodyPr/>
                    <a:lstStyle/>
                    <a:p>
                      <a:pPr algn="just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городских поселений на реализацию программ формирования современной городской среды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091,8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8136387"/>
                  </a:ext>
                </a:extLst>
              </a:tr>
              <a:tr h="270614">
                <a:tc>
                  <a:txBody>
                    <a:bodyPr/>
                    <a:lstStyle/>
                    <a:p>
                      <a:pPr algn="just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субсидии бюджетам городских поселений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96,8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96,2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96,7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2059125"/>
                  </a:ext>
                </a:extLst>
              </a:tr>
              <a:tr h="42060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бюджетам городских поселений на осуществление первичного воинского учета на территориях, где отсутствуют военные комиссариаты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3 556,7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3 982,1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5 104,4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1001615"/>
                  </a:ext>
                </a:extLst>
              </a:tr>
              <a:tr h="65327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Межбюджетные трансферты, передаваемые бюджетам городских поселений из бюджетов муниципальных районов на осуществление части полномочий по решению вопросов местного значения в соответствии с заключенными соглашениями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10 068,4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10 375,9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10 808,6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0349280"/>
                  </a:ext>
                </a:extLst>
              </a:tr>
              <a:tr h="631432">
                <a:tc>
                  <a:txBody>
                    <a:bodyPr/>
                    <a:lstStyle/>
                    <a:p>
                      <a:pPr algn="just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межбюджетные трансферты, передаваемые бюджетам городских поселений (на поддержку по обеспечению сбалансированности бюджетов (передаваемые полномочия)) 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21 856,5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4584435"/>
                  </a:ext>
                </a:extLst>
              </a:tr>
              <a:tr h="451023">
                <a:tc>
                  <a:txBody>
                    <a:bodyPr/>
                    <a:lstStyle/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Иные межбюджетные трансферты, передаваемые бюджетам городских поселений (на дорожное хозяйство) 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6 499,8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535,8  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26327951"/>
                  </a:ext>
                </a:extLst>
              </a:tr>
              <a:tr h="451023"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Иные межбюджетные трансферты, передаваемые бюджетам городских поселений (межбюджетные трансферты целевого назначения) 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96,9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96,3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96,8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219649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48" y="548680"/>
            <a:ext cx="7704856" cy="432049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 бюджета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                                                                  на период 2026 – 2028 годов, тыс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782457"/>
              </p:ext>
            </p:extLst>
          </p:nvPr>
        </p:nvGraphicFramePr>
        <p:xfrm>
          <a:off x="467591" y="1556792"/>
          <a:ext cx="8208913" cy="45365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70130">
                  <a:extLst>
                    <a:ext uri="{9D8B030D-6E8A-4147-A177-3AD203B41FA5}">
                      <a16:colId xmlns:a16="http://schemas.microsoft.com/office/drawing/2014/main" val="756044695"/>
                    </a:ext>
                  </a:extLst>
                </a:gridCol>
                <a:gridCol w="1446261">
                  <a:extLst>
                    <a:ext uri="{9D8B030D-6E8A-4147-A177-3AD203B41FA5}">
                      <a16:colId xmlns:a16="http://schemas.microsoft.com/office/drawing/2014/main" val="3257645248"/>
                    </a:ext>
                  </a:extLst>
                </a:gridCol>
                <a:gridCol w="1446261">
                  <a:extLst>
                    <a:ext uri="{9D8B030D-6E8A-4147-A177-3AD203B41FA5}">
                      <a16:colId xmlns:a16="http://schemas.microsoft.com/office/drawing/2014/main" val="1051523454"/>
                    </a:ext>
                  </a:extLst>
                </a:gridCol>
                <a:gridCol w="1446261">
                  <a:extLst>
                    <a:ext uri="{9D8B030D-6E8A-4147-A177-3AD203B41FA5}">
                      <a16:colId xmlns:a16="http://schemas.microsoft.com/office/drawing/2014/main" val="11685458"/>
                    </a:ext>
                  </a:extLst>
                </a:gridCol>
              </a:tblGrid>
              <a:tr h="39237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531337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вопросы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116 977,5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116 198,5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125 476,6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9788045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оборона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3 556,7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3 982,1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5 104,4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744453"/>
                  </a:ext>
                </a:extLst>
              </a:tr>
              <a:tr h="612751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10 463,2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11 321,3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11 322,3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0020840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экономика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90 506,2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32 166,2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27 813,1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4051861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Жилищно-коммунальное хозяйство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173 179,2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147 563,9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141 467,0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9388155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 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307,5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307,5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307,5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8910254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Культура, кинематография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21 034,2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22 418,3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22 797,8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6809282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447,5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465,4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484,0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8102107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спорт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551,2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561,9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562,0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1580501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417 023,2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334 985,1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335 334,7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369909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513351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дорожного фонда городского поселения Излучинск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период 2026-2028 годов,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7"/>
          <p:cNvSpPr/>
          <p:nvPr/>
        </p:nvSpPr>
        <p:spPr>
          <a:xfrm>
            <a:off x="755576" y="1676879"/>
            <a:ext cx="7704856" cy="4320480"/>
          </a:xfrm>
          <a:prstGeom prst="roundRect">
            <a:avLst/>
          </a:prstGeom>
          <a:solidFill>
            <a:srgbClr val="00FFFF"/>
          </a:solidFill>
          <a:ln w="31750">
            <a:solidFill>
              <a:schemeClr val="accent6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5400000"/>
            </a:lightRig>
          </a:scene3d>
          <a:sp3d extrusionH="82550">
            <a:bevelT w="63500" h="254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"/>
            <a:r>
              <a:rPr lang="ru-RU" sz="2000" b="1" dirty="0" smtClean="0">
                <a:solidFill>
                  <a:schemeClr val="bg1"/>
                </a:solidFill>
                <a:cs typeface="Arial" charset="0"/>
              </a:rPr>
              <a:t> </a:t>
            </a:r>
            <a:endParaRPr lang="ru-RU" sz="20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83868" y="1988839"/>
            <a:ext cx="2448272" cy="145825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perspectiveLeft"/>
              <a:lightRig rig="threePt" dir="t"/>
            </a:scene3d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 год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87 511,7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52120" y="3996539"/>
            <a:ext cx="2448272" cy="145825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perspectiveLeft"/>
              <a:lightRig rig="threePt" dir="t"/>
            </a:scene3d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2028 год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25 217,9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45160" y="3993099"/>
            <a:ext cx="2448272" cy="145825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perspectiveLeft"/>
              <a:lightRig rig="threePt" dir="t"/>
            </a:scene3d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2027 год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29 590,6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21304" y="692696"/>
            <a:ext cx="8229600" cy="85496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благоустройство городского поселения Излучинск на период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2028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годов,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3060195" y="1805912"/>
            <a:ext cx="3600400" cy="2271159"/>
          </a:xfrm>
          <a:prstGeom prst="downArrow">
            <a:avLst>
              <a:gd name="adj1" fmla="val 50000"/>
              <a:gd name="adj2" fmla="val 49505"/>
            </a:avLst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  <a:effectLst>
            <a:outerShdw blurRad="50800" dist="50800" dir="5400000" algn="ctr" rotWithShape="0">
              <a:srgbClr val="FFFF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2026 год</a:t>
            </a:r>
          </a:p>
          <a:p>
            <a:pPr algn="ctr"/>
            <a:endParaRPr lang="ru-RU" sz="800" b="1" dirty="0"/>
          </a:p>
          <a:p>
            <a:pPr algn="ctr"/>
            <a:endParaRPr lang="ru-RU" sz="800" b="1" dirty="0" smtClean="0"/>
          </a:p>
          <a:p>
            <a:pPr algn="ctr"/>
            <a:r>
              <a:rPr lang="ru-RU" sz="2800" b="1" dirty="0" smtClean="0"/>
              <a:t>57 522,9</a:t>
            </a:r>
          </a:p>
          <a:p>
            <a:pPr algn="ctr"/>
            <a:endParaRPr lang="ru-RU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971600" y="3155845"/>
            <a:ext cx="3600400" cy="2880320"/>
          </a:xfrm>
          <a:prstGeom prst="rightArrow">
            <a:avLst>
              <a:gd name="adj1" fmla="val 50000"/>
              <a:gd name="adj2" fmla="val 60116"/>
            </a:avLst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6200000" scaled="0"/>
          </a:gradFill>
          <a:effectLst>
            <a:outerShdw blurRad="50800" dist="50800" dir="5400000" algn="ctr" rotWithShape="0">
              <a:srgbClr val="9900FF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2027 </a:t>
            </a:r>
            <a:r>
              <a:rPr lang="ru-RU" sz="2800" b="1" dirty="0"/>
              <a:t>год</a:t>
            </a:r>
          </a:p>
          <a:p>
            <a:pPr algn="ctr"/>
            <a:endParaRPr lang="ru-RU" sz="800" b="1" dirty="0"/>
          </a:p>
          <a:p>
            <a:pPr algn="ctr"/>
            <a:endParaRPr lang="ru-RU" sz="800" b="1" dirty="0"/>
          </a:p>
          <a:p>
            <a:pPr algn="ctr"/>
            <a:r>
              <a:rPr lang="ru-RU" sz="2800" b="1" dirty="0" smtClean="0"/>
              <a:t>46 915,9</a:t>
            </a:r>
            <a:endParaRPr lang="ru-RU" sz="2800" dirty="0"/>
          </a:p>
        </p:txBody>
      </p:sp>
      <p:sp>
        <p:nvSpPr>
          <p:cNvPr id="10" name="Стрелка вправо 9"/>
          <p:cNvSpPr/>
          <p:nvPr/>
        </p:nvSpPr>
        <p:spPr>
          <a:xfrm flipH="1">
            <a:off x="5148064" y="3143088"/>
            <a:ext cx="3744416" cy="2880320"/>
          </a:xfrm>
          <a:prstGeom prst="rightArrow">
            <a:avLst>
              <a:gd name="adj1" fmla="val 50000"/>
              <a:gd name="adj2" fmla="val 60116"/>
            </a:avLst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6200000" scaled="0"/>
          </a:gradFill>
          <a:effectLst>
            <a:outerShdw blurRad="50800" dist="50800" dir="5400000" algn="ctr" rotWithShape="0">
              <a:srgbClr val="9900FF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2028 </a:t>
            </a:r>
            <a:r>
              <a:rPr lang="ru-RU" sz="2800" b="1" dirty="0"/>
              <a:t>год</a:t>
            </a:r>
          </a:p>
          <a:p>
            <a:pPr algn="ctr"/>
            <a:endParaRPr lang="ru-RU" sz="800" b="1" dirty="0"/>
          </a:p>
          <a:p>
            <a:pPr algn="ctr"/>
            <a:endParaRPr lang="ru-RU" sz="800" b="1" dirty="0"/>
          </a:p>
          <a:p>
            <a:pPr algn="ctr"/>
            <a:r>
              <a:rPr lang="ru-RU" sz="2800" b="1" dirty="0" smtClean="0"/>
              <a:t>34 815,0</a:t>
            </a:r>
            <a:endParaRPr lang="ru-RU" sz="28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21056</TotalTime>
  <Words>599</Words>
  <Application>Microsoft Office PowerPoint</Application>
  <PresentationFormat>Экран (4:3)</PresentationFormat>
  <Paragraphs>182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Тема1</vt:lpstr>
      <vt:lpstr>1_Тема1</vt:lpstr>
      <vt:lpstr>1_Тема Office</vt:lpstr>
      <vt:lpstr>Презентация PowerPoint</vt:lpstr>
      <vt:lpstr>Презентация PowerPoint</vt:lpstr>
      <vt:lpstr>Презентация PowerPoint</vt:lpstr>
      <vt:lpstr>Структура налоговых поступлений в бюджет поселения на период 2026 - 2028  годов, тыс. руб. </vt:lpstr>
      <vt:lpstr>Структура неналоговых поступлений в бюджет поселения на период 2026 – 2028 годов, тыс. руб.</vt:lpstr>
      <vt:lpstr>Структура безвозмездных поступлений в бюджет поселения                                  на  период 2026 – 2028 годов, тыс. руб. </vt:lpstr>
      <vt:lpstr>Структура расходов бюджета поселения                                                                  на период 2026 – 2028 годов, тыс. руб.</vt:lpstr>
      <vt:lpstr>Расходы дорожного фонда городского поселения Излучинск на период 2026-2028 годов, тыс. руб.</vt:lpstr>
      <vt:lpstr>Расходы на благоустройство городского поселения Излучинск на период 2026 – 2028 годов, тыс. руб.</vt:lpstr>
      <vt:lpstr>Презентация PowerPoint</vt:lpstr>
    </vt:vector>
  </TitlesOfParts>
  <Company>DG Win&amp;Soft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*</dc:creator>
  <cp:lastModifiedBy>1</cp:lastModifiedBy>
  <cp:revision>799</cp:revision>
  <cp:lastPrinted>2020-06-25T04:22:38Z</cp:lastPrinted>
  <dcterms:created xsi:type="dcterms:W3CDTF">2012-01-27T08:52:51Z</dcterms:created>
  <dcterms:modified xsi:type="dcterms:W3CDTF">2026-03-24T09:51:58Z</dcterms:modified>
</cp:coreProperties>
</file>