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8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1" r:id="rId15"/>
    <p:sldId id="282" r:id="rId16"/>
    <p:sldId id="268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66FF33"/>
    <a:srgbClr val="9900FF"/>
    <a:srgbClr val="FFFFFF"/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4" autoAdjust="0"/>
  </p:normalViewPr>
  <p:slideViewPr>
    <p:cSldViewPr>
      <p:cViewPr varScale="1">
        <p:scale>
          <a:sx n="80" d="100"/>
          <a:sy n="80" d="100"/>
        </p:scale>
        <p:origin x="9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2%20&#1075;&#1086;&#1076;\&#1086;&#1090;&#1095;&#1077;&#1090;%20&#1079;&#1072;%209%20&#1084;&#1077;&#1089;&#1103;&#1094;&#1077;&#1074;%202022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2%20&#1075;&#1086;&#1076;\&#1086;&#1090;&#1095;&#1077;&#1090;%20&#1079;&#1072;%209%20&#1084;&#1077;&#1089;&#1103;&#1094;&#1077;&#1074;%202022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2%20&#1075;&#1086;&#1076;\&#1086;&#1090;&#1095;&#1077;&#1090;%20&#1079;&#1072;%209%20&#1084;&#1077;&#1089;&#1103;&#1094;&#1077;&#1074;%202022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3%20&#1075;&#1086;&#1076;\&#1054;&#1090;&#1095;&#1077;&#1090;%20&#1079;&#1072;%209%20&#1084;&#1077;&#1089;&#1103;&#1094;&#1077;&#1074;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2%20&#1075;&#1086;&#1076;\&#1054;&#1090;&#1095;&#1077;&#1090;%20&#1079;&#1072;%201%20&#1087;&#1086;&#1083;&#1091;&#1075;&#1086;&#1076;&#1080;&#1077;%202022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3%20&#1075;&#1086;&#1076;\&#1054;&#1090;&#1095;&#1077;&#1090;%20&#1079;&#1072;%209%20&#1084;&#1077;&#1089;&#1103;&#1094;&#1077;&#1074;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6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6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945495830848615E-2"/>
          <c:y val="5.9872028356419221E-2"/>
          <c:w val="0.94361658714376939"/>
          <c:h val="0.93781290892215352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421165369492997E-2"/>
          <c:y val="9.0580123502263798E-2"/>
          <c:w val="0.90479796000163415"/>
          <c:h val="0.80979710741511846"/>
        </c:manualLayout>
      </c:layout>
      <c:pie3DChart>
        <c:varyColors val="1"/>
        <c:ser>
          <c:idx val="0"/>
          <c:order val="0"/>
          <c:tx>
            <c:strRef>
              <c:f>'[таблицы к итогам.xlsx]структура доходов'!$C$1</c:f>
              <c:strCache>
                <c:ptCount val="1"/>
                <c:pt idx="0">
                  <c:v>налоговые доходы</c:v>
                </c:pt>
              </c:strCache>
            </c:strRef>
          </c:tx>
          <c:dPt>
            <c:idx val="0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5E34-404D-9D7E-EEA513970E47}"/>
              </c:ext>
            </c:extLst>
          </c:dPt>
          <c:dPt>
            <c:idx val="1"/>
            <c:bubble3D val="0"/>
            <c:explosion val="23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5E34-404D-9D7E-EEA513970E47}"/>
              </c:ext>
            </c:extLst>
          </c:dPt>
          <c:dPt>
            <c:idx val="2"/>
            <c:bubble3D val="0"/>
            <c:explosion val="39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5E34-404D-9D7E-EEA513970E47}"/>
              </c:ext>
            </c:extLst>
          </c:dPt>
          <c:dLbls>
            <c:dLbl>
              <c:idx val="0"/>
              <c:layout>
                <c:manualLayout>
                  <c:x val="-0.1001082251082251"/>
                  <c:y val="7.6628352490421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34-404D-9D7E-EEA513970E47}"/>
                </c:ext>
              </c:extLst>
            </c:dLbl>
            <c:dLbl>
              <c:idx val="1"/>
              <c:layout>
                <c:manualLayout>
                  <c:x val="-0.12445887445887446"/>
                  <c:y val="-9.09961685823754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34-404D-9D7E-EEA513970E47}"/>
                </c:ext>
              </c:extLst>
            </c:dLbl>
            <c:dLbl>
              <c:idx val="2"/>
              <c:layout>
                <c:manualLayout>
                  <c:x val="0.15056691770998148"/>
                  <c:y val="-0.186970748655058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80535659670504"/>
                      <c:h val="9.7845113204199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E34-404D-9D7E-EEA513970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доходов'!$F$1:$F$3</c:f>
              <c:numCache>
                <c:formatCode>#\ ##0.0</c:formatCode>
                <c:ptCount val="3"/>
                <c:pt idx="0">
                  <c:v>62851.4</c:v>
                </c:pt>
                <c:pt idx="1">
                  <c:v>48497.7</c:v>
                </c:pt>
                <c:pt idx="2">
                  <c:v>202191.5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34-404D-9D7E-EEA513970E47}"/>
            </c:ext>
          </c:extLst>
        </c:ser>
        <c:ser>
          <c:idx val="1"/>
          <c:order val="1"/>
          <c:tx>
            <c:strRef>
              <c:f>'[таблицы к итогам.xlsx]структура доходов'!$C$2</c:f>
              <c:strCache>
                <c:ptCount val="1"/>
                <c:pt idx="0">
                  <c:v>неналоговые доходы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5E34-404D-9D7E-EEA513970E4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5E34-404D-9D7E-EEA513970E4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C-5E34-404D-9D7E-EEA513970E47}"/>
              </c:ext>
            </c:extLst>
          </c:dPt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доходов'!$D$2:$F$2</c:f>
              <c:numCache>
                <c:formatCode>General</c:formatCode>
                <c:ptCount val="3"/>
                <c:pt idx="2" formatCode="#\ ##0.0">
                  <c:v>48497.7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E34-404D-9D7E-EEA513970E47}"/>
            </c:ext>
          </c:extLst>
        </c:ser>
        <c:ser>
          <c:idx val="2"/>
          <c:order val="2"/>
          <c:tx>
            <c:strRef>
              <c:f>'[таблицы к итогам.xlsx]структура доходов'!$C$3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5E34-404D-9D7E-EEA513970E4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5E34-404D-9D7E-EEA513970E4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5E34-404D-9D7E-EEA513970E47}"/>
              </c:ext>
            </c:extLst>
          </c:dPt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доходов'!$D$3:$F$3</c:f>
              <c:numCache>
                <c:formatCode>General</c:formatCode>
                <c:ptCount val="3"/>
                <c:pt idx="2" formatCode="#\ ##0.0">
                  <c:v>202191.5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E34-404D-9D7E-EEA513970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571703027646438E-2"/>
          <c:y val="0.93531660901023561"/>
          <c:w val="0.87512628535023684"/>
          <c:h val="4.989869573376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5227554081293"/>
          <c:y val="0.10137207891122595"/>
          <c:w val="0.83058781265721782"/>
          <c:h val="0.8092164728978303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083096307522226"/>
          <c:y val="0.19160782719061525"/>
          <c:w val="0.82386108640185662"/>
          <c:h val="0.7889283205796459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023385274136874E-3"/>
          <c:y val="5.9168262349934976E-2"/>
          <c:w val="0.93434316859074373"/>
          <c:h val="0.79148313586072139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explosion val="17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74CA-4023-BB39-F20A0F45AEC5}"/>
              </c:ext>
            </c:extLst>
          </c:dPt>
          <c:dPt>
            <c:idx val="1"/>
            <c:bubble3D val="0"/>
            <c:explosion val="23"/>
            <c:spPr>
              <a:solidFill>
                <a:srgbClr val="00FF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74CA-4023-BB39-F20A0F45AEC5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74CA-4023-BB39-F20A0F45AEC5}"/>
              </c:ext>
            </c:extLst>
          </c:dPt>
          <c:dPt>
            <c:idx val="3"/>
            <c:bubble3D val="0"/>
            <c:explosion val="30"/>
            <c:spPr>
              <a:solidFill>
                <a:srgbClr val="FF33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74CA-4023-BB39-F20A0F45AEC5}"/>
              </c:ext>
            </c:extLst>
          </c:dPt>
          <c:dPt>
            <c:idx val="4"/>
            <c:bubble3D val="0"/>
            <c:explosion val="18"/>
            <c:spPr>
              <a:solidFill>
                <a:srgbClr val="00206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74CA-4023-BB39-F20A0F45AEC5}"/>
              </c:ext>
            </c:extLst>
          </c:dPt>
          <c:dPt>
            <c:idx val="5"/>
            <c:bubble3D val="0"/>
            <c:explosion val="10"/>
            <c:spPr>
              <a:solidFill>
                <a:srgbClr val="99FF3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74CA-4023-BB39-F20A0F45AEC5}"/>
              </c:ext>
            </c:extLst>
          </c:dPt>
          <c:dPt>
            <c:idx val="6"/>
            <c:bubble3D val="0"/>
            <c:explosion val="13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74CA-4023-BB39-F20A0F45AEC5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74CA-4023-BB39-F20A0F45AEC5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74CA-4023-BB39-F20A0F45AEC5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74CA-4023-BB39-F20A0F45AEC5}"/>
              </c:ext>
            </c:extLst>
          </c:dPt>
          <c:dLbls>
            <c:dLbl>
              <c:idx val="0"/>
              <c:layout>
                <c:manualLayout>
                  <c:x val="-0.22875372982970968"/>
                  <c:y val="4.6948567748307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000">
                        <a:solidFill>
                          <a:schemeClr val="bg1"/>
                        </a:solidFill>
                      </a:rPr>
                      <a:t>Дотации на выравнивание бюджетной обеспеченности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>
                        <a:solidFill>
                          <a:schemeClr val="bg1"/>
                        </a:solidFill>
                      </a:rPr>
                      <a:t>81 066,2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37881085926349"/>
                      <c:h val="0.20740579309516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4CA-4023-BB39-F20A0F45AEC5}"/>
                </c:ext>
              </c:extLst>
            </c:dLbl>
            <c:dLbl>
              <c:idx val="1"/>
              <c:layout>
                <c:manualLayout>
                  <c:x val="8.3534010236339287E-2"/>
                  <c:y val="-9.8580436860417217E-2"/>
                </c:manualLayout>
              </c:layout>
              <c:tx>
                <c:rich>
                  <a:bodyPr/>
                  <a:lstStyle/>
                  <a:p>
                    <a:r>
                      <a:rPr lang="ru-RU" sz="1000"/>
                      <a:t>Субсидии на формирование современной городской среды</a:t>
                    </a:r>
                  </a:p>
                  <a:p>
                    <a:r>
                      <a:rPr lang="ru-RU" sz="1000"/>
                      <a:t>5</a:t>
                    </a:r>
                    <a:r>
                      <a:rPr lang="ru-RU" sz="1000" baseline="0"/>
                      <a:t> 593,3</a:t>
                    </a:r>
                    <a:endParaRPr lang="ru-RU" sz="1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79533136553845"/>
                      <c:h val="0.163989333709993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4CA-4023-BB39-F20A0F45AEC5}"/>
                </c:ext>
              </c:extLst>
            </c:dLbl>
            <c:dLbl>
              <c:idx val="2"/>
              <c:layout>
                <c:manualLayout>
                  <c:x val="-0.22501969242759454"/>
                  <c:y val="0.18692043420939247"/>
                </c:manualLayout>
              </c:layout>
              <c:tx>
                <c:rich>
                  <a:bodyPr/>
                  <a:lstStyle/>
                  <a:p>
                    <a:r>
                      <a:rPr lang="ru-RU" sz="1000">
                        <a:solidFill>
                          <a:sysClr val="windowText" lastClr="000000"/>
                        </a:solidFill>
                      </a:rPr>
                      <a:t>Прочие субсидии</a:t>
                    </a:r>
                  </a:p>
                  <a:p>
                    <a:r>
                      <a:rPr lang="ru-RU" sz="1000">
                        <a:solidFill>
                          <a:sysClr val="windowText" lastClr="000000"/>
                        </a:solidFill>
                      </a:rPr>
                      <a:t>13,5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4CA-4023-BB39-F20A0F45AEC5}"/>
                </c:ext>
              </c:extLst>
            </c:dLbl>
            <c:dLbl>
              <c:idx val="3"/>
              <c:layout>
                <c:manualLayout>
                  <c:x val="0.12964856693614724"/>
                  <c:y val="-2.9088271237836423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Субвенции на осуществление ПВУ</a:t>
                    </a:r>
                  </a:p>
                  <a:p>
                    <a:r>
                      <a:rPr lang="ru-RU" sz="1000" dirty="0"/>
                      <a:t>1</a:t>
                    </a:r>
                    <a:r>
                      <a:rPr lang="ru-RU" sz="1000" baseline="0" dirty="0"/>
                      <a:t> 140,2</a:t>
                    </a:r>
                    <a:endParaRPr lang="ru-RU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20669418569881"/>
                      <c:h val="0.127174799205317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4CA-4023-BB39-F20A0F45AEC5}"/>
                </c:ext>
              </c:extLst>
            </c:dLbl>
            <c:dLbl>
              <c:idx val="4"/>
              <c:layout>
                <c:manualLayout>
                  <c:x val="4.99622420838082E-3"/>
                  <c:y val="0.19623209273632383"/>
                </c:manualLayout>
              </c:layout>
              <c:tx>
                <c:rich>
                  <a:bodyPr/>
                  <a:lstStyle/>
                  <a:p>
                    <a:r>
                      <a:rPr lang="ru-RU" sz="1000"/>
                      <a:t>Субвенции </a:t>
                    </a:r>
                    <a:r>
                      <a:rPr lang="ru-RU" sz="1000" baseline="0"/>
                      <a:t> по передаваемым полномочиям</a:t>
                    </a:r>
                  </a:p>
                  <a:p>
                    <a:r>
                      <a:rPr lang="ru-RU" sz="1000" baseline="0"/>
                      <a:t>84,7</a:t>
                    </a:r>
                    <a:endParaRPr lang="ru-RU" sz="1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01327762442132"/>
                      <c:h val="0.14255134515788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4CA-4023-BB39-F20A0F45AEC5}"/>
                </c:ext>
              </c:extLst>
            </c:dLbl>
            <c:dLbl>
              <c:idx val="5"/>
              <c:layout>
                <c:manualLayout>
                  <c:x val="-0.26555052084159964"/>
                  <c:y val="9.6794800577713596E-3"/>
                </c:manualLayout>
              </c:layout>
              <c:tx>
                <c:rich>
                  <a:bodyPr/>
                  <a:lstStyle/>
                  <a:p>
                    <a:r>
                      <a:rPr lang="ru-RU" sz="1000"/>
                      <a:t>Межбюджетные транферты</a:t>
                    </a:r>
                  </a:p>
                  <a:p>
                    <a:r>
                      <a:rPr lang="ru-RU" sz="1000"/>
                      <a:t>6 892,3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19681940101896"/>
                      <c:h val="9.72624773717953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4CA-4023-BB39-F20A0F45AEC5}"/>
                </c:ext>
              </c:extLst>
            </c:dLbl>
            <c:dLbl>
              <c:idx val="6"/>
              <c:layout>
                <c:manualLayout>
                  <c:x val="0.17180921696531073"/>
                  <c:y val="-8.8939872693883731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000" dirty="0">
                        <a:solidFill>
                          <a:schemeClr val="bg1"/>
                        </a:solidFill>
                      </a:rPr>
                      <a:t>Прочие межбюджетные трансферты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>
                        <a:solidFill>
                          <a:schemeClr val="bg1"/>
                        </a:solidFill>
                      </a:rPr>
                      <a:t>107</a:t>
                    </a:r>
                    <a:r>
                      <a:rPr lang="ru-RU" sz="1000" baseline="0" dirty="0">
                        <a:solidFill>
                          <a:schemeClr val="bg1"/>
                        </a:solidFill>
                      </a:rPr>
                      <a:t> 401,3</a:t>
                    </a:r>
                    <a:endParaRPr lang="ru-RU" sz="10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4CA-4023-BB39-F20A0F45AEC5}"/>
                </c:ext>
              </c:extLst>
            </c:dLbl>
            <c:dLbl>
              <c:idx val="7"/>
              <c:layout>
                <c:manualLayout>
                  <c:x val="1.9488983960881983E-2"/>
                  <c:y val="-8.736683185359953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Межбюджетные трансферты, передаваемые бюджетам городским поселениям из бюджета муниципального района                                     6 591,50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4CA-4023-BB39-F20A0F45AEC5}"/>
                </c:ext>
              </c:extLst>
            </c:dLbl>
            <c:dLbl>
              <c:idx val="8"/>
              <c:layout>
                <c:manualLayout>
                  <c:x val="-9.9781780978035639E-2"/>
                  <c:y val="3.1339592166363818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Прочие субсидии                                                                                                                      бюджетам городских поселений                          13 353,30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4CA-4023-BB39-F20A0F45AEC5}"/>
                </c:ext>
              </c:extLst>
            </c:dLbl>
            <c:dLbl>
              <c:idx val="9"/>
              <c:layout>
                <c:manualLayout>
                  <c:x val="0.19902324233582477"/>
                  <c:y val="-0.26801760074108383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Дотации бюджетам городских поселений на выравнивание бюджетной обеспеченности  </a:t>
                    </a:r>
                  </a:p>
                  <a:p>
                    <a:r>
                      <a:rPr lang="ru-RU" sz="600"/>
                      <a:t>90 498,4</a:t>
                    </a:r>
                    <a:endParaRPr lang="ru-RU" sz="1000">
                      <a:latin typeface="Antique Olive Compact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4CA-4023-BB39-F20A0F45AE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'[таблицы к итогам.xlsx]структура доходов'!$A$19:$G$25</c:f>
              <c:multiLvlStrCache>
                <c:ptCount val="7"/>
                <c:lvl>
                  <c:pt idx="0">
                    <c:v>81 066,2</c:v>
                  </c:pt>
                  <c:pt idx="1">
                    <c:v>5 593,3</c:v>
                  </c:pt>
                  <c:pt idx="2">
                    <c:v>13,5</c:v>
                  </c:pt>
                  <c:pt idx="3">
                    <c:v>84,7</c:v>
                  </c:pt>
                  <c:pt idx="4">
                    <c:v>1 140,2</c:v>
                  </c:pt>
                  <c:pt idx="5">
                    <c:v>6 892,3</c:v>
                  </c:pt>
                  <c:pt idx="6">
                    <c:v>107 401,3</c:v>
                  </c:pt>
                </c:lvl>
                <c:lvl>
                  <c:pt idx="0">
                    <c:v>Дотации на выравнивание бюджетной обеспеченности</c:v>
                  </c:pt>
                  <c:pt idx="1">
                    <c:v>Субсидии на реализацию программ формирования современной городской среды</c:v>
                  </c:pt>
                  <c:pt idx="2">
                    <c:v>Прочие субсидии бюджетам городских поселений</c:v>
                  </c:pt>
                  <c:pt idx="3">
                    <c:v>Субвенции бюджетам городских поселений на выполнение передаваемых полномочий субъектов РФ</c:v>
                  </c:pt>
                  <c:pt idx="4">
                    <c:v>Субвенции на осуществление первичного воинского учета на территориях, где отсутствуют военные комиссариаты</c:v>
                  </c:pt>
                  <c:pt idx="5">
                    <c:v>Межбюджетные трансферты</c:v>
                  </c:pt>
                  <c:pt idx="6">
                    <c:v>Прочие межбюджетные трансферты</c:v>
                  </c:pt>
                </c:lvl>
              </c:multiLvlStrCache>
            </c:multiLvlStrRef>
          </c:cat>
          <c:val>
            <c:numRef>
              <c:f>'[таблицы к итогам.xlsx]структура доходов'!$G$19:$G$25</c:f>
              <c:numCache>
                <c:formatCode>#\ ##0.0</c:formatCode>
                <c:ptCount val="7"/>
                <c:pt idx="0">
                  <c:v>81066.2</c:v>
                </c:pt>
                <c:pt idx="1">
                  <c:v>5593.3</c:v>
                </c:pt>
                <c:pt idx="2">
                  <c:v>13.5</c:v>
                </c:pt>
                <c:pt idx="3">
                  <c:v>84.7</c:v>
                </c:pt>
                <c:pt idx="4">
                  <c:v>1140.2</c:v>
                </c:pt>
                <c:pt idx="5">
                  <c:v>6892.3</c:v>
                </c:pt>
                <c:pt idx="6">
                  <c:v>107401.3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4CA-4023-BB39-F20A0F45A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0.65179</cdr:x>
      <cdr:y>0.83732</cdr:y>
    </cdr:from>
    <cdr:to>
      <cdr:x>1</cdr:x>
      <cdr:y>1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256619" y="3888432"/>
          <a:ext cx="2808277" cy="7554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0.8125</cdr:x>
      <cdr:y>0.12017</cdr:y>
    </cdr:from>
    <cdr:to>
      <cdr:x>1</cdr:x>
      <cdr:y>0.31399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552728" y="558062"/>
          <a:ext cx="1512168" cy="9001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7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0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месяцев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2023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на благоустройство городского поселения Излучинск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9 месяцев 2023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47564" y="1636115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37 412,6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4675976" y="1636115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73 292,2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75656" y="112367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108203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33237" y="2811223"/>
            <a:ext cx="8332314" cy="641541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Содержание сетей уличного освещения с. Большетархово </a:t>
            </a:r>
            <a:r>
              <a:rPr lang="ru-RU" sz="1100" dirty="0" smtClean="0"/>
              <a:t>–  </a:t>
            </a:r>
            <a:r>
              <a:rPr lang="ru-RU" sz="1100" dirty="0"/>
              <a:t>74 светильника,  в пгт. Излучинск –  1090 светильников; техническое обслуживание и текущий ремонт электрических сетей и электрооборудования уличного освещения с. Большетархово, д. Соснина, </a:t>
            </a:r>
            <a:r>
              <a:rPr lang="ru-RU" sz="1100" dirty="0" smtClean="0"/>
              <a:t>            д</a:t>
            </a:r>
            <a:r>
              <a:rPr lang="ru-RU" sz="1100" dirty="0"/>
              <a:t>. Пасол; ремонт сетей уличного освещения по ул. Пионерная – 900 м.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433237" y="2372741"/>
            <a:ext cx="8338811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</a:t>
            </a:r>
            <a:r>
              <a:rPr lang="ru-RU" sz="1100" dirty="0"/>
              <a:t>внутриквартальных дорог и территорий – 76540,00 м².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33237" y="3636579"/>
            <a:ext cx="8332314" cy="256349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Отлов </a:t>
            </a:r>
            <a:r>
              <a:rPr lang="ru-RU" sz="1100" dirty="0"/>
              <a:t>безнадзорных животных – </a:t>
            </a:r>
            <a:r>
              <a:rPr lang="ru-RU" sz="1100" dirty="0" smtClean="0"/>
              <a:t>168 </a:t>
            </a:r>
            <a:r>
              <a:rPr lang="ru-RU" sz="1100" dirty="0"/>
              <a:t>шт.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439734" y="4051963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Ремонт металлических ограждений, рекламных щитов, покраска сцены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33237" y="4519407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Поставка </a:t>
            </a:r>
            <a:r>
              <a:rPr lang="ru-RU" sz="1100" dirty="0" smtClean="0"/>
              <a:t>малых архитектурных форм, баннеров, остановочного павильона</a:t>
            </a:r>
            <a:endParaRPr lang="ru-RU" sz="1100" dirty="0"/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33237" y="4986851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Содержание детских и игровых площадок – 32 шт.</a:t>
            </a: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433237" y="5466656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Выполнение работ по озеленению территории </a:t>
            </a:r>
            <a:r>
              <a:rPr lang="ru-RU" sz="1100" dirty="0" err="1" smtClean="0"/>
              <a:t>пгт</a:t>
            </a:r>
            <a:r>
              <a:rPr lang="ru-RU" sz="1100" dirty="0" smtClean="0"/>
              <a:t>. </a:t>
            </a:r>
            <a:r>
              <a:rPr lang="ru-RU" sz="1100" dirty="0" err="1" smtClean="0"/>
              <a:t>Излучинск</a:t>
            </a:r>
            <a:endParaRPr lang="ru-RU" sz="1100" dirty="0"/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439734" y="5943757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Выполнение работ по благоустройству набережной реки </a:t>
            </a:r>
            <a:r>
              <a:rPr lang="ru-RU" sz="1100" dirty="0" err="1" smtClean="0"/>
              <a:t>Окуневка</a:t>
            </a:r>
            <a:r>
              <a:rPr lang="ru-RU" sz="1100" dirty="0" smtClean="0"/>
              <a:t>, общественной территории (сквер) </a:t>
            </a:r>
            <a:endParaRPr lang="ru-RU" sz="11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7564" y="1864654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8 486,9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4675976" y="1864654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8 388,4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375972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24128" y="126876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19492" y="2484306"/>
            <a:ext cx="8712968" cy="3888432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памяти «Блокадный хлеб»; окружная военно-патриотическая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киноакция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«Вальс», «Порох», «Блокада»; адресное чествование жительниц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награжденных знаком «Житель блокадного Ленинграда»; онлайн-акция «Память в наших сердцах»; патриотическая программа «Ленинград. Блокада. Подвиг.»;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«Музыка и портреты для любимых»; онлайн-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«Не женская работа»; акция «Любимые ветераны»; адресное поздравление участников ВОВ; вокальный проект «Голоса района»;  онлайн мастер – класс «Букет для любимой мамы»; онлайн Праздничная программа «Весенняя улыбка»; онлайн-трансляция художественного фильма;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поздравление сотрудников БУ «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Нижневартовская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районная больница», жительниц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 жителей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праздничная программа, посвященная Дню поселка, Весны и Труда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азвлекательная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«Наша родная сторонка»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спортивное мероприятие «Теннисный турнир»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«Рассвет Победы»; всероссийская акция «Георгиевская ленточка»; всероссийская акция «Вахта Памяти»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торжественная церемония возложения цветов к мемориалу «Слава героям»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«Бессмертный полк»; возложение цветов к памятнику героям, павшим в годы Великой Отечественной войны 1941–1945 годов «Вспомним всех поименно»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д. Соснина; всероссийская акция «Полевая кухня»; торжественное мероприятие «Победа Родина моей!»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праздничный обед с проведением концертной программы для ветеранов Великой Отечественной войны 1941–1945 годов с участием членов местной общественной организации ветеранов войны и труда, инвалидов и пенсионеров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адресные поздравления ветеранов Великой Отечественной войны 1941–1945 годов; международный проект «Рио-Рита – радость Победы»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«Фонарики Победы»; праздничный салют, посвященный празднованию Дня Победы; фотовыставка «Помним и чтим»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трансляция кинопоказа «Красный призрак»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Шоу мыльных пузырей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танцевальный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зеркальными людьми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игровая программа «Солнышко на ладошки»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конкурс детского рисунка на асфальте «Детские мечты»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Выставочный проект «Роль России в мире»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«Окна России»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всероссийский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 люблю Россию»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«Горжусь тобой, моя Россия»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трансляция фильма «Русь изначальная»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Участие во Всероссийской  акции «Свеча памяти»; торжественная церемония возложения цветов к мемориалу «Доблесть и Слава»; всероссийская минута молчания; участие во Всероссийской акции «Красная гвоздика»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вручение продуктовых наборов ветеранам Великой Отечественной войны 1941–1945 годов: час памяти «Тот самый первый день войны»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кинопоказы киноальманаха «Без срока давности непокоренные»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Парад семей в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конкурсная программа «Радуга семейных талантов»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Торжественное открытие мероприятий, посвященных Дню физкультурника; вручение награды администрации поселения в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Излдучинск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спортивная программа «Джунгли зовут»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 информации «Мы флагом Российским гордимся»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торжественное поднятие флагов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викторина «День знаний»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торжественные линейки, уроки знаний, посвященные началу нового учебного года;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«Капля жизни», тематическая выставка «Осторожно! Терроризм!», информационный час «День солидарности в борьбе с терроризмом».</a:t>
            </a:r>
          </a:p>
          <a:p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2411760"/>
            <a:ext cx="8712968" cy="3897560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религиозного обряда «Крещение Господне».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снятия блокады 15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- п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тематических классных часов, круглых столов, уроков мужества; Акция «Блокадный хлеб» (акция     памяти по раздаче волонтерами буклеты с информацией о блокадном хлебе); Волонтерская районная акция «Свеча памяти» (Волонтеры зажигают свечи на памятниках, в память о людях      погибших в блокаду); адресное чествование жительниц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награжденных знаком «Житель блокадного Ленинграда»; возложение цветов к мемориалу «Доблесть и Слава»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- 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дресное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поздравление ветеранов Великой Отечественной войны, посещение семей мобилизованных участников СВО; Возложение цветов к мемориалу «Доблесть и Слава» с участием защитников Отечества, ветеранов Великой Отечественной войны; Митинг-концерт «Слава защитникам Отечества!»; Физкультурное мероприятие среди трудовых коллективов по мини-футболу, посвященному Дню Защитника Отечества; Действующий павильон «МЫ ВМЕСТЕ»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Праздничная программа «Отважные защитники»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женский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- 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#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ВамЛюбимые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адресное поздравление ветеранов Великой отечественной войны, жен и матерей военных, участвующих 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военной операции; Торжественное собрание, посвященное празднованию Международного женского дня - 8 Марта; праздничный концерт «Весна и сердце шепчут в унисон»; Концертная программа для граждан старшего поколения; Кинопоказ картины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Ополченочка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Праздничный концерт «Букет весны»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Праздничная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«Вы самые прекрасные»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поселка -  т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оржественная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программа, посвященная 35-летию образования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Фестиваль трудовых коллективов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- к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онцертная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«Во славу Труда!»; праздничная программа, посвященная Дню поселка, Весны и Труда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спортивное мероприятие: турнир по настольному теннису, матчевая встреча по волейболу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Торжественное собрание; концертная программа «Здравствуй, славный Первомай!»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мая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Всероссийских, международных, окружных акциях: Всероссийский онлайн-марафон «Вспомним всех поименно» (онлайн); Всероссийский конкурс рассказов «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Родину», посвященный участникам СВО (онлайн); Всероссийская акция «Георгиевская ленточка»; Международный «Диктант Победы»; Всероссийская акция «Бессмертный полк»; Участие во Всероссийских акциях: «Свеча памяти», «Красная гвоздика»; Участие во Всероссийском проекте #Мирные окна,   #Окна Победы (онлайн); Всероссийская акция «Читаем детям о войне» (онлайн); Всероссийская акция «Вахта Памяти»; торжественная церемония возложения цветов к мемориалу «Слава героям»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возложение цветов к памятнику героям, павшим в годы Великой Отечественной войны 1941–1945 годов «Вспомним всех поименно»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268760"/>
            <a:ext cx="8712968" cy="4968552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Соснина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адресные поздравления ветеранов Великой Отечественной войны 1941–1945 годов; Митинг. Концертная программа «Особенный день в сорок пятом году…».   Коллективное исполнение песни «Шел солдат по городу»; праздничный салют, посвященный празднованию Дня Победы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- ш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мыльных пузырей; Игровая развлекательная программа «Солнышко на ладошки», Лазерное шоу «Эволюция»; работа игровой площадки: мастер-класс «Оригами», ментальная арифметика, настольные игры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-игра «В страну детства»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- т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оржественная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церемония возложения цветов к мемориалу «Доблесть и Слава»; Закладка аллеи из 95 деревьев (с участием семей участников СВО, почетных жителей района, общественных деятелей); Торжественная церемония открытия Х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 фестиваля искусств «Мое сердце –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Нижневартовский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район»; Презентация тематический площадки культур народов России «Многонациональное добрососедство» 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национальных площадок: 1. Славянское подворье; 2. Казахский аул; 3. Казачий курень; 4. Национальный площадки коренных народов Севера «Стойбище приглашает»; 5. Национальная татаро-башкирская площадка «Сабантуй»; Концертно-танцевальная программа «У района Юбилей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Всероссийская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всероссийская акция «Окна России» всероссийский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 люблю Россию»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памяти и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скорби - у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Всероссийской акции «Свеча памяти»; торжественная церемония возложения цветов к мемориалу «Доблесть и Слава»; всероссийская минута молчания; участие во Всероссийской акции «Красная гвоздика», вручение продуктовых наборов ветеранам Великой Отечественной войны 1941–1945 годов: час памяти «Тот самый первый день войны»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- п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раздничная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программа, посвящённая Дню молодёжи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танцевальная программа «Мы Вместе»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семьи, любви и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верности - ч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ествование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семейных пар, праздничная программа в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«Родные-любимые»,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«Символ любви»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Праздничная программа «Моя семья – мое богатство» д.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физкультурника - т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оржественное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мероприятий, посвященных Дню физкультурника; вручение награды администрации поселения, праздничная программа: шоу мыльных пузырей; игровая развлекательная анимационная шоу-программа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-зарядка «На спортивной волне»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государственного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флага - т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оржественный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 флагов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информационный час «Флаг нашего государства»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торжественная церемония возложения цветов к мемориалу «Доблесть и Слава»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д. Соснина; праздничный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участие во Всероссийских акциях «Свет России», «Окна России», «Патриотизм в лицах», акция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добра»: распространение лент и флажков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99062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412776"/>
            <a:ext cx="8712968" cy="4392488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открытых дверей» для учащихся образовательных учреждений и жителей поселка, образовательная деятельность с воспитанниками: беседы, показ презентаций ко Дню знаний, Торжественные линейки, уроки знаний, уроки Дружбы, уроки Мира, посвященные началу нового учебного года. Участие в торжественных линейках, посвященных началу учебного года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Золотая осень-2023 -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торговли местных товаропроизводителей, а так же садоводов, дачников, любителей огородов и т.д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«Капля жизни» д.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Соснина,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панихида по погибшим в результате терактов в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«Всероссийский день бега «Кросс Нации – 2023» на территории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села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возложения цветов к памятнику воинам, погибшим в годы Великой Отечественной войны 1941–1945 гг.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Презентация национальной площадки «Гостеприимный чум»; выставки творчества жителей села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посвященная 95-й годовщине со Дня образования села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выставка изделий декоративно-прикладного искусства «Село мастеров»; выставка овощей, цветов, дикоросов, домашних заготовок «Урожай -2023»; детская выставка рисунков «Мой дом, моё село»; Праздничная программа, посвященная 95-й годовщине со Дня образования села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«Люблю тебя, земля моя родная!».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Чествование юбиляров свадеб, новорожденных, участников СВО и жен участников СВО; Концертная программа «Люблю    тебя, земля моя родная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творческих коллективов и исполнителей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д. Вата); Развлекательная программа для детей: работа аниматоров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работа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мастер-классов по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аквагриму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75317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313 540,6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270 935,8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42 604,8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Профицит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9 </a:t>
            </a:r>
            <a:r>
              <a:rPr lang="en-US" sz="28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месяцев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2023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236514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9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месяцев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3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года (тыс. руб.)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052726"/>
              </p:ext>
            </p:extLst>
          </p:nvPr>
        </p:nvGraphicFramePr>
        <p:xfrm>
          <a:off x="1259632" y="1340768"/>
          <a:ext cx="6624735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979912"/>
              </p:ext>
            </p:extLst>
          </p:nvPr>
        </p:nvGraphicFramePr>
        <p:xfrm>
          <a:off x="827584" y="1340769"/>
          <a:ext cx="7776864" cy="4725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82694"/>
              </p:ext>
            </p:extLst>
          </p:nvPr>
        </p:nvGraphicFramePr>
        <p:xfrm>
          <a:off x="1259632" y="1340767"/>
          <a:ext cx="6840759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984498"/>
              </p:ext>
            </p:extLst>
          </p:nvPr>
        </p:nvGraphicFramePr>
        <p:xfrm>
          <a:off x="1115617" y="1438274"/>
          <a:ext cx="7245496" cy="429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налоговых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9 месяцев 2023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677658" y="3686972"/>
            <a:ext cx="4608512" cy="576064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Доходы от уплаты акцизов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77658" y="1415060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доходы физических лиц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91952" y="2132856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Земельный налог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5676" y="2924944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имущество физических лиц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77658" y="4437112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Транспортный налог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691952" y="5229200"/>
            <a:ext cx="4608512" cy="720080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Единый сельскохозяйственный налог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42771" y="110691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97899" y="1521875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44 340,9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9260" y="1521875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35 342,3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69260" y="2236375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7 234,3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69260" y="2970991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2 488,9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53064" y="110691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62756" y="533721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449,9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2756" y="453321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617,4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62756" y="3722976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3 221,1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98423" y="226000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12 042,8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94653" y="2954299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2 286,5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94653" y="533721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212,6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94653" y="453321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658,0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94653" y="3722976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3 310,5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782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неналоговых поступлений в бюджет поселения за 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9 </a:t>
            </a:r>
            <a:r>
              <a:rPr lang="en-US" sz="2400" dirty="0" err="1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месяцев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3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года (тыс. руб.)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693578" y="2970069"/>
            <a:ext cx="4608512" cy="576064"/>
          </a:xfrm>
          <a:prstGeom prst="rightArrow">
            <a:avLst>
              <a:gd name="adj1" fmla="val 50000"/>
              <a:gd name="adj2" fmla="val 1523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Доходы от </a:t>
            </a:r>
            <a:r>
              <a:rPr lang="ru-RU" sz="1200" b="1" dirty="0" smtClean="0">
                <a:solidFill>
                  <a:schemeClr val="tx1"/>
                </a:solidFill>
              </a:rPr>
              <a:t>продажи квартир и иного имущества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58992" y="1062773"/>
            <a:ext cx="4641472" cy="494019"/>
          </a:xfrm>
          <a:prstGeom prst="rightArrow">
            <a:avLst>
              <a:gd name="adj1" fmla="val 50000"/>
              <a:gd name="adj2" fmla="val 20437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Доходы, получаемые в виде арендной платы за земельные участки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23534" y="1678962"/>
            <a:ext cx="4576930" cy="552785"/>
          </a:xfrm>
          <a:prstGeom prst="rightArrow">
            <a:avLst>
              <a:gd name="adj1" fmla="val 50000"/>
              <a:gd name="adj2" fmla="val 19093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Доходы от сдачи в аренду имущества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2222" y="2326557"/>
            <a:ext cx="4591224" cy="494935"/>
          </a:xfrm>
          <a:prstGeom prst="rightArrow">
            <a:avLst>
              <a:gd name="adj1" fmla="val 50000"/>
              <a:gd name="adj2" fmla="val 1775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Доходы от продажи земельных участков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91952" y="3645024"/>
            <a:ext cx="4608512" cy="564961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Доходы, поступающие в порядке возмещения расходов, понесенных в связи с эксплуатацией имущества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07743" y="4350859"/>
            <a:ext cx="4585703" cy="648072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компенсации затрат бюджетов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52455" y="1299440"/>
            <a:ext cx="1224136" cy="316085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40 024,9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21958" y="125608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33 652,4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70726" y="2448896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1 410,9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70726" y="3076724"/>
            <a:ext cx="1224136" cy="252029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52455" y="5302724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1 309,3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370726" y="4530154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4 306,5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370726" y="377151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259,1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728933" y="5877272"/>
            <a:ext cx="4559702" cy="792088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неналоговые доходы, невыясненные поступления, прочие поступления от денежных взысканий и </a:t>
            </a:r>
            <a:r>
              <a:rPr lang="ru-RU" sz="1050" b="1" dirty="0" err="1" smtClean="0">
                <a:solidFill>
                  <a:schemeClr val="tx1"/>
                </a:solidFill>
              </a:rPr>
              <a:t>штрафов,прочие</a:t>
            </a:r>
            <a:r>
              <a:rPr lang="ru-RU" sz="1050" b="1" dirty="0" smtClean="0">
                <a:solidFill>
                  <a:schemeClr val="tx1"/>
                </a:solidFill>
              </a:rPr>
              <a:t> доходы от оказания платных услуг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10417" y="5163018"/>
            <a:ext cx="4566004" cy="559296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поступления от использования имущества, находящегося в собственности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569260" y="884838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41268" y="179754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973,3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41268" y="3098233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1 575,00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641268" y="3801490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440,8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641268" y="454888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292,9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41268" y="2448896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3 830,8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70726" y="6071424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531,1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70726" y="179754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655,9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41268" y="531665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17,9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641268" y="6075294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3 442,5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7280447" y="869633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безвозмездных поступлений в бюджет поселения за  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9 </a:t>
            </a:r>
            <a:r>
              <a:rPr lang="en-US" dirty="0" err="1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месяцев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2023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года (тыс. руб.) 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566520"/>
              </p:ext>
            </p:extLst>
          </p:nvPr>
        </p:nvGraphicFramePr>
        <p:xfrm>
          <a:off x="467544" y="1340768"/>
          <a:ext cx="8064896" cy="464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555776" y="2348880"/>
            <a:ext cx="43204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438432"/>
              </p:ext>
            </p:extLst>
          </p:nvPr>
        </p:nvGraphicFramePr>
        <p:xfrm>
          <a:off x="1291590" y="1196752"/>
          <a:ext cx="7240850" cy="4787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979710"/>
              </p:ext>
            </p:extLst>
          </p:nvPr>
        </p:nvGraphicFramePr>
        <p:xfrm>
          <a:off x="899592" y="1196752"/>
          <a:ext cx="7848871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расходов бюджета поселения                                за 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9 </a:t>
            </a:r>
            <a:r>
              <a:rPr lang="en-US" dirty="0" err="1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месяцев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 2023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года 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3162147" y="2717212"/>
            <a:ext cx="2528563" cy="2199156"/>
          </a:xfrm>
          <a:prstGeom prst="quadArrowCallout">
            <a:avLst/>
          </a:prstGeom>
          <a:solidFill>
            <a:srgbClr val="0000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Исполнено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270</a:t>
            </a:r>
            <a:r>
              <a:rPr 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935</a:t>
            </a:r>
            <a:r>
              <a:rPr 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8</a:t>
            </a:r>
            <a:r>
              <a:rPr 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тыс</a:t>
            </a: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руб</a:t>
            </a: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1" y="3178630"/>
            <a:ext cx="3096345" cy="8531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23 372,6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6002" y="1574036"/>
            <a:ext cx="2595903" cy="118665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203,2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73" y="1569498"/>
            <a:ext cx="2866604" cy="936104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73 051,9 тыс. руб.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8 388,4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2911358"/>
            <a:ext cx="2595903" cy="1000076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368,9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40153" y="1569497"/>
            <a:ext cx="3096344" cy="135807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4 352,1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40152" y="4225271"/>
            <a:ext cx="3096344" cy="931921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160 041,5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1278735" y="5347657"/>
            <a:ext cx="3033840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17,0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4716016" y="5347657"/>
            <a:ext cx="3096344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1 140,2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Расходы на реализацию муниципальных 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9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месяцев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2023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года (тыс. руб.)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1619672" y="2429272"/>
            <a:ext cx="2592288" cy="3592016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171 725,4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5364088" y="2429272"/>
            <a:ext cx="2592288" cy="359201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270 935,8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63688" y="1660612"/>
            <a:ext cx="2304256" cy="51244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163611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23309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>
                <a:solidFill>
                  <a:prstClr val="black"/>
                </a:solidFill>
              </a:rPr>
              <a:t>*</a:t>
            </a:r>
            <a:endParaRPr lang="en-US" sz="1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  <a:gradFill>
            <a:gsLst>
              <a:gs pos="0">
                <a:srgbClr val="FF0000"/>
              </a:gs>
              <a:gs pos="83899">
                <a:srgbClr val="66FF33"/>
              </a:gs>
              <a:gs pos="73030">
                <a:srgbClr val="FFFF00"/>
              </a:gs>
              <a:gs pos="4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Содержание в нормативном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а 9 </a:t>
            </a:r>
            <a:r>
              <a:rPr lang="en-US" dirty="0" err="1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месяцев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 2023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21 138,5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22972</TotalTime>
  <Words>2474</Words>
  <Application>Microsoft Office PowerPoint</Application>
  <PresentationFormat>Экран (4:3)</PresentationFormat>
  <Paragraphs>173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Antique Olive Compact</vt:lpstr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9 месяцев 2023 года (тыс. руб.) </vt:lpstr>
      <vt:lpstr>Структура неналоговых поступлений в бюджет поселения за 9 месяцев 2023 года (тыс. руб.) </vt:lpstr>
      <vt:lpstr>Структура безвозмездных поступлений в бюджет поселения за  9 месяцев 2023 года (тыс. руб.) </vt:lpstr>
      <vt:lpstr>Структура расходов бюджета поселения                                за 9 месяцев 2023 года (тыс. руб.)</vt:lpstr>
      <vt:lpstr>Презентация PowerPoint</vt:lpstr>
      <vt:lpstr>Расходы дорожного фонда городского поселения Излучинск за 9 месяцев 2023 года</vt:lpstr>
      <vt:lpstr>Расходы на благоустройство городского поселения Излучинск за 9 месяцев 2023 года</vt:lpstr>
      <vt:lpstr>Расходы на культуру, кинематографию  городского поселения Излучинск   за 9 месяцев 2023 года 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777</cp:revision>
  <cp:lastPrinted>2020-07-13T12:17:14Z</cp:lastPrinted>
  <dcterms:created xsi:type="dcterms:W3CDTF">2012-01-27T08:52:51Z</dcterms:created>
  <dcterms:modified xsi:type="dcterms:W3CDTF">2023-10-11T11:18:39Z</dcterms:modified>
</cp:coreProperties>
</file>