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8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81" r:id="rId15"/>
    <p:sldId id="282" r:id="rId16"/>
    <p:sldId id="268" r:id="rId17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66FF33"/>
    <a:srgbClr val="9900FF"/>
    <a:srgbClr val="FFFFFF"/>
    <a:srgbClr val="0000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4" autoAdjust="0"/>
  </p:normalViewPr>
  <p:slideViewPr>
    <p:cSldViewPr>
      <p:cViewPr varScale="1">
        <p:scale>
          <a:sx n="80" d="100"/>
          <a:sy n="80" d="100"/>
        </p:scale>
        <p:origin x="96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.60\OtdPlan\2022%20&#1075;&#1086;&#1076;\&#1086;&#1090;&#1095;&#1077;&#1090;%20&#1079;&#1072;%209%20&#1084;&#1077;&#1089;&#1103;&#1094;&#1077;&#1074;%202022\&#1041;&#1102;&#1076;&#1078;&#1077;&#1090;%20&#1076;&#1083;&#1103;%20&#1075;&#1088;&#1072;&#1078;&#1076;&#1072;&#1085;\&#1054;&#1090;&#1095;&#1077;&#1090;\&#1090;&#1072;&#1073;&#1083;&#1080;&#1094;&#1099;%20&#1082;%20&#1080;&#1090;&#1086;&#1075;&#1072;&#108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.60\OtdPlan\2022%20&#1075;&#1086;&#1076;\&#1086;&#1090;&#1095;&#1077;&#1090;%20&#1079;&#1072;%209%20&#1084;&#1077;&#1089;&#1103;&#1094;&#1077;&#1074;%202022\&#1041;&#1102;&#1076;&#1078;&#1077;&#1090;%20&#1076;&#1083;&#1103;%20&#1075;&#1088;&#1072;&#1078;&#1076;&#1072;&#1085;\&#1054;&#1090;&#1095;&#1077;&#1090;\&#1090;&#1072;&#1073;&#1083;&#1080;&#1094;&#1099;%20&#1082;%20&#1080;&#1090;&#1086;&#1075;&#1072;&#1084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60\OtdPlan\2022%20&#1075;&#1086;&#1076;\&#1086;&#1090;&#1095;&#1077;&#1090;%20&#1079;&#1072;%209%20&#1084;&#1077;&#1089;&#1103;&#1094;&#1077;&#1074;%202022\&#1041;&#1102;&#1076;&#1078;&#1077;&#1090;%20&#1076;&#1083;&#1103;%20&#1075;&#1088;&#1072;&#1078;&#1076;&#1072;&#1085;\&#1054;&#1090;&#1095;&#1077;&#1090;\&#1090;&#1072;&#1073;&#1083;&#1080;&#1094;&#1099;%20&#1082;%20&#1080;&#1090;&#1086;&#1075;&#1072;&#108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60\OtdPlan\2023%20&#1075;&#1086;&#1076;\&#1054;&#1090;&#1095;&#1077;&#1090;%20&#1079;&#1072;%209%20&#1084;&#1077;&#1089;&#1103;&#1094;&#1077;&#1074;\&#1041;&#1102;&#1076;&#1078;&#1077;&#1090;%20&#1076;&#1083;&#1103;%20&#1075;&#1088;&#1072;&#1078;&#1076;&#1072;&#1085;\&#1054;&#1090;&#1095;&#1077;&#1090;\&#1090;&#1072;&#1073;&#1083;&#1080;&#1094;&#1099;%20&#1082;%20&#1080;&#1090;&#1086;&#1075;&#1072;&#108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60\OtdPlan\2022%20&#1075;&#1086;&#1076;\&#1054;&#1090;&#1095;&#1077;&#1090;%20&#1079;&#1072;%201%20&#1087;&#1086;&#1083;&#1091;&#1075;&#1086;&#1076;&#1080;&#1077;%202022\&#1041;&#1102;&#1076;&#1078;&#1077;&#1090;%20&#1076;&#1083;&#1103;%20&#1075;&#1088;&#1072;&#1078;&#1076;&#1072;&#1085;\&#1054;&#1090;&#1095;&#1077;&#1090;\&#1090;&#1072;&#1073;&#1083;&#1080;&#1094;&#1099;%20&#1082;%20&#1080;&#1090;&#1086;&#1075;&#1072;&#108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60\OtdPlan\2023%20&#1075;&#1086;&#1076;\&#1054;&#1090;&#1095;&#1077;&#1090;%20&#1079;&#1072;%209%20&#1084;&#1077;&#1089;&#1103;&#1094;&#1077;&#1074;\&#1041;&#1102;&#1076;&#1078;&#1077;&#1090;%20&#1076;&#1083;&#1103;%20&#1075;&#1088;&#1072;&#1078;&#1076;&#1072;&#1085;\&#1054;&#1090;&#1095;&#1077;&#1090;\&#1090;&#1072;&#1073;&#1083;&#1080;&#1094;&#1099;%20&#1082;%20&#1080;&#1090;&#1086;&#1075;&#1072;&#1084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7596371882086"/>
          <c:y val="5.6962025316455694E-2"/>
          <c:w val="0.45238095238095238"/>
          <c:h val="0.84177215189873422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0"/>
      </c:pieChart>
      <c:spPr>
        <a:noFill/>
        <a:ln w="26056">
          <a:noFill/>
        </a:ln>
      </c:spPr>
    </c:plotArea>
    <c:legend>
      <c:legendPos val="r"/>
      <c:layout>
        <c:manualLayout>
          <c:xMode val="edge"/>
          <c:yMode val="edge"/>
          <c:x val="0.62585034013605445"/>
          <c:y val="0.25738396624472576"/>
          <c:w val="0.35260770975056688"/>
          <c:h val="0.61603375527426163"/>
        </c:manualLayout>
      </c:layout>
      <c:overlay val="0"/>
      <c:txPr>
        <a:bodyPr/>
        <a:lstStyle/>
        <a:p>
          <a:pPr>
            <a:defRPr sz="1888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4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6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6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3945495830848615E-2"/>
          <c:y val="5.9872028356419221E-2"/>
          <c:w val="0.94361658714376939"/>
          <c:h val="0.93781290892215352"/>
        </c:manualLayout>
      </c:layout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3421165369492997E-2"/>
          <c:y val="9.0580123502263798E-2"/>
          <c:w val="0.90479796000163415"/>
          <c:h val="0.80979710741511846"/>
        </c:manualLayout>
      </c:layout>
      <c:pie3DChart>
        <c:varyColors val="1"/>
        <c:ser>
          <c:idx val="0"/>
          <c:order val="0"/>
          <c:tx>
            <c:strRef>
              <c:f>'[таблицы к итогам.xlsx]структура доходов'!$C$1</c:f>
              <c:strCache>
                <c:ptCount val="1"/>
                <c:pt idx="0">
                  <c:v>налоговые доходы</c:v>
                </c:pt>
              </c:strCache>
            </c:strRef>
          </c:tx>
          <c:dPt>
            <c:idx val="0"/>
            <c:bubble3D val="0"/>
            <c:spPr>
              <a:solidFill>
                <a:srgbClr val="FF0066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5E34-404D-9D7E-EEA513970E47}"/>
              </c:ext>
            </c:extLst>
          </c:dPt>
          <c:dPt>
            <c:idx val="1"/>
            <c:bubble3D val="0"/>
            <c:explosion val="23"/>
            <c:spPr>
              <a:solidFill>
                <a:srgbClr val="FFC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5E34-404D-9D7E-EEA513970E47}"/>
              </c:ext>
            </c:extLst>
          </c:dPt>
          <c:dPt>
            <c:idx val="2"/>
            <c:bubble3D val="0"/>
            <c:explosion val="39"/>
            <c:spPr>
              <a:solidFill>
                <a:srgbClr val="00B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5E34-404D-9D7E-EEA513970E47}"/>
              </c:ext>
            </c:extLst>
          </c:dPt>
          <c:dLbls>
            <c:dLbl>
              <c:idx val="0"/>
              <c:layout>
                <c:manualLayout>
                  <c:x val="-0.1001082251082251"/>
                  <c:y val="7.6628352490421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34-404D-9D7E-EEA513970E47}"/>
                </c:ext>
              </c:extLst>
            </c:dLbl>
            <c:dLbl>
              <c:idx val="1"/>
              <c:layout>
                <c:manualLayout>
                  <c:x val="-0.12445887445887446"/>
                  <c:y val="-9.09961685823754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34-404D-9D7E-EEA513970E47}"/>
                </c:ext>
              </c:extLst>
            </c:dLbl>
            <c:dLbl>
              <c:idx val="2"/>
              <c:layout>
                <c:manualLayout>
                  <c:x val="0.15056691770998148"/>
                  <c:y val="-0.186970748655058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780535659670504"/>
                      <c:h val="9.78451132041997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E34-404D-9D7E-EEA513970E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'[таблицы к итогам.xlsx]структура доходов'!$C$1:$C$3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'[таблицы к итогам.xlsx]структура доходов'!$F$1:$F$3</c:f>
              <c:numCache>
                <c:formatCode>#\ ##0.0</c:formatCode>
                <c:ptCount val="3"/>
                <c:pt idx="0">
                  <c:v>62851.4</c:v>
                </c:pt>
                <c:pt idx="1">
                  <c:v>48497.7</c:v>
                </c:pt>
                <c:pt idx="2">
                  <c:v>202191.5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34-404D-9D7E-EEA513970E47}"/>
            </c:ext>
          </c:extLst>
        </c:ser>
        <c:ser>
          <c:idx val="1"/>
          <c:order val="1"/>
          <c:tx>
            <c:strRef>
              <c:f>'[таблицы к итогам.xlsx]структура доходов'!$C$2</c:f>
              <c:strCache>
                <c:ptCount val="1"/>
                <c:pt idx="0">
                  <c:v>неналоговые доходы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8-5E34-404D-9D7E-EEA513970E47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A-5E34-404D-9D7E-EEA513970E47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C-5E34-404D-9D7E-EEA513970E47}"/>
              </c:ext>
            </c:extLst>
          </c:dPt>
          <c:cat>
            <c:strRef>
              <c:f>'[таблицы к итогам.xlsx]структура доходов'!$C$1:$C$3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'[таблицы к итогам.xlsx]структура доходов'!$D$2:$F$2</c:f>
              <c:numCache>
                <c:formatCode>General</c:formatCode>
                <c:ptCount val="3"/>
                <c:pt idx="2" formatCode="#\ ##0.0">
                  <c:v>48497.7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E34-404D-9D7E-EEA513970E47}"/>
            </c:ext>
          </c:extLst>
        </c:ser>
        <c:ser>
          <c:idx val="2"/>
          <c:order val="2"/>
          <c:tx>
            <c:strRef>
              <c:f>'[таблицы к итогам.xlsx]структура доходов'!$C$3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F-5E34-404D-9D7E-EEA513970E47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1-5E34-404D-9D7E-EEA513970E47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3-5E34-404D-9D7E-EEA513970E47}"/>
              </c:ext>
            </c:extLst>
          </c:dPt>
          <c:cat>
            <c:strRef>
              <c:f>'[таблицы к итогам.xlsx]структура доходов'!$C$1:$C$3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'[таблицы к итогам.xlsx]структура доходов'!$D$3:$F$3</c:f>
              <c:numCache>
                <c:formatCode>General</c:formatCode>
                <c:ptCount val="3"/>
                <c:pt idx="2" formatCode="#\ ##0.0">
                  <c:v>202191.5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E34-404D-9D7E-EEA513970E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8571703027646438E-2"/>
          <c:y val="0.93531660901023561"/>
          <c:w val="0.87512628535023684"/>
          <c:h val="4.9898695733765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5227554081293"/>
          <c:y val="0.10137207891122595"/>
          <c:w val="0.83058781265721782"/>
          <c:h val="0.8092164728978303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9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083096307522226"/>
          <c:y val="0.19160782719061525"/>
          <c:w val="0.82386108640185662"/>
          <c:h val="0.7889283205796459"/>
        </c:manualLayout>
      </c:layout>
      <c:pie3D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2023385274136874E-3"/>
          <c:y val="5.9168262349934976E-2"/>
          <c:w val="0.93434316859074373"/>
          <c:h val="0.79148313586072139"/>
        </c:manualLayout>
      </c:layout>
      <c:pie3DChart>
        <c:varyColors val="1"/>
        <c:ser>
          <c:idx val="0"/>
          <c:order val="0"/>
          <c:explosion val="7"/>
          <c:dPt>
            <c:idx val="0"/>
            <c:bubble3D val="0"/>
            <c:explosion val="17"/>
            <c:spPr>
              <a:solidFill>
                <a:srgbClr val="FF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74CA-4023-BB39-F20A0F45AEC5}"/>
              </c:ext>
            </c:extLst>
          </c:dPt>
          <c:dPt>
            <c:idx val="1"/>
            <c:bubble3D val="0"/>
            <c:explosion val="23"/>
            <c:spPr>
              <a:solidFill>
                <a:srgbClr val="00FF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74CA-4023-BB39-F20A0F45AEC5}"/>
              </c:ext>
            </c:extLst>
          </c:dPt>
          <c:dPt>
            <c:idx val="2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74CA-4023-BB39-F20A0F45AEC5}"/>
              </c:ext>
            </c:extLst>
          </c:dPt>
          <c:dPt>
            <c:idx val="3"/>
            <c:bubble3D val="0"/>
            <c:explosion val="30"/>
            <c:spPr>
              <a:solidFill>
                <a:srgbClr val="FF3399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74CA-4023-BB39-F20A0F45AEC5}"/>
              </c:ext>
            </c:extLst>
          </c:dPt>
          <c:dPt>
            <c:idx val="4"/>
            <c:bubble3D val="0"/>
            <c:explosion val="18"/>
            <c:spPr>
              <a:solidFill>
                <a:srgbClr val="00206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74CA-4023-BB39-F20A0F45AEC5}"/>
              </c:ext>
            </c:extLst>
          </c:dPt>
          <c:dPt>
            <c:idx val="5"/>
            <c:bubble3D val="0"/>
            <c:explosion val="10"/>
            <c:spPr>
              <a:solidFill>
                <a:srgbClr val="99FF33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74CA-4023-BB39-F20A0F45AEC5}"/>
              </c:ext>
            </c:extLst>
          </c:dPt>
          <c:dPt>
            <c:idx val="6"/>
            <c:bubble3D val="0"/>
            <c:explosion val="13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D-74CA-4023-BB39-F20A0F45AEC5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F-74CA-4023-BB39-F20A0F45AEC5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3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3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1-74CA-4023-BB39-F20A0F45AEC5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4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4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3-74CA-4023-BB39-F20A0F45AEC5}"/>
              </c:ext>
            </c:extLst>
          </c:dPt>
          <c:dLbls>
            <c:dLbl>
              <c:idx val="0"/>
              <c:layout>
                <c:manualLayout>
                  <c:x val="-0.22875372982970968"/>
                  <c:y val="4.69485677483076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000">
                        <a:solidFill>
                          <a:schemeClr val="bg1"/>
                        </a:solidFill>
                      </a:rPr>
                      <a:t>Дотации на выравнивание бюджетной обеспеченности</a:t>
                    </a:r>
                  </a:p>
                  <a:p>
                    <a:pPr>
                      <a:defRPr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00">
                        <a:solidFill>
                          <a:schemeClr val="bg1"/>
                        </a:solidFill>
                      </a:rPr>
                      <a:t>81 066,2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37881085926349"/>
                      <c:h val="0.207405793095160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4CA-4023-BB39-F20A0F45AEC5}"/>
                </c:ext>
              </c:extLst>
            </c:dLbl>
            <c:dLbl>
              <c:idx val="1"/>
              <c:layout>
                <c:manualLayout>
                  <c:x val="8.3534010236339287E-2"/>
                  <c:y val="-9.8580436860417217E-2"/>
                </c:manualLayout>
              </c:layout>
              <c:tx>
                <c:rich>
                  <a:bodyPr/>
                  <a:lstStyle/>
                  <a:p>
                    <a:r>
                      <a:rPr lang="ru-RU" sz="1000"/>
                      <a:t>Субсидии на формирование современной городской среды</a:t>
                    </a:r>
                  </a:p>
                  <a:p>
                    <a:r>
                      <a:rPr lang="ru-RU" sz="1000"/>
                      <a:t>5</a:t>
                    </a:r>
                    <a:r>
                      <a:rPr lang="ru-RU" sz="1000" baseline="0"/>
                      <a:t> 593,3</a:t>
                    </a:r>
                    <a:endParaRPr lang="ru-RU" sz="1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79533136553845"/>
                      <c:h val="0.163989333709993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4CA-4023-BB39-F20A0F45AEC5}"/>
                </c:ext>
              </c:extLst>
            </c:dLbl>
            <c:dLbl>
              <c:idx val="2"/>
              <c:layout>
                <c:manualLayout>
                  <c:x val="-0.22501969242759454"/>
                  <c:y val="0.18692043420939247"/>
                </c:manualLayout>
              </c:layout>
              <c:tx>
                <c:rich>
                  <a:bodyPr/>
                  <a:lstStyle/>
                  <a:p>
                    <a:r>
                      <a:rPr lang="ru-RU" sz="1000">
                        <a:solidFill>
                          <a:sysClr val="windowText" lastClr="000000"/>
                        </a:solidFill>
                      </a:rPr>
                      <a:t>Прочие субсидии</a:t>
                    </a:r>
                  </a:p>
                  <a:p>
                    <a:r>
                      <a:rPr lang="ru-RU" sz="1000">
                        <a:solidFill>
                          <a:sysClr val="windowText" lastClr="000000"/>
                        </a:solidFill>
                      </a:rPr>
                      <a:t>13,5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4CA-4023-BB39-F20A0F45AEC5}"/>
                </c:ext>
              </c:extLst>
            </c:dLbl>
            <c:dLbl>
              <c:idx val="3"/>
              <c:layout>
                <c:manualLayout>
                  <c:x val="0.12964856693614724"/>
                  <c:y val="-2.9088271237836423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/>
                      <a:t>Субвенции на осуществление ПВУ</a:t>
                    </a:r>
                  </a:p>
                  <a:p>
                    <a:r>
                      <a:rPr lang="ru-RU" sz="1000" dirty="0"/>
                      <a:t>1</a:t>
                    </a:r>
                    <a:r>
                      <a:rPr lang="ru-RU" sz="1000" baseline="0" dirty="0"/>
                      <a:t> 140,2</a:t>
                    </a:r>
                    <a:endParaRPr lang="ru-RU" sz="1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420669418569881"/>
                      <c:h val="0.127174799205317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74CA-4023-BB39-F20A0F45AEC5}"/>
                </c:ext>
              </c:extLst>
            </c:dLbl>
            <c:dLbl>
              <c:idx val="4"/>
              <c:layout>
                <c:manualLayout>
                  <c:x val="4.99622420838082E-3"/>
                  <c:y val="0.19623209273632383"/>
                </c:manualLayout>
              </c:layout>
              <c:tx>
                <c:rich>
                  <a:bodyPr/>
                  <a:lstStyle/>
                  <a:p>
                    <a:r>
                      <a:rPr lang="ru-RU" sz="1000"/>
                      <a:t>Субвенции </a:t>
                    </a:r>
                    <a:r>
                      <a:rPr lang="ru-RU" sz="1000" baseline="0"/>
                      <a:t> по передаваемым полномочиям</a:t>
                    </a:r>
                  </a:p>
                  <a:p>
                    <a:r>
                      <a:rPr lang="ru-RU" sz="1000" baseline="0"/>
                      <a:t>84,7</a:t>
                    </a:r>
                    <a:endParaRPr lang="ru-RU" sz="1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101327762442132"/>
                      <c:h val="0.14255134515788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74CA-4023-BB39-F20A0F45AEC5}"/>
                </c:ext>
              </c:extLst>
            </c:dLbl>
            <c:dLbl>
              <c:idx val="5"/>
              <c:layout>
                <c:manualLayout>
                  <c:x val="-0.26555052084159964"/>
                  <c:y val="9.6794800577713596E-3"/>
                </c:manualLayout>
              </c:layout>
              <c:tx>
                <c:rich>
                  <a:bodyPr/>
                  <a:lstStyle/>
                  <a:p>
                    <a:r>
                      <a:rPr lang="ru-RU" sz="1000"/>
                      <a:t>Межбюджетные транферты</a:t>
                    </a:r>
                  </a:p>
                  <a:p>
                    <a:r>
                      <a:rPr lang="ru-RU" sz="1000"/>
                      <a:t>6 892,3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19681940101896"/>
                      <c:h val="9.72624773717953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74CA-4023-BB39-F20A0F45AEC5}"/>
                </c:ext>
              </c:extLst>
            </c:dLbl>
            <c:dLbl>
              <c:idx val="6"/>
              <c:layout>
                <c:manualLayout>
                  <c:x val="0.17180921696531073"/>
                  <c:y val="-8.8939872693883731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000" dirty="0">
                        <a:solidFill>
                          <a:schemeClr val="bg1"/>
                        </a:solidFill>
                      </a:rPr>
                      <a:t>Прочие межбюджетные трансферты</a:t>
                    </a:r>
                  </a:p>
                  <a:p>
                    <a:pPr>
                      <a:defRPr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00" dirty="0">
                        <a:solidFill>
                          <a:schemeClr val="bg1"/>
                        </a:solidFill>
                      </a:rPr>
                      <a:t>107</a:t>
                    </a:r>
                    <a:r>
                      <a:rPr lang="ru-RU" sz="1000" baseline="0" dirty="0">
                        <a:solidFill>
                          <a:schemeClr val="bg1"/>
                        </a:solidFill>
                      </a:rPr>
                      <a:t> 401,3</a:t>
                    </a:r>
                    <a:endParaRPr lang="ru-RU" sz="10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4CA-4023-BB39-F20A0F45AEC5}"/>
                </c:ext>
              </c:extLst>
            </c:dLbl>
            <c:dLbl>
              <c:idx val="7"/>
              <c:layout>
                <c:manualLayout>
                  <c:x val="1.9488983960881983E-2"/>
                  <c:y val="-8.736683185359953E-2"/>
                </c:manualLayout>
              </c:layout>
              <c:tx>
                <c:rich>
                  <a:bodyPr/>
                  <a:lstStyle/>
                  <a:p>
                    <a:r>
                      <a:rPr lang="ru-RU" sz="600"/>
                      <a:t>Межбюджетные трансферты, передаваемые бюджетам городским поселениям из бюджета муниципального района                                     6 591,50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4CA-4023-BB39-F20A0F45AEC5}"/>
                </c:ext>
              </c:extLst>
            </c:dLbl>
            <c:dLbl>
              <c:idx val="8"/>
              <c:layout>
                <c:manualLayout>
                  <c:x val="-9.9781780978035639E-2"/>
                  <c:y val="3.1339592166363818E-2"/>
                </c:manualLayout>
              </c:layout>
              <c:tx>
                <c:rich>
                  <a:bodyPr/>
                  <a:lstStyle/>
                  <a:p>
                    <a:r>
                      <a:rPr lang="ru-RU" sz="600"/>
                      <a:t>Прочие субсидии                                                                                                                      бюджетам городских поселений                          13 353,30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4CA-4023-BB39-F20A0F45AEC5}"/>
                </c:ext>
              </c:extLst>
            </c:dLbl>
            <c:dLbl>
              <c:idx val="9"/>
              <c:layout>
                <c:manualLayout>
                  <c:x val="0.19902324233582477"/>
                  <c:y val="-0.26801760074108383"/>
                </c:manualLayout>
              </c:layout>
              <c:tx>
                <c:rich>
                  <a:bodyPr/>
                  <a:lstStyle/>
                  <a:p>
                    <a:r>
                      <a:rPr lang="ru-RU" sz="600"/>
                      <a:t>Дотации бюджетам городских поселений на выравнивание бюджетной обеспеченности  </a:t>
                    </a:r>
                  </a:p>
                  <a:p>
                    <a:r>
                      <a:rPr lang="ru-RU" sz="600"/>
                      <a:t>90 498,4</a:t>
                    </a:r>
                    <a:endParaRPr lang="ru-RU" sz="1000">
                      <a:latin typeface="Antique Olive Compact" pitchFamily="34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4CA-4023-BB39-F20A0F45AE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'[таблицы к итогам.xlsx]структура доходов'!$A$19:$G$25</c:f>
              <c:multiLvlStrCache>
                <c:ptCount val="7"/>
                <c:lvl>
                  <c:pt idx="0">
                    <c:v>81 066,2</c:v>
                  </c:pt>
                  <c:pt idx="1">
                    <c:v>5 593,3</c:v>
                  </c:pt>
                  <c:pt idx="2">
                    <c:v>13,5</c:v>
                  </c:pt>
                  <c:pt idx="3">
                    <c:v>84,7</c:v>
                  </c:pt>
                  <c:pt idx="4">
                    <c:v>1 140,2</c:v>
                  </c:pt>
                  <c:pt idx="5">
                    <c:v>6 892,3</c:v>
                  </c:pt>
                  <c:pt idx="6">
                    <c:v>107 401,3</c:v>
                  </c:pt>
                </c:lvl>
                <c:lvl>
                  <c:pt idx="0">
                    <c:v>Дотации на выравнивание бюджетной обеспеченности</c:v>
                  </c:pt>
                  <c:pt idx="1">
                    <c:v>Субсидии на реализацию программ формирования современной городской среды</c:v>
                  </c:pt>
                  <c:pt idx="2">
                    <c:v>Прочие субсидии бюджетам городских поселений</c:v>
                  </c:pt>
                  <c:pt idx="3">
                    <c:v>Субвенции бюджетам городских поселений на выполнение передаваемых полномочий субъектов РФ</c:v>
                  </c:pt>
                  <c:pt idx="4">
                    <c:v>Субвенции на осуществление первичного воинского учета на территориях, где отсутствуют военные комиссариаты</c:v>
                  </c:pt>
                  <c:pt idx="5">
                    <c:v>Межбюджетные трансферты</c:v>
                  </c:pt>
                  <c:pt idx="6">
                    <c:v>Прочие межбюджетные трансферты</c:v>
                  </c:pt>
                </c:lvl>
              </c:multiLvlStrCache>
            </c:multiLvlStrRef>
          </c:cat>
          <c:val>
            <c:numRef>
              <c:f>'[таблицы к итогам.xlsx]структура доходов'!$G$19:$G$25</c:f>
              <c:numCache>
                <c:formatCode>#\ ##0.0</c:formatCode>
                <c:ptCount val="7"/>
                <c:pt idx="0">
                  <c:v>81066.2</c:v>
                </c:pt>
                <c:pt idx="1">
                  <c:v>5593.3</c:v>
                </c:pt>
                <c:pt idx="2">
                  <c:v>13.5</c:v>
                </c:pt>
                <c:pt idx="3">
                  <c:v>84.7</c:v>
                </c:pt>
                <c:pt idx="4">
                  <c:v>1140.2</c:v>
                </c:pt>
                <c:pt idx="5">
                  <c:v>6892.3</c:v>
                </c:pt>
                <c:pt idx="6">
                  <c:v>107401.3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4CA-4023-BB39-F20A0F45AE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12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0.65179</cdr:x>
      <cdr:y>0.83732</cdr:y>
    </cdr:from>
    <cdr:to>
      <cdr:x>1</cdr:x>
      <cdr:y>1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5256619" y="3888432"/>
          <a:ext cx="2808277" cy="75547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0.8125</cdr:x>
      <cdr:y>0.12017</cdr:y>
    </cdr:from>
    <cdr:to>
      <cdr:x>1</cdr:x>
      <cdr:y>0.31399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6552728" y="558062"/>
          <a:ext cx="1512168" cy="9001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sz="700" b="1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3" rIns="91266" bIns="4563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266" tIns="45633" rIns="91266" bIns="4563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D7ED3-2496-4FBD-8B6A-E3881EA6048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400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11.10.2023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241" y="1628800"/>
            <a:ext cx="6984776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Отчет об исполнении бюджета городского поселения Излучинск 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месяцев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2023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Расходы на благоустройство городского поселения Излучинск за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9 месяцев 2023 года</a:t>
            </a:r>
            <a:endParaRPr lang="ru-RU" dirty="0">
              <a:solidFill>
                <a:srgbClr val="9933FF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647564" y="1636115"/>
            <a:ext cx="3744416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37 412,6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 flipH="1">
            <a:off x="4675976" y="1636115"/>
            <a:ext cx="4096072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73 292,2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475656" y="1123675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652120" y="1082030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2023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33237" y="2811223"/>
            <a:ext cx="8332314" cy="641541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dirty="0"/>
              <a:t>Содержание сетей уличного освещения с. Большетархово </a:t>
            </a:r>
            <a:r>
              <a:rPr lang="ru-RU" sz="1100" dirty="0" smtClean="0"/>
              <a:t>–  </a:t>
            </a:r>
            <a:r>
              <a:rPr lang="ru-RU" sz="1100" dirty="0"/>
              <a:t>74 светильника,  в пгт. Излучинск –  1090 светильников; техническое обслуживание и текущий ремонт электрических сетей и электрооборудования уличного освещения с. Большетархово, д. Соснина, </a:t>
            </a:r>
            <a:r>
              <a:rPr lang="ru-RU" sz="1100" dirty="0" smtClean="0"/>
              <a:t>            д</a:t>
            </a:r>
            <a:r>
              <a:rPr lang="ru-RU" sz="1100" dirty="0"/>
              <a:t>. Пасол; ремонт сетей уличного освещения по ул. Пионерная – 900 м.</a:t>
            </a:r>
          </a:p>
          <a:p>
            <a:pPr algn="just" fontAlgn="b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433237" y="2372741"/>
            <a:ext cx="8338811" cy="288032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/>
              <a:t>Содержание </a:t>
            </a:r>
            <a:r>
              <a:rPr lang="ru-RU" sz="1100" dirty="0"/>
              <a:t>внутриквартальных дорог и территорий – 76540,00 м². 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433237" y="3636579"/>
            <a:ext cx="8332314" cy="256349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Отлов </a:t>
            </a:r>
            <a:r>
              <a:rPr lang="ru-RU" sz="1100" dirty="0"/>
              <a:t>безнадзорных животных – </a:t>
            </a:r>
            <a:r>
              <a:rPr lang="ru-RU" sz="1100" dirty="0" smtClean="0"/>
              <a:t>168 </a:t>
            </a:r>
            <a:r>
              <a:rPr lang="ru-RU" sz="1100" dirty="0"/>
              <a:t>шт.</a:t>
            </a:r>
          </a:p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439734" y="4051963"/>
            <a:ext cx="8332314" cy="320770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dirty="0" smtClean="0"/>
              <a:t>Ремонт металлических ограждений, рекламных щитов, покраска сцены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25" name="Прямоугольник с двумя скругленными противолежащими углами 24"/>
          <p:cNvSpPr/>
          <p:nvPr/>
        </p:nvSpPr>
        <p:spPr>
          <a:xfrm>
            <a:off x="433237" y="4519407"/>
            <a:ext cx="8332314" cy="320770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dirty="0"/>
              <a:t>Поставка </a:t>
            </a:r>
            <a:r>
              <a:rPr lang="ru-RU" sz="1100" dirty="0" smtClean="0"/>
              <a:t>малых архитектурных форм, баннеров, остановочного павильона</a:t>
            </a:r>
            <a:endParaRPr lang="ru-RU" sz="1100" dirty="0"/>
          </a:p>
        </p:txBody>
      </p:sp>
      <p:sp>
        <p:nvSpPr>
          <p:cNvPr id="26" name="Прямоугольник с двумя скругленными противолежащими углами 25"/>
          <p:cNvSpPr/>
          <p:nvPr/>
        </p:nvSpPr>
        <p:spPr>
          <a:xfrm>
            <a:off x="433237" y="4986851"/>
            <a:ext cx="8332314" cy="320770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dirty="0"/>
              <a:t>Содержание детских и игровых площадок – 32 шт.</a:t>
            </a:r>
          </a:p>
        </p:txBody>
      </p:sp>
      <p:sp>
        <p:nvSpPr>
          <p:cNvPr id="27" name="Прямоугольник с двумя скругленными противолежащими углами 26"/>
          <p:cNvSpPr/>
          <p:nvPr/>
        </p:nvSpPr>
        <p:spPr>
          <a:xfrm>
            <a:off x="433237" y="5466656"/>
            <a:ext cx="8332314" cy="320770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dirty="0" smtClean="0"/>
              <a:t>Выполнение работ по озеленению территории </a:t>
            </a:r>
            <a:r>
              <a:rPr lang="ru-RU" sz="1100" dirty="0" err="1" smtClean="0"/>
              <a:t>пгт</a:t>
            </a:r>
            <a:r>
              <a:rPr lang="ru-RU" sz="1100" dirty="0" smtClean="0"/>
              <a:t>. </a:t>
            </a:r>
            <a:r>
              <a:rPr lang="ru-RU" sz="1100" dirty="0" err="1" smtClean="0"/>
              <a:t>Излучинск</a:t>
            </a:r>
            <a:endParaRPr lang="ru-RU" sz="1100" dirty="0"/>
          </a:p>
        </p:txBody>
      </p:sp>
      <p:sp>
        <p:nvSpPr>
          <p:cNvPr id="28" name="Прямоугольник с двумя скругленными противолежащими углами 27"/>
          <p:cNvSpPr/>
          <p:nvPr/>
        </p:nvSpPr>
        <p:spPr>
          <a:xfrm>
            <a:off x="439734" y="5943757"/>
            <a:ext cx="8332314" cy="320770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dirty="0" smtClean="0"/>
              <a:t>Выполнение работ по благоустройству набережной реки </a:t>
            </a:r>
            <a:r>
              <a:rPr lang="ru-RU" sz="1100" dirty="0" err="1" smtClean="0"/>
              <a:t>Окуневка</a:t>
            </a:r>
            <a:r>
              <a:rPr lang="ru-RU" sz="1100" dirty="0" smtClean="0"/>
              <a:t>, общественной территории (сквер) </a:t>
            </a:r>
            <a:endParaRPr lang="ru-RU" sz="11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7797552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культуру, кинематографию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Излучинск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9 месяцев 20</a:t>
            </a:r>
            <a:r>
              <a:rPr lang="en-US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года</a:t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99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47564" y="1864654"/>
            <a:ext cx="3744416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8 486,9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 flipH="1">
            <a:off x="4675976" y="1864654"/>
            <a:ext cx="4096072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8 388,4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259632" y="1375972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724128" y="1268760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2023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19492" y="2484306"/>
            <a:ext cx="8712968" cy="3888432"/>
          </a:xfrm>
          <a:prstGeom prst="roundRect">
            <a:avLst/>
          </a:prstGeom>
          <a:solidFill>
            <a:srgbClr val="FFFFFF"/>
          </a:soli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акция памяти «Блокадный хлеб»; окружная военно-патриотическая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киноакция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«Вальс», «Порох», «Блокада»; адресное чествование жительниц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награжденных знаком «Житель блокадного Ленинграда»; онлайн-акция «Память в наших сердцах»; патриотическая программа «Ленинград. Блокада. Подвиг.»;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«Музыка и портреты для любимых»; онлайн-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флешмоб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«Не женская работа»; акция «Любимые ветераны»; адресное поздравление участников ВОВ; вокальный проект «Голоса района»;  онлайн мастер – класс «Букет для любимой мамы»; онлайн Праздничная программа «Весенняя улыбка»; онлайн-трансляция художественного фильма;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поздравление сотрудников БУ «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Нижневартовская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районная больница», жительниц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Награждение жителей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праздничная программа, посвященная Дню поселка, Весны и Труда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азвлекательная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программа «Наша родная сторонка»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спортивное мероприятие «Теннисный турнир»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акция «Рассвет Победы»; всероссийская акция «Георгиевская ленточка»; всероссийская акция «Вахта Памяти»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торжественная церемония возложения цветов к мемориалу «Слава героям»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акция «Бессмертный полк»; возложение цветов к памятнику героям, павшим в годы Великой Отечественной войны 1941–1945 годов «Вспомним всех поименно»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д. Соснина; всероссийская акция «Полевая кухня»; торжественное мероприятие «Победа Родина моей!»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праздничный обед с проведением концертной программы для ветеранов Великой Отечественной войны 1941–1945 годов с участием членов местной общественной организации ветеранов войны и труда, инвалидов и пенсионеров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адресные поздравления ветеранов Великой Отечественной войны 1941–1945 годов; международный проект «Рио-Рита – радость Победы»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всероссийская акция «Фонарики Победы»; праздничный салют, посвященный празднованию Дня Победы; фотовыставка «Помним и чтим»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трансляция кинопоказа «Красный призрак»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Шоу мыльных пузырей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танцевальный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флешмоб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зеркальными людьми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игровая программа «Солнышко на ладошки»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конкурс детского рисунка на асфальте «Детские мечты»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Выставочный проект «Роль России в мире»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всероссийская акция «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Триколор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всероссийская акция «Окна России»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всероссийский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флешмоб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«Я люблю Россию»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«Горжусь тобой, моя Россия»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трансляция фильма «Русь изначальная»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Участие во Всероссийской  акции «Свеча памяти»; торжественная церемония возложения цветов к мемориалу «Доблесть и Слава»; всероссийская минута молчания; участие во Всероссийской акции «Красная гвоздика»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вручение продуктовых наборов ветеранам Великой Отечественной войны 1941–1945 годов: час памяти «Тот самый первый день войны»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кинопоказы киноальманаха «Без срока давности непокоренные»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Парад семей в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конкурсная программа «Радуга семейных талантов»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Торжественное открытие мероприятий, посвященных Дню физкультурника; вручение награды администрации поселения в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Излдучинск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спортивная программа «Джунгли зовут»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 информации «Мы флагом Российским гордимся»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торжественное поднятие флагов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 викторина «День знаний»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торжественные линейки, уроки знаний, посвященные началу нового учебного года;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акция «Капля жизни», тематическая выставка «Осторожно! Терроризм!», информационный час «День солидарности в борьбе с терроризмом».</a:t>
            </a:r>
          </a:p>
          <a:p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1520" y="2411760"/>
            <a:ext cx="8712968" cy="3897560"/>
          </a:xfrm>
          <a:prstGeom prst="roundRect">
            <a:avLst/>
          </a:prstGeom>
          <a:solidFill>
            <a:srgbClr val="FFFFFF"/>
          </a:soli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религиозного обряда «Крещение Господне». 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снятия блокады 15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 - п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роведение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тематических классных часов, круглых столов, уроков мужества; Акция «Блокадный хлеб» (акция     памяти по раздаче волонтерами буклеты с информацией о блокадном хлебе); Волонтерская районная акция «Свеча памяти» (Волонтеры зажигают свечи на памятниках, в память о людях      погибших в блокаду); адресное чествование жительниц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награжденных знаком «Житель блокадного Ленинграда»; возложение цветов к мемориалу «Доблесть и Слава»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 - а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дресное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поздравление ветеранов Великой Отечественной войны, посещение семей мобилизованных участников СВО; Возложение цветов к мемориалу «Доблесть и Слава» с участием защитников Отечества, ветеранов Великой Отечественной войны; Митинг-концерт «Слава защитникам Отечества!»; Физкультурное мероприятие среди трудовых коллективов по мини-футболу, посвященному Дню Защитника Отечества; Действующий павильон «МЫ ВМЕСТЕ»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Праздничная программа «Отважные защитники»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Пасол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женский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- 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акция #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ВамЛюбимые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адресное поздравление ветеранов Великой отечественной войны, жен и матерей военных, участвующих 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специальной военной операции; Торжественное собрание, посвященное празднованию Международного женского дня - 8 Марта; праздничный концерт «Весна и сердце шепчут в унисон»; Концертная программа для граждан старшего поколения; Кинопоказ картины «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Ополченочка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Праздничный концерт «Букет весны»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Праздничная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«Вы самые прекрасные»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Пасол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поселка -  т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оржественная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программа, посвященная 35-летию образования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Фестиваль трудовых коллективов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мая - к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онцертная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«Во славу Труда!»; праздничная программа, посвященная Дню поселка, Весны и Труда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спортивное мероприятие: турнир по настольному теннису, матчевая встреча по волейболу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Торжественное собрание; концертная программа «Здравствуй, славный Первомай!»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мая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у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частие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Всероссийских, международных, окружных акциях: Всероссийский онлайн-марафон «Вспомним всех поименно» (онлайн); Всероссийский конкурс рассказов «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Родину», посвященный участникам СВО (онлайн); Всероссийская акция «Георгиевская ленточка»; Международный «Диктант Победы»; Всероссийская акция «Бессмертный полк»; Участие во Всероссийских акциях: «Свеча памяти», «Красная гвоздика»; Участие во Всероссийском проекте #Мирные окна,   #Окна Победы (онлайн); Всероссийская акция «Читаем детям о войне» (онлайн); Всероссийская акция «Вахта Памяти»; торжественная церемония возложения цветов к мемориалу «Слава героям»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возложение цветов к памятнику героям, павшим в годы Великой Отечественной войны 1941–1945 годов «Вспомним всех поименно»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1520" y="1268760"/>
            <a:ext cx="8712968" cy="4968552"/>
          </a:xfrm>
          <a:prstGeom prst="roundRect">
            <a:avLst/>
          </a:prstGeom>
          <a:solidFill>
            <a:srgbClr val="FFFFFF"/>
          </a:soli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Соснина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адресные поздравления ветеранов Великой Отечественной войны 1941–1945 годов; Митинг. Концертная программа «Особенный день в сорок пятом году…».   Коллективное исполнение песни «Шел солдат по городу»; праздничный салют, посвященный празднованию Дня Победы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защиты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- ш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оу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мыльных пузырей; Игровая развлекательная программа «Солнышко на ладошки», Лазерное шоу «Эволюция»; работа игровой площадки: мастер-класс «Оригами», ментальная арифметика, настольные игры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-игра «В страну детства»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- т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оржественная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церемония возложения цветов к мемориалу «Доблесть и Слава»; Закладка аллеи из 95 деревьев (с участием семей участников СВО, почетных жителей района, общественных деятелей); Торжественная церемония открытия Х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районного фестиваля искусств «Мое сердце –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Нижневартовский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район»; Презентация тематический площадки культур народов России «Многонациональное добрососедство» 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национальных площадок: 1. Славянское подворье; 2. Казахский аул; 3. Казачий курень; 4. Национальный площадки коренных народов Севера «Стойбище приглашает»; 5. Национальная татаро-башкирская площадка «Сабантуй»; Концертно-танцевальная программа «У района Юбилей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Всероссийская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Триколор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всероссийская акция «Окна России» всероссийский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флешмоб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«Я люблю Россию»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памяти и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скорби - у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частие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Всероссийской акции «Свеча памяти»; торжественная церемония возложения цветов к мемориалу «Доблесть и Слава»; всероссийская минута молчания; участие во Всероссийской акции «Красная гвоздика», вручение продуктовых наборов ветеранам Великой Отечественной войны 1941–1945 годов: час памяти «Тот самый первый день войны»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молодежи - п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раздничная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программа, посвящённая Дню молодёжи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танцевальная программа «Мы Вместе»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семьи, любви и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верности - ч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ествование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семейных пар, праздничная программа в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Всероссийская акция «Родные-любимые»,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флешмоб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«Символ любви»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Праздничная программа «Моя семья – мое богатство» д.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Пасол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физкультурника - т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оржественное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мероприятий, посвященных Дню физкультурника; вручение награды администрации поселения, праздничная программа: шоу мыльных пузырей; игровая развлекательная анимационная шоу-программа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Флешмоб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-зарядка «На спортивной волне»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государственного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флага - т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оржественный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вынос флагов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Пасол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информационный час «Флаг нашего государства»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Пасол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торжественная церемония возложения цветов к мемориалу «Доблесть и Слава»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д. Соснина; праздничный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участие во Всероссийских акциях «Свет России», «Окна России», «Патриотизм в лицах», акция «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Триколор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добра»: распространение лент и флажков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триколор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 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799062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1520" y="1412776"/>
            <a:ext cx="8712968" cy="4392488"/>
          </a:xfrm>
          <a:prstGeom prst="roundRect">
            <a:avLst/>
          </a:prstGeom>
          <a:solidFill>
            <a:srgbClr val="FFFFFF"/>
          </a:soli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сентября -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открытых дверей» для учащихся образовательных учреждений и жителей поселка, образовательная деятельность с воспитанниками: беседы, показ презентаций ко Дню знаний, Торжественные линейки, уроки знаний, уроки Дружбы, уроки Мира, посвященные началу нового учебного года. Участие в торжественных линейках, посвященных началу учебного года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Золотая осень-2023 -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выездной торговли местных товаропроизводителей, а так же садоводов, дачников, любителей огородов и т.д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-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«Капля жизни» д.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Пасол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д. Соснина,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панихида по погибшим в результате терактов в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-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Физкультурное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мероприятие «Всероссийский день бега «Кросс Нации – 2023» на территории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села </a:t>
            </a:r>
            <a:r>
              <a:rPr lang="ru-RU" sz="1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Церемония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возложения цветов к памятнику воинам, погибшим в годы Великой Отечественной войны 1941–1945 гг.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Презентация национальной площадки «Гостеприимный чум»; выставки творчества жителей села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посвященная 95-й годовщине со Дня образования села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выставка изделий декоративно-прикладного искусства «Село мастеров»; выставка овощей, цветов, дикоросов, домашних заготовок «Урожай -2023»; детская выставка рисунков «Мой дом, моё село»; Праздничная программа, посвященная 95-й годовщине со Дня образования села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«Люблю тебя, земля моя родная!».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Чествование юбиляров свадеб, новорожденных, участников СВО и жен участников СВО; Концертная программа «Люблю    тебя, земля моя родная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участием творческих коллективов и исполнителей с.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д. Вата); Развлекательная программа для детей: работа аниматоров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работа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мастер-классов по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аквагриму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575317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05880" y="1396746"/>
            <a:ext cx="4536504" cy="1584176"/>
          </a:xfrm>
          <a:prstGeom prst="rightArrow">
            <a:avLst/>
          </a:prstGeom>
          <a:gradFill>
            <a:gsLst>
              <a:gs pos="0">
                <a:srgbClr val="00B0F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313 540,6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27584" y="3068960"/>
            <a:ext cx="4536504" cy="1584176"/>
          </a:xfrm>
          <a:prstGeom prst="rightArrow">
            <a:avLst/>
          </a:prstGeom>
          <a:gradFill>
            <a:gsLst>
              <a:gs pos="0">
                <a:srgbClr val="00B0F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270 935,8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805880" y="4742777"/>
            <a:ext cx="4536504" cy="1584176"/>
          </a:xfrm>
          <a:prstGeom prst="rightArrow">
            <a:avLst/>
          </a:prstGeom>
          <a:gradFill>
            <a:gsLst>
              <a:gs pos="0">
                <a:srgbClr val="00B0F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42 604,8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5873" y="1874648"/>
            <a:ext cx="3288615" cy="769441"/>
          </a:xfrm>
          <a:prstGeom prst="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75873" y="3445549"/>
            <a:ext cx="3288615" cy="769441"/>
          </a:xfrm>
          <a:prstGeom prst="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Расходы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75874" y="5119365"/>
            <a:ext cx="3288614" cy="769441"/>
          </a:xfrm>
          <a:prstGeom prst="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Профицит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Исполнение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ea typeface="+mj-ea"/>
                <a:cs typeface="+mj-cs"/>
              </a:rPr>
              <a:t>9 </a:t>
            </a:r>
            <a:r>
              <a:rPr lang="en-US" sz="2800" b="1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ea typeface="+mj-ea"/>
                <a:cs typeface="+mj-cs"/>
              </a:rPr>
              <a:t>месяцев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2023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года  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1236514"/>
              </p:ext>
            </p:extLst>
          </p:nvPr>
        </p:nvGraphicFramePr>
        <p:xfrm>
          <a:off x="350838" y="1438275"/>
          <a:ext cx="8616950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за 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9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месяцев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20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3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года (тыс. руб.)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9052726"/>
              </p:ext>
            </p:extLst>
          </p:nvPr>
        </p:nvGraphicFramePr>
        <p:xfrm>
          <a:off x="1259632" y="1340768"/>
          <a:ext cx="6624735" cy="446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5979912"/>
              </p:ext>
            </p:extLst>
          </p:nvPr>
        </p:nvGraphicFramePr>
        <p:xfrm>
          <a:off x="827584" y="1340769"/>
          <a:ext cx="7776864" cy="4725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982694"/>
              </p:ext>
            </p:extLst>
          </p:nvPr>
        </p:nvGraphicFramePr>
        <p:xfrm>
          <a:off x="1259632" y="1340767"/>
          <a:ext cx="6840759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7984498"/>
              </p:ext>
            </p:extLst>
          </p:nvPr>
        </p:nvGraphicFramePr>
        <p:xfrm>
          <a:off x="1115617" y="1438274"/>
          <a:ext cx="7245496" cy="429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налоговых поступлений в бюджет поселения за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9 месяцев 2023 года </a:t>
            </a: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 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677658" y="3686972"/>
            <a:ext cx="4608512" cy="576064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Доходы от уплаты акцизов</a:t>
            </a:r>
            <a:endParaRPr lang="ru-RU" b="1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677658" y="1415060"/>
            <a:ext cx="4608512" cy="648072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Налог на доходы физических лиц</a:t>
            </a:r>
            <a:endParaRPr lang="ru-RU" b="1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691952" y="2132856"/>
            <a:ext cx="4608512" cy="648072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Земельный налог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705676" y="2924944"/>
            <a:ext cx="4608512" cy="648072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Налог на имущество физических лиц</a:t>
            </a:r>
            <a:endParaRPr lang="ru-RU" b="1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677658" y="4437112"/>
            <a:ext cx="4608512" cy="648072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Транспортный налог</a:t>
            </a:r>
            <a:endParaRPr lang="ru-RU" b="1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691952" y="5229200"/>
            <a:ext cx="4608512" cy="720080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Единый сельскохозяйственный налог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42771" y="1106911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97899" y="1521875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44 340,9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69260" y="1521875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35 342,3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69260" y="2236375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7 234,3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69260" y="2970991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2 488,9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253064" y="1106911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2023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562756" y="5337212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449,9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62756" y="4533218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617,4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62756" y="3722976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3 221,1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98423" y="2260008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12 042,8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94653" y="2954299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2 286,5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294653" y="5337212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212,6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294653" y="4533218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658,0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294653" y="3722976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3 310,5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78296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неналоговых поступлений в бюджет поселения за </a:t>
            </a:r>
            <a:r>
              <a:rPr lang="en-US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9 </a:t>
            </a:r>
            <a:r>
              <a:rPr lang="en-US" sz="2400" dirty="0" err="1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месяцев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 20</a:t>
            </a:r>
            <a:r>
              <a:rPr lang="en-US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3 </a:t>
            </a: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года (тыс. руб.) 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693578" y="2970069"/>
            <a:ext cx="4608512" cy="576064"/>
          </a:xfrm>
          <a:prstGeom prst="rightArrow">
            <a:avLst>
              <a:gd name="adj1" fmla="val 50000"/>
              <a:gd name="adj2" fmla="val 15230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Доходы от </a:t>
            </a:r>
            <a:r>
              <a:rPr lang="ru-RU" sz="1200" b="1" dirty="0" smtClean="0">
                <a:solidFill>
                  <a:schemeClr val="tx1"/>
                </a:solidFill>
              </a:rPr>
              <a:t>продажи квартир и иного имущества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658992" y="1062773"/>
            <a:ext cx="4641472" cy="494019"/>
          </a:xfrm>
          <a:prstGeom prst="rightArrow">
            <a:avLst>
              <a:gd name="adj1" fmla="val 50000"/>
              <a:gd name="adj2" fmla="val 20437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Доходы, получаемые в виде арендной платы за земельные участки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723534" y="1678962"/>
            <a:ext cx="4576930" cy="552785"/>
          </a:xfrm>
          <a:prstGeom prst="rightArrow">
            <a:avLst>
              <a:gd name="adj1" fmla="val 50000"/>
              <a:gd name="adj2" fmla="val 19093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</a:rPr>
              <a:t>Доходы от сдачи в аренду имущества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702222" y="2326557"/>
            <a:ext cx="4591224" cy="494935"/>
          </a:xfrm>
          <a:prstGeom prst="rightArrow">
            <a:avLst>
              <a:gd name="adj1" fmla="val 50000"/>
              <a:gd name="adj2" fmla="val 17750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Доходы от продажи земельных участков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691952" y="3645024"/>
            <a:ext cx="4608512" cy="564961"/>
          </a:xfrm>
          <a:prstGeom prst="rightArrow">
            <a:avLst>
              <a:gd name="adj1" fmla="val 50000"/>
              <a:gd name="adj2" fmla="val 13718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Доходы, поступающие в порядке возмещения расходов, понесенных в связи с эксплуатацией имущества городских поселений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707743" y="4350859"/>
            <a:ext cx="4585703" cy="648072"/>
          </a:xfrm>
          <a:prstGeom prst="rightArrow">
            <a:avLst>
              <a:gd name="adj1" fmla="val 50000"/>
              <a:gd name="adj2" fmla="val 13718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Доходы от компенсации затрат бюджетов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352455" y="1299440"/>
            <a:ext cx="1224136" cy="316085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40 024,9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621958" y="1256082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33 652,4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370726" y="2448896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1 410,9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370726" y="3076724"/>
            <a:ext cx="1224136" cy="252029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0,0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352455" y="5302724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1 309,3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370726" y="4530154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4 306,5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370726" y="3771512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259,1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728933" y="5877272"/>
            <a:ext cx="4559702" cy="792088"/>
          </a:xfrm>
          <a:prstGeom prst="rightArrow">
            <a:avLst>
              <a:gd name="adj1" fmla="val 50000"/>
              <a:gd name="adj2" fmla="val 13718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Прочие неналоговые доходы, невыясненные поступления, прочие поступления от денежных взысканий и </a:t>
            </a:r>
            <a:r>
              <a:rPr lang="ru-RU" sz="1050" b="1" dirty="0" err="1" smtClean="0">
                <a:solidFill>
                  <a:schemeClr val="tx1"/>
                </a:solidFill>
              </a:rPr>
              <a:t>штрафов,прочие</a:t>
            </a:r>
            <a:r>
              <a:rPr lang="ru-RU" sz="1050" b="1" dirty="0" smtClean="0">
                <a:solidFill>
                  <a:schemeClr val="tx1"/>
                </a:solidFill>
              </a:rPr>
              <a:t> доходы от оказания платных услуг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710417" y="5163018"/>
            <a:ext cx="4566004" cy="559296"/>
          </a:xfrm>
          <a:prstGeom prst="rightArrow">
            <a:avLst>
              <a:gd name="adj1" fmla="val 50000"/>
              <a:gd name="adj2" fmla="val 13718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Прочие поступления от использования имущества, находящегося в собственности городских поселений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5569260" y="884838"/>
            <a:ext cx="1368152" cy="355869"/>
          </a:xfrm>
          <a:prstGeom prst="down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641268" y="1797541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973,3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641268" y="3098233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1 575,00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641268" y="3801490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440,8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641268" y="4548881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292,9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641268" y="2448896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3 830,8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370726" y="6071424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531,1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370726" y="1797541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655,9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641268" y="5316652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17,9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5641268" y="6075294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3 442,5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5" name="Выноска со стрелкой вниз 34"/>
          <p:cNvSpPr/>
          <p:nvPr/>
        </p:nvSpPr>
        <p:spPr>
          <a:xfrm>
            <a:off x="7280447" y="869633"/>
            <a:ext cx="1368152" cy="355869"/>
          </a:xfrm>
          <a:prstGeom prst="down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2023 год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безвозмездных поступлений в бюджет поселения за  </a:t>
            </a:r>
            <a:r>
              <a:rPr lang="en-US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9 </a:t>
            </a:r>
            <a:r>
              <a:rPr lang="en-US" dirty="0" err="1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месяцев</a:t>
            </a:r>
            <a:r>
              <a:rPr lang="en-US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2023 </a:t>
            </a: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года (тыс. руб.) 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566520"/>
              </p:ext>
            </p:extLst>
          </p:nvPr>
        </p:nvGraphicFramePr>
        <p:xfrm>
          <a:off x="467544" y="1340768"/>
          <a:ext cx="8064896" cy="4643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2555776" y="2348880"/>
            <a:ext cx="432048" cy="21602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5438432"/>
              </p:ext>
            </p:extLst>
          </p:nvPr>
        </p:nvGraphicFramePr>
        <p:xfrm>
          <a:off x="1291590" y="1196752"/>
          <a:ext cx="7240850" cy="4787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2979710"/>
              </p:ext>
            </p:extLst>
          </p:nvPr>
        </p:nvGraphicFramePr>
        <p:xfrm>
          <a:off x="899592" y="1196752"/>
          <a:ext cx="7848871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расходов бюджета поселения                                за </a:t>
            </a:r>
            <a:r>
              <a:rPr lang="en-US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9 </a:t>
            </a:r>
            <a:r>
              <a:rPr lang="en-US" dirty="0" err="1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месяцев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 2023 </a:t>
            </a: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года (тыс. руб.)</a:t>
            </a:r>
          </a:p>
        </p:txBody>
      </p:sp>
      <p:sp>
        <p:nvSpPr>
          <p:cNvPr id="9" name="Выноска с четырьмя стрелками 8"/>
          <p:cNvSpPr/>
          <p:nvPr/>
        </p:nvSpPr>
        <p:spPr>
          <a:xfrm>
            <a:off x="3162147" y="2717212"/>
            <a:ext cx="2528563" cy="2199156"/>
          </a:xfrm>
          <a:prstGeom prst="quadArrowCallout">
            <a:avLst/>
          </a:prstGeom>
          <a:solidFill>
            <a:srgbClr val="0000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Исполнено</a:t>
            </a:r>
            <a:endParaRPr lang="en-US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270</a:t>
            </a:r>
            <a:r>
              <a:rPr 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935</a:t>
            </a:r>
            <a:r>
              <a:rPr 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,</a:t>
            </a:r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8</a:t>
            </a:r>
            <a:r>
              <a:rPr 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тыс</a:t>
            </a:r>
            <a:r>
              <a:rPr lang="ru-RU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. руб</a:t>
            </a:r>
            <a:r>
              <a:rPr lang="ru-RU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940151" y="3178630"/>
            <a:ext cx="3096345" cy="8531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экономика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23 372,6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06002" y="1574036"/>
            <a:ext cx="2595903" cy="118665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203,2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79273" y="1569498"/>
            <a:ext cx="2866604" cy="936104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Общегосударственные расходы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73 051,9 тыс. руб.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8001" y="4113296"/>
            <a:ext cx="3033840" cy="89988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Культура, кинематография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8 388,4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2167" y="2911358"/>
            <a:ext cx="2595903" cy="1000076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Социальная политика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368,9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940153" y="1569497"/>
            <a:ext cx="3096344" cy="1358075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безопасность и правоохранительная деятельность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4 352,1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940152" y="4225271"/>
            <a:ext cx="3096344" cy="931921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Жилищно-коммунальное хозяйство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160 041,5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1278735" y="5347657"/>
            <a:ext cx="3033840" cy="837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Образование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17,0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3" name="Скругленный прямоугольник 17"/>
          <p:cNvSpPr/>
          <p:nvPr/>
        </p:nvSpPr>
        <p:spPr>
          <a:xfrm>
            <a:off x="4716016" y="5347657"/>
            <a:ext cx="3096344" cy="837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оборона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1 140,2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Расходы на реализацию муниципальных  программ 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 за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9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месяцев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2023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года (тыс. руб.)</a:t>
            </a:r>
          </a:p>
        </p:txBody>
      </p:sp>
      <p:sp>
        <p:nvSpPr>
          <p:cNvPr id="3" name="Стрелка вверх 2"/>
          <p:cNvSpPr/>
          <p:nvPr/>
        </p:nvSpPr>
        <p:spPr>
          <a:xfrm>
            <a:off x="1619672" y="2429272"/>
            <a:ext cx="2592288" cy="3592016"/>
          </a:xfrm>
          <a:prstGeom prst="upArrow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171 725,4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трелка вверх 5"/>
          <p:cNvSpPr/>
          <p:nvPr/>
        </p:nvSpPr>
        <p:spPr>
          <a:xfrm>
            <a:off x="5364088" y="2429272"/>
            <a:ext cx="2592288" cy="3592016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270 935,8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763688" y="1660612"/>
            <a:ext cx="2304256" cy="51244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508104" y="1636115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2023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83768" y="223309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788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 smtClean="0">
                <a:solidFill>
                  <a:prstClr val="black"/>
                </a:solidFill>
              </a:rPr>
              <a:t>*</a:t>
            </a:r>
            <a:endParaRPr lang="en-US" sz="11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626426" y="4140671"/>
            <a:ext cx="4038321" cy="1866749"/>
          </a:xfrm>
          <a:prstGeom prst="roundRect">
            <a:avLst/>
          </a:prstGeom>
          <a:gradFill>
            <a:gsLst>
              <a:gs pos="0">
                <a:srgbClr val="FF0000"/>
              </a:gs>
              <a:gs pos="83899">
                <a:srgbClr val="66FF33"/>
              </a:gs>
              <a:gs pos="73030">
                <a:srgbClr val="FFFF00"/>
              </a:gs>
              <a:gs pos="42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endParaRPr lang="ru-RU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Содержание в нормативном 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состоянии 16,96 км.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автомобильных дорог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 fontAlgn="b"/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Расходы дорожного фонда городского поселения Излучинск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з</a:t>
            </a:r>
            <a:r>
              <a:rPr lang="en-US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а 9 </a:t>
            </a:r>
            <a:r>
              <a:rPr lang="en-US" dirty="0" err="1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месяцев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 2023 года</a:t>
            </a:r>
            <a:endParaRPr lang="ru-RU" dirty="0">
              <a:solidFill>
                <a:srgbClr val="9933FF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2803742" y="1442236"/>
            <a:ext cx="3683697" cy="1287561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Исполнено </a:t>
            </a:r>
            <a:endParaRPr lang="ru-RU" sz="2000" b="1" dirty="0" smtClean="0">
              <a:solidFill>
                <a:schemeClr val="bg1"/>
              </a:solidFill>
              <a:cs typeface="Arial" charset="0"/>
            </a:endParaRPr>
          </a:p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21 138,5 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рублей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 rot="16200000">
            <a:off x="4271742" y="3053629"/>
            <a:ext cx="747691" cy="665693"/>
          </a:xfrm>
          <a:prstGeom prst="leftArrow">
            <a:avLst>
              <a:gd name="adj1" fmla="val 50000"/>
              <a:gd name="adj2" fmla="val 42378"/>
            </a:avLst>
          </a:prstGeom>
          <a:solidFill>
            <a:srgbClr val="9900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22972</TotalTime>
  <Words>2474</Words>
  <Application>Microsoft Office PowerPoint</Application>
  <PresentationFormat>Экран (4:3)</PresentationFormat>
  <Paragraphs>173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Antique Olive Compact</vt:lpstr>
      <vt:lpstr>Arial</vt:lpstr>
      <vt:lpstr>Calibri</vt:lpstr>
      <vt:lpstr>Times New Roman</vt:lpstr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за 9 месяцев 2023 года (тыс. руб.) </vt:lpstr>
      <vt:lpstr>Структура неналоговых поступлений в бюджет поселения за 9 месяцев 2023 года (тыс. руб.) </vt:lpstr>
      <vt:lpstr>Структура безвозмездных поступлений в бюджет поселения за  9 месяцев 2023 года (тыс. руб.) </vt:lpstr>
      <vt:lpstr>Структура расходов бюджета поселения                                за 9 месяцев 2023 года (тыс. руб.)</vt:lpstr>
      <vt:lpstr>Презентация PowerPoint</vt:lpstr>
      <vt:lpstr>Расходы дорожного фонда городского поселения Излучинск за 9 месяцев 2023 года</vt:lpstr>
      <vt:lpstr>Расходы на благоустройство городского поселения Излучинск за 9 месяцев 2023 года</vt:lpstr>
      <vt:lpstr>Расходы на культуру, кинематографию  городского поселения Излучинск   за 9 месяцев 2023 года </vt:lpstr>
      <vt:lpstr>Презентация PowerPoint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1</cp:lastModifiedBy>
  <cp:revision>777</cp:revision>
  <cp:lastPrinted>2020-07-13T12:17:14Z</cp:lastPrinted>
  <dcterms:created xsi:type="dcterms:W3CDTF">2012-01-27T08:52:51Z</dcterms:created>
  <dcterms:modified xsi:type="dcterms:W3CDTF">2023-10-11T11:18:39Z</dcterms:modified>
</cp:coreProperties>
</file>