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7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81" r:id="rId15"/>
    <p:sldId id="268" r:id="rId16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9933FF"/>
    <a:srgbClr val="9900FF"/>
    <a:srgbClr val="FFFFFF"/>
    <a:srgbClr val="00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5" autoAdjust="0"/>
    <p:restoredTop sz="86462" autoAdjust="0"/>
  </p:normalViewPr>
  <p:slideViewPr>
    <p:cSldViewPr>
      <p:cViewPr varScale="1">
        <p:scale>
          <a:sx n="73" d="100"/>
          <a:sy n="73" d="100"/>
        </p:scale>
        <p:origin x="1181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54;&#1090;&#1095;&#1077;&#1090;%20&#1079;&#1072;%201%20&#1087;&#1086;&#1083;&#1091;&#1075;&#1086;&#1076;&#1080;&#1077;%202021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2%20&#1075;&#1086;&#1076;\&#1054;&#1090;&#1095;&#1077;&#1090;%20&#1079;&#1072;%201%20&#1087;&#1086;&#1083;&#1091;&#1075;&#1086;&#1076;&#1080;&#1077;%202022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4\Desktop\&#1048;&#1090;&#1086;&#1075;&#1080;%20&#1079;&#1072;%20%202020%20&#1075;&#1086;&#1076;\&#1041;&#1102;&#1076;&#1078;&#1077;&#1090;%20&#1076;&#1083;&#1103;%20&#1075;&#1088;&#1072;&#1078;&#1076;&#1072;&#1085;\&#1090;&#1072;&#1073;&#1083;&#1080;&#1094;&#1099;%20&#1082;%20&#1080;&#1090;&#1086;&#1075;&#1072;&#1084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0.60\OtdPlan\2021%20&#1075;&#1086;&#1076;\&#1054;&#1090;&#1095;&#1077;&#1090;%20&#1079;&#1072;%201%20&#1087;&#1086;&#1083;&#1091;&#1075;&#1086;&#1076;&#1080;&#1077;%202021\&#1041;&#1102;&#1076;&#1078;&#1077;&#1090;%20&#1076;&#1083;&#1103;%20&#1075;&#1088;&#1072;&#1078;&#1076;&#1072;&#1085;\&#1048;&#1090;&#1086;&#1075;&#1080;\&#1090;&#1072;&#1073;&#1083;&#1080;&#1094;&#1099;%20&#1082;%20&#1080;&#1090;&#1086;&#1075;&#1072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5400">
          <a:noFill/>
        </a:ln>
      </c:spPr>
    </c:plotArea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06235598263153"/>
          <c:y val="0.13458853269463081"/>
          <c:w val="0.74049281613581341"/>
          <c:h val="0.7752329706297227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46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'[таблицы к итогам.xlsx]налоговые нена'!$Z$33</c:f>
              <c:strCache>
                <c:ptCount val="1"/>
                <c:pt idx="0">
                  <c:v>2022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explosion val="25"/>
          <c:dPt>
            <c:idx val="0"/>
            <c:bubble3D val="0"/>
            <c:explosion val="1"/>
            <c:spPr>
              <a:pattFill prst="solidDmnd">
                <a:fgClr>
                  <a:srgbClr val="FF0000"/>
                </a:fgClr>
                <a:bgClr>
                  <a:srgbClr val="FFFF0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CE2-4587-8330-DF3D60CE60F3}"/>
              </c:ext>
            </c:extLst>
          </c:dPt>
          <c:dPt>
            <c:idx val="1"/>
            <c:bubble3D val="0"/>
            <c:spPr>
              <a:pattFill prst="lgConfetti">
                <a:fgClr>
                  <a:srgbClr val="FF0000"/>
                </a:fgClr>
                <a:bgClr>
                  <a:srgbClr val="00FF0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CE2-4587-8330-DF3D60CE60F3}"/>
              </c:ext>
            </c:extLst>
          </c:dPt>
          <c:dPt>
            <c:idx val="2"/>
            <c:bubble3D val="0"/>
            <c:explosion val="13"/>
            <c:spPr>
              <a:pattFill prst="wdUpDiag">
                <a:fgClr>
                  <a:srgbClr val="FF0000"/>
                </a:fgClr>
                <a:bgClr>
                  <a:srgbClr val="00B0F0"/>
                </a:bgClr>
              </a:pattFill>
              <a:ln w="28575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CE2-4587-8330-DF3D60CE60F3}"/>
              </c:ext>
            </c:extLst>
          </c:dPt>
          <c:dLbls>
            <c:dLbl>
              <c:idx val="0"/>
              <c:layout>
                <c:manualLayout>
                  <c:x val="-6.2554680664916884E-5"/>
                  <c:y val="-0.24998432487605715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налоговые     30 917,2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E2-4587-8330-DF3D60CE60F3}"/>
                </c:ext>
              </c:extLst>
            </c:dLbl>
            <c:dLbl>
              <c:idx val="1"/>
              <c:layout>
                <c:manualLayout>
                  <c:x val="-0.2831496062992126"/>
                  <c:y val="-5.588983668708077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неналоговые 24 380,5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E2-4587-8330-DF3D60CE60F3}"/>
                </c:ext>
              </c:extLst>
            </c:dLbl>
            <c:dLbl>
              <c:idx val="2"/>
              <c:layout>
                <c:manualLayout>
                  <c:x val="-4.8104549431321086E-2"/>
                  <c:y val="-5.4296442111402742E-2"/>
                </c:manualLayout>
              </c:layout>
              <c:tx>
                <c:rich>
                  <a:bodyPr/>
                  <a:lstStyle/>
                  <a:p>
                    <a:pPr>
                      <a:defRPr sz="900" b="1" i="0" baseline="0"/>
                    </a:pPr>
                    <a:r>
                      <a:rPr lang="ru-RU" sz="900" baseline="0"/>
                      <a:t>безвозмездные 57 229,9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E2-4587-8330-DF3D60CE60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итогам.xlsx]налоговые нена'!$AA$32:$AC$32</c:f>
              <c:strCache>
                <c:ptCount val="3"/>
                <c:pt idx="0">
                  <c:v>налоговые</c:v>
                </c:pt>
                <c:pt idx="1">
                  <c:v>неналоговые</c:v>
                </c:pt>
                <c:pt idx="2">
                  <c:v>безвозмездные</c:v>
                </c:pt>
              </c:strCache>
            </c:strRef>
          </c:cat>
          <c:val>
            <c:numRef>
              <c:f>'[таблицы к итогам.xlsx]налоговые нена'!$AA$33:$AC$33</c:f>
              <c:numCache>
                <c:formatCode>#\ ##0.0</c:formatCode>
                <c:ptCount val="3"/>
                <c:pt idx="0">
                  <c:v>30917.200000000001</c:v>
                </c:pt>
                <c:pt idx="1">
                  <c:v>24380.5</c:v>
                </c:pt>
                <c:pt idx="2">
                  <c:v>57229.9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CE2-4587-8330-DF3D60CE60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5227554081293"/>
          <c:y val="0.10137207891122595"/>
          <c:w val="0.83058781265721782"/>
          <c:h val="0.80921647289783039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38633072271045"/>
          <c:y val="0.19899493111732894"/>
          <c:w val="0.87561366927728956"/>
          <c:h val="0.7876821475556592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597935663732229E-3"/>
          <c:y val="0.17394337137143492"/>
          <c:w val="0.83142906235532688"/>
          <c:h val="0.801553597219356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34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300686171806244E-2"/>
          <c:y val="0.16193002735980358"/>
          <c:w val="0.83772153271495875"/>
          <c:h val="0.83502159975849533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solidFill>
                <a:srgbClr val="0000FF"/>
              </a:solidFill>
              <a:effectLst>
                <a:outerShdw blurRad="50800" dist="38100" dir="16200000" rotWithShape="0">
                  <a:srgbClr val="FFFF00">
                    <a:alpha val="40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4D7-472A-8726-1F14FE5430A6}"/>
              </c:ext>
            </c:extLst>
          </c:dPt>
          <c:dPt>
            <c:idx val="1"/>
            <c:bubble3D val="0"/>
            <c:spPr>
              <a:solidFill>
                <a:schemeClr val="accent6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4D7-472A-8726-1F14FE5430A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54D7-472A-8726-1F14FE5430A6}"/>
              </c:ext>
            </c:extLst>
          </c:dPt>
          <c:dPt>
            <c:idx val="3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6-54D7-472A-8726-1F14FE5430A6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8-54D7-472A-8726-1F14FE5430A6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A-54D7-472A-8726-1F14FE5430A6}"/>
              </c:ext>
            </c:extLst>
          </c:dPt>
          <c:dPt>
            <c:idx val="6"/>
            <c:bubble3D val="0"/>
            <c:spPr>
              <a:pattFill prst="dkHorz">
                <a:fgClr>
                  <a:schemeClr val="accent6">
                    <a:lumMod val="7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C-54D7-472A-8726-1F14FE5430A6}"/>
              </c:ext>
            </c:extLst>
          </c:dPt>
          <c:dLbls>
            <c:dLbl>
              <c:idx val="0"/>
              <c:layout>
                <c:manualLayout>
                  <c:x val="3.5762810099536513E-3"/>
                  <c:y val="-0.39647229974629311"/>
                </c:manualLayout>
              </c:layout>
              <c:tx>
                <c:rich>
                  <a:bodyPr/>
                  <a:lstStyle/>
                  <a:p>
                    <a:pPr>
                      <a:defRPr sz="800" b="1" i="0" baseline="0">
                        <a:solidFill>
                          <a:schemeClr val="bg1"/>
                        </a:solidFill>
                      </a:defRPr>
                    </a:pPr>
                    <a:r>
                      <a:rPr lang="ru-RU" sz="800" baseline="0"/>
                      <a:t>Дотации на выравнивание бюджетной обеспеченности
80,4 %</a:t>
                    </a:r>
                    <a:endParaRPr lang="ru-RU" sz="80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27777413240072218"/>
                      <c:h val="0.138548078291134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4D7-472A-8726-1F14FE5430A6}"/>
                </c:ext>
              </c:extLst>
            </c:dLbl>
            <c:dLbl>
              <c:idx val="1"/>
              <c:layout>
                <c:manualLayout>
                  <c:x val="8.7849747857113553E-2"/>
                  <c:y val="-7.0787766332246399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baseline="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800" baseline="0">
                        <a:solidFill>
                          <a:sysClr val="windowText" lastClr="000000"/>
                        </a:solidFill>
                      </a:rPr>
                      <a:t>Субсидии на формирование овременной  городской среды
2,8 %</a:t>
                    </a:r>
                    <a:endParaRPr lang="ru-RU" sz="800">
                      <a:solidFill>
                        <a:sysClr val="windowText" lastClr="000000"/>
                      </a:solidFill>
                    </a:endParaRP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4D7-472A-8726-1F14FE5430A6}"/>
                </c:ext>
              </c:extLst>
            </c:dLbl>
            <c:dLbl>
              <c:idx val="2"/>
              <c:layout>
                <c:manualLayout>
                  <c:x val="-0.16143523681264546"/>
                  <c:y val="0.12001515501559062"/>
                </c:manualLayout>
              </c:layout>
              <c:tx>
                <c:rich>
                  <a:bodyPr/>
                  <a:lstStyle/>
                  <a:p>
                    <a:fld id="{F20FBDA1-6DBC-4658-8499-0EE5838FBA4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0,3%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4D7-472A-8726-1F14FE5430A6}"/>
                </c:ext>
              </c:extLst>
            </c:dLbl>
            <c:dLbl>
              <c:idx val="3"/>
              <c:layout>
                <c:manualLayout>
                  <c:x val="-0.17444347412813146"/>
                  <c:y val="-1.6678410387014533E-2"/>
                </c:manualLayout>
              </c:layout>
              <c:tx>
                <c:rich>
                  <a:bodyPr/>
                  <a:lstStyle/>
                  <a:p>
                    <a:r>
                      <a:rPr lang="ru-RU" sz="800" baseline="0"/>
                      <a:t>Субвенции на осуществление первичного воинского учета 1,2%</a:t>
                    </a:r>
                    <a:endParaRPr lang="ru-RU" sz="80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4D7-472A-8726-1F14FE5430A6}"/>
                </c:ext>
              </c:extLst>
            </c:dLbl>
            <c:dLbl>
              <c:idx val="4"/>
              <c:layout>
                <c:manualLayout>
                  <c:x val="0.23813577890697715"/>
                  <c:y val="-5.814219302668916E-2"/>
                </c:manualLayout>
              </c:layout>
              <c:tx>
                <c:rich>
                  <a:bodyPr/>
                  <a:lstStyle/>
                  <a:p>
                    <a:pPr>
                      <a:defRPr sz="800" b="1" i="0" baseline="0">
                        <a:solidFill>
                          <a:sysClr val="windowText" lastClr="000000"/>
                        </a:solidFill>
                      </a:defRPr>
                    </a:pPr>
                    <a:r>
                      <a:rPr lang="ru-RU" sz="800" baseline="0">
                        <a:solidFill>
                          <a:sysClr val="windowText" lastClr="000000"/>
                        </a:solidFill>
                      </a:rPr>
                      <a:t>Межбюджетные трансферты
6,7 %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7430376851327808"/>
                      <c:h val="0.11040362068866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54D7-472A-8726-1F14FE5430A6}"/>
                </c:ext>
              </c:extLst>
            </c:dLbl>
            <c:dLbl>
              <c:idx val="5"/>
              <c:layout>
                <c:manualLayout>
                  <c:x val="0.13972870531766762"/>
                  <c:y val="2.6755342127816405E-2"/>
                </c:manualLayout>
              </c:layout>
              <c:tx>
                <c:rich>
                  <a:bodyPr/>
                  <a:lstStyle/>
                  <a:p>
                    <a:r>
                      <a:rPr lang="ru-RU" baseline="0"/>
                      <a:t>Прочие межбюджетные трансфетры</a:t>
                    </a:r>
                  </a:p>
                  <a:p>
                    <a:r>
                      <a:rPr lang="ru-RU" baseline="0"/>
                      <a:t>9,3%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4D7-472A-8726-1F14FE5430A6}"/>
                </c:ext>
              </c:extLst>
            </c:dLbl>
            <c:dLbl>
              <c:idx val="6"/>
              <c:layout>
                <c:manualLayout>
                  <c:x val="0.127933797147115"/>
                  <c:y val="1.4946784635971485E-2"/>
                </c:manualLayout>
              </c:layout>
              <c:tx>
                <c:rich>
                  <a:bodyPr/>
                  <a:lstStyle/>
                  <a:p>
                    <a:r>
                      <a:rPr lang="ru-RU" sz="700" baseline="0"/>
                      <a:t>Прочие межбюджетные трансферты
0,2 %</a:t>
                    </a:r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separator>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4D7-472A-8726-1F14FE5430A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'[таблицы к итогам.xlsx]налоговые нена'!$C$21:$C$26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Субсидии бюджетам городских поселений на реализацию программ формирования современной городской среды</c:v>
                </c:pt>
                <c:pt idx="2">
                  <c:v>Прочие субсидии бюджетам городских поселений</c:v>
                </c:pt>
                <c:pt idx="3">
                  <c:v>Субвенции на осуществление первичного воинского учета</c:v>
                </c:pt>
                <c:pt idx="4">
                  <c:v>Межбюджетные трансферты</c:v>
                </c:pt>
                <c:pt idx="5">
                  <c:v>Прочие межбюджетные трансферты</c:v>
                </c:pt>
              </c:strCache>
            </c:strRef>
          </c:cat>
          <c:val>
            <c:numRef>
              <c:f>'[таблицы к итогам.xlsx]налоговые нена'!$D$21:$D$26</c:f>
              <c:numCache>
                <c:formatCode>#,##0.00</c:formatCode>
                <c:ptCount val="6"/>
                <c:pt idx="0">
                  <c:v>46031.1</c:v>
                </c:pt>
                <c:pt idx="1">
                  <c:v>1628.3</c:v>
                </c:pt>
                <c:pt idx="2">
                  <c:v>17</c:v>
                </c:pt>
                <c:pt idx="3">
                  <c:v>682</c:v>
                </c:pt>
                <c:pt idx="4">
                  <c:v>3561.4</c:v>
                </c:pt>
                <c:pt idx="5">
                  <c:v>5310.2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54D7-472A-8726-1F14FE5430A6}"/>
            </c:ext>
          </c:extLst>
        </c:ser>
        <c:ser>
          <c:idx val="1"/>
          <c:order val="1"/>
          <c:explosion val="25"/>
          <c:cat>
            <c:strRef>
              <c:f>'[таблицы к итогам.xlsx]налоговые нена'!$C$21:$C$26</c:f>
              <c:strCache>
                <c:ptCount val="6"/>
                <c:pt idx="0">
                  <c:v>Дотации на выравнивание бюджетной обеспеченности</c:v>
                </c:pt>
                <c:pt idx="1">
                  <c:v>Субсидии бюджетам городских поселений на реализацию программ формирования современной городской среды</c:v>
                </c:pt>
                <c:pt idx="2">
                  <c:v>Прочие субсидии бюджетам городских поселений</c:v>
                </c:pt>
                <c:pt idx="3">
                  <c:v>Субвенции на осуществление первичного воинского учета</c:v>
                </c:pt>
                <c:pt idx="4">
                  <c:v>Межбюджетные трансферты</c:v>
                </c:pt>
                <c:pt idx="5">
                  <c:v>Прочие межбюджетные трансферты</c:v>
                </c:pt>
              </c:strCache>
            </c:strRef>
          </c:cat>
          <c:val>
            <c:numRef>
              <c:f>'[таблицы к итогам.xlsx]налоговые нена'!$E$21:$E$26</c:f>
              <c:numCache>
                <c:formatCode>#\ ##0.0</c:formatCode>
                <c:ptCount val="6"/>
                <c:pt idx="0">
                  <c:v>80.431766556002088</c:v>
                </c:pt>
                <c:pt idx="1">
                  <c:v>2.8451860912109033</c:v>
                </c:pt>
                <c:pt idx="2" formatCode="#\ ##0.0000">
                  <c:v>2.9704700331993707E-2</c:v>
                </c:pt>
                <c:pt idx="3">
                  <c:v>1.1916826839070418</c:v>
                </c:pt>
                <c:pt idx="4">
                  <c:v>6.2229599860213174</c:v>
                </c:pt>
                <c:pt idx="5">
                  <c:v>9.2786999825266463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54D7-472A-8726-1F14FE5430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5D7ED3-2496-4FBD-8B6A-E3881EA6048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40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12.09.2022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feed?section=search&amp;q=#%D0%9C%D1%8B%D0%A0%D0%BE%D1%81%D1%81%D0%B8%D1%8F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1 полугодие 2022 года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на благоустройство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за 1 полугодие 2022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7564" y="1636115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12 596,8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 flipH="1">
            <a:off x="4675976" y="1636115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12 657,8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1475656" y="112367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652120" y="108203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39734" y="2946174"/>
            <a:ext cx="8332314" cy="641541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Содержание </a:t>
            </a:r>
            <a:r>
              <a:rPr lang="ru-RU" sz="1100" dirty="0"/>
              <a:t>сетей уличного освещения с. Большетархово </a:t>
            </a:r>
            <a:r>
              <a:rPr lang="ru-RU" sz="1100" dirty="0" smtClean="0"/>
              <a:t>–  </a:t>
            </a:r>
            <a:r>
              <a:rPr lang="ru-RU" sz="1100" dirty="0"/>
              <a:t>74 светильника,  в пгт. Излучинск –  1090 светильников; техническое обслуживание и текущий ремонт электрических сетей и электрооборудования уличного освещения с. Большетархово, д. Соснина, </a:t>
            </a:r>
            <a:r>
              <a:rPr lang="ru-RU" sz="1100" dirty="0" smtClean="0"/>
              <a:t>            д</a:t>
            </a:r>
            <a:r>
              <a:rPr lang="ru-RU" sz="1100" dirty="0"/>
              <a:t>. Пасол; ремонт сетей уличного освещения по ул. Пионерная – 900 м.</a:t>
            </a:r>
          </a:p>
          <a:p>
            <a:pPr algn="just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33237" y="2372741"/>
            <a:ext cx="8338811" cy="288032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 smtClean="0"/>
              <a:t>Содержание </a:t>
            </a:r>
            <a:r>
              <a:rPr lang="ru-RU" sz="1100" dirty="0"/>
              <a:t>внутриквартальных дорог и территорий – 76540,00 м². 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439734" y="4330647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Техническое обслуживание электрического и сантехнического оборудования административного здания по ул. Набережной, 13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439734" y="3810045"/>
            <a:ext cx="8332314" cy="256349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ru-RU" sz="1100" dirty="0" smtClean="0"/>
          </a:p>
          <a:p>
            <a:pPr algn="ctr"/>
            <a:r>
              <a:rPr lang="ru-RU" sz="1100" dirty="0" smtClean="0"/>
              <a:t>Отлов </a:t>
            </a:r>
            <a:r>
              <a:rPr lang="ru-RU" sz="1100" dirty="0"/>
              <a:t>безнадзорных животных – </a:t>
            </a:r>
            <a:r>
              <a:rPr lang="ru-RU" sz="1100" dirty="0" smtClean="0"/>
              <a:t>84 </a:t>
            </a:r>
            <a:r>
              <a:rPr lang="ru-RU" sz="1100" dirty="0"/>
              <a:t>шт.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439734" y="4829019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Поставка </a:t>
            </a:r>
            <a:r>
              <a:rPr lang="ru-RU" sz="1100" dirty="0" smtClean="0"/>
              <a:t>малых архитектурных форм.</a:t>
            </a:r>
            <a:endParaRPr lang="ru-RU" sz="1100" dirty="0"/>
          </a:p>
        </p:txBody>
      </p:sp>
      <p:sp>
        <p:nvSpPr>
          <p:cNvPr id="21" name="Прямоугольник с двумя скругленными противолежащими углами 20"/>
          <p:cNvSpPr/>
          <p:nvPr/>
        </p:nvSpPr>
        <p:spPr>
          <a:xfrm>
            <a:off x="439734" y="5322185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/>
              <a:t>Содержание детских и игровых площадок – 32 шт.</a:t>
            </a:r>
          </a:p>
        </p:txBody>
      </p:sp>
      <p:sp>
        <p:nvSpPr>
          <p:cNvPr id="22" name="Прямоугольник с двумя скругленными противолежащими углами 21"/>
          <p:cNvSpPr/>
          <p:nvPr/>
        </p:nvSpPr>
        <p:spPr>
          <a:xfrm>
            <a:off x="433237" y="5877272"/>
            <a:ext cx="8332314" cy="320770"/>
          </a:xfrm>
          <a:prstGeom prst="round2Diag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100" dirty="0" smtClean="0"/>
              <a:t>Выполнение работ по отсыпке и планировке территории</a:t>
            </a:r>
            <a:endParaRPr lang="ru-RU" sz="11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647564" y="1864654"/>
            <a:ext cx="3744416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6 411,2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 flipH="1">
            <a:off x="4675976" y="1864654"/>
            <a:ext cx="4096072" cy="50405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5 944,5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259632" y="1375972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24128" y="1268760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2492896"/>
            <a:ext cx="8712968" cy="3888432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900" dirty="0" smtClean="0">
                <a:solidFill>
                  <a:schemeClr val="tx1"/>
                </a:solidFill>
              </a:rPr>
              <a:t> 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r>
              <a:rPr lang="ru-RU" sz="900" dirty="0" smtClean="0">
                <a:solidFill>
                  <a:schemeClr val="tx1"/>
                </a:solidFill>
              </a:rPr>
              <a:t>Цикл </a:t>
            </a:r>
            <a:r>
              <a:rPr lang="ru-RU" sz="900" dirty="0">
                <a:solidFill>
                  <a:schemeClr val="tx1"/>
                </a:solidFill>
              </a:rPr>
              <a:t>мероприятий, посвященных </a:t>
            </a:r>
            <a:r>
              <a:rPr lang="ru-RU" sz="900" dirty="0" smtClean="0">
                <a:solidFill>
                  <a:schemeClr val="tx1"/>
                </a:solidFill>
              </a:rPr>
              <a:t>77-летию </a:t>
            </a:r>
            <a:r>
              <a:rPr lang="ru-RU" sz="900" dirty="0">
                <a:solidFill>
                  <a:schemeClr val="tx1"/>
                </a:solidFill>
              </a:rPr>
              <a:t>Победы в Великой Отечественной войне 1941 – 9145 годов:</a:t>
            </a:r>
          </a:p>
          <a:p>
            <a:r>
              <a:rPr lang="ru-RU" sz="900" dirty="0">
                <a:solidFill>
                  <a:schemeClr val="tx1"/>
                </a:solidFill>
              </a:rPr>
              <a:t>Торжественный караул у мемориалов и памятников</a:t>
            </a:r>
            <a:r>
              <a:rPr lang="ru-RU" sz="900" dirty="0" smtClean="0">
                <a:solidFill>
                  <a:schemeClr val="tx1"/>
                </a:solidFill>
              </a:rPr>
              <a:t>; Акция </a:t>
            </a:r>
            <a:r>
              <a:rPr lang="ru-RU" sz="900" dirty="0">
                <a:solidFill>
                  <a:schemeClr val="tx1"/>
                </a:solidFill>
              </a:rPr>
              <a:t>«Цветы Победы»</a:t>
            </a:r>
            <a:r>
              <a:rPr lang="ru-RU" sz="900" b="1" dirty="0">
                <a:solidFill>
                  <a:schemeClr val="tx1"/>
                </a:solidFill>
              </a:rPr>
              <a:t> -</a:t>
            </a:r>
            <a:r>
              <a:rPr lang="ru-RU" sz="900" dirty="0">
                <a:solidFill>
                  <a:schemeClr val="tx1"/>
                </a:solidFill>
              </a:rPr>
              <a:t> возложение цветов к мемориалу и памятникам</a:t>
            </a:r>
            <a:r>
              <a:rPr lang="ru-RU" sz="900" dirty="0" smtClean="0">
                <a:solidFill>
                  <a:schemeClr val="tx1"/>
                </a:solidFill>
              </a:rPr>
              <a:t>; Поздравление </a:t>
            </a:r>
            <a:r>
              <a:rPr lang="ru-RU" sz="900" dirty="0">
                <a:solidFill>
                  <a:schemeClr val="tx1"/>
                </a:solidFill>
              </a:rPr>
              <a:t>ветеранов </a:t>
            </a:r>
            <a:r>
              <a:rPr lang="ru-RU" sz="900" dirty="0" smtClean="0">
                <a:solidFill>
                  <a:schemeClr val="tx1"/>
                </a:solidFill>
              </a:rPr>
              <a:t>Великой </a:t>
            </a:r>
            <a:r>
              <a:rPr lang="ru-RU" sz="900" dirty="0">
                <a:solidFill>
                  <a:schemeClr val="tx1"/>
                </a:solidFill>
              </a:rPr>
              <a:t>Отечественной войны 1941 – 1945 годов по телефону, адресное вручение подарков волонтерами Победы</a:t>
            </a:r>
            <a:r>
              <a:rPr lang="ru-RU" sz="900" dirty="0" smtClean="0">
                <a:solidFill>
                  <a:schemeClr val="tx1"/>
                </a:solidFill>
              </a:rPr>
              <a:t>; Проект </a:t>
            </a:r>
            <a:r>
              <a:rPr lang="ru-RU" sz="900" dirty="0">
                <a:solidFill>
                  <a:schemeClr val="tx1"/>
                </a:solidFill>
              </a:rPr>
              <a:t>«Театрализованное поздравление «Фронтовая бригада» - мини-концертное выступление </a:t>
            </a:r>
            <a:r>
              <a:rPr lang="ru-RU" sz="900" dirty="0" err="1">
                <a:solidFill>
                  <a:schemeClr val="tx1"/>
                </a:solidFill>
              </a:rPr>
              <a:t>агит</a:t>
            </a:r>
            <a:r>
              <a:rPr lang="ru-RU" sz="900" dirty="0">
                <a:solidFill>
                  <a:schemeClr val="tx1"/>
                </a:solidFill>
              </a:rPr>
              <a:t>-бригад во дворах, где живут ветераны Великой Отечественной войны 1941 – 1945 годов</a:t>
            </a:r>
            <a:r>
              <a:rPr lang="ru-RU" sz="900" dirty="0" smtClean="0">
                <a:solidFill>
                  <a:schemeClr val="tx1"/>
                </a:solidFill>
              </a:rPr>
              <a:t>; Общероссийская </a:t>
            </a:r>
            <a:r>
              <a:rPr lang="ru-RU" sz="900" dirty="0">
                <a:solidFill>
                  <a:schemeClr val="tx1"/>
                </a:solidFill>
              </a:rPr>
              <a:t>минута молчания по месту проживания (нахождения</a:t>
            </a:r>
            <a:r>
              <a:rPr lang="ru-RU" sz="900" dirty="0" smtClean="0">
                <a:solidFill>
                  <a:schemeClr val="tx1"/>
                </a:solidFill>
              </a:rPr>
              <a:t>); Акция </a:t>
            </a:r>
            <a:r>
              <a:rPr lang="ru-RU" sz="900" dirty="0">
                <a:solidFill>
                  <a:schemeClr val="tx1"/>
                </a:solidFill>
              </a:rPr>
              <a:t>«Поем всем двором» - исполнение песни военных лет вместе со всей страной в открытом окне или на балконе;</a:t>
            </a:r>
          </a:p>
          <a:p>
            <a:r>
              <a:rPr lang="ru-RU" sz="900" dirty="0">
                <a:solidFill>
                  <a:schemeClr val="tx1"/>
                </a:solidFill>
              </a:rPr>
              <a:t>Акция «Фонарики Победы».</a:t>
            </a:r>
          </a:p>
          <a:p>
            <a:r>
              <a:rPr lang="ru-RU" sz="900" u="sng" dirty="0">
                <a:solidFill>
                  <a:schemeClr val="tx1"/>
                </a:solidFill>
              </a:rPr>
              <a:t>Участие во Всероссийских, международных, окружных  акциях</a:t>
            </a:r>
            <a:r>
              <a:rPr lang="ru-RU" sz="900" dirty="0">
                <a:solidFill>
                  <a:schemeClr val="tx1"/>
                </a:solidFill>
              </a:rPr>
              <a:t>: </a:t>
            </a:r>
            <a:r>
              <a:rPr lang="ru-RU" sz="900" dirty="0" smtClean="0">
                <a:solidFill>
                  <a:schemeClr val="tx1"/>
                </a:solidFill>
              </a:rPr>
              <a:t>Всероссийские акции </a:t>
            </a:r>
            <a:r>
              <a:rPr lang="ru-RU" sz="900" dirty="0">
                <a:solidFill>
                  <a:schemeClr val="tx1"/>
                </a:solidFill>
              </a:rPr>
              <a:t>«Георгиевская ленточка</a:t>
            </a:r>
            <a:r>
              <a:rPr lang="ru-RU" sz="900" dirty="0" smtClean="0">
                <a:solidFill>
                  <a:schemeClr val="tx1"/>
                </a:solidFill>
              </a:rPr>
              <a:t>»; «Диктант Победы»;  </a:t>
            </a:r>
            <a:r>
              <a:rPr lang="ru-RU" sz="900" dirty="0">
                <a:solidFill>
                  <a:schemeClr val="tx1"/>
                </a:solidFill>
              </a:rPr>
              <a:t>«Письмо Победы</a:t>
            </a:r>
            <a:r>
              <a:rPr lang="ru-RU" sz="900" dirty="0" smtClean="0">
                <a:solidFill>
                  <a:schemeClr val="tx1"/>
                </a:solidFill>
              </a:rPr>
              <a:t>»; «Свеча памяти»; « Красная гвоздика»; «Письмо солдату. Победа без границ»; «Вахта Памяти»; всероссийский проект </a:t>
            </a:r>
            <a:r>
              <a:rPr lang="ru-RU" sz="900" dirty="0" err="1" smtClean="0">
                <a:solidFill>
                  <a:schemeClr val="tx1"/>
                </a:solidFill>
              </a:rPr>
              <a:t>Окна_Победы</a:t>
            </a:r>
            <a:r>
              <a:rPr lang="ru-RU" sz="900" dirty="0" smtClean="0">
                <a:solidFill>
                  <a:schemeClr val="tx1"/>
                </a:solidFill>
              </a:rPr>
              <a:t>.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 smtClean="0">
                <a:solidFill>
                  <a:schemeClr val="tx1"/>
                </a:solidFill>
              </a:rPr>
              <a:t>Акции «Забота, помощь милосердие»; «Алло, ветеран!?» «Сад памяти»;  всероссийский единый </a:t>
            </a:r>
            <a:r>
              <a:rPr lang="ru-RU" sz="900" dirty="0" err="1" smtClean="0">
                <a:solidFill>
                  <a:schemeClr val="tx1"/>
                </a:solidFill>
              </a:rPr>
              <a:t>флеш</a:t>
            </a:r>
            <a:r>
              <a:rPr lang="ru-RU" sz="900" dirty="0" smtClean="0">
                <a:solidFill>
                  <a:schemeClr val="tx1"/>
                </a:solidFill>
              </a:rPr>
              <a:t>-моб «День Победы»; всероссийская </a:t>
            </a:r>
            <a:r>
              <a:rPr lang="ru-RU" sz="900" dirty="0">
                <a:solidFill>
                  <a:schemeClr val="tx1"/>
                </a:solidFill>
              </a:rPr>
              <a:t>акция </a:t>
            </a:r>
            <a:r>
              <a:rPr lang="ru-RU" sz="900" dirty="0" smtClean="0">
                <a:solidFill>
                  <a:schemeClr val="tx1"/>
                </a:solidFill>
              </a:rPr>
              <a:t>«Читаем детям о войне»; Всероссийский </a:t>
            </a:r>
            <a:r>
              <a:rPr lang="ru-RU" sz="900" dirty="0">
                <a:solidFill>
                  <a:schemeClr val="tx1"/>
                </a:solidFill>
              </a:rPr>
              <a:t>проект «Синий платочек</a:t>
            </a:r>
            <a:r>
              <a:rPr lang="ru-RU" sz="900" dirty="0" smtClean="0">
                <a:solidFill>
                  <a:schemeClr val="tx1"/>
                </a:solidFill>
              </a:rPr>
              <a:t>»; Всероссийская </a:t>
            </a:r>
            <a:r>
              <a:rPr lang="ru-RU" sz="900" dirty="0">
                <a:solidFill>
                  <a:schemeClr val="tx1"/>
                </a:solidFill>
              </a:rPr>
              <a:t>онлайн-акция «Бессмертный полк»; Акция «Флаги России»</a:t>
            </a:r>
          </a:p>
          <a:p>
            <a:r>
              <a:rPr lang="ru-RU" sz="900" dirty="0">
                <a:solidFill>
                  <a:schemeClr val="tx1"/>
                </a:solidFill>
              </a:rPr>
              <a:t>Участие в районных акциях</a:t>
            </a:r>
            <a:r>
              <a:rPr lang="ru-RU" sz="900" dirty="0" smtClean="0">
                <a:solidFill>
                  <a:schemeClr val="tx1"/>
                </a:solidFill>
              </a:rPr>
              <a:t>: фестиваль военно-патриотической песни «Память»; онлайн-акция «</a:t>
            </a:r>
            <a:r>
              <a:rPr lang="ru-RU" sz="900" dirty="0" err="1" smtClean="0">
                <a:solidFill>
                  <a:schemeClr val="tx1"/>
                </a:solidFill>
              </a:rPr>
              <a:t>Киноселф</a:t>
            </a:r>
            <a:r>
              <a:rPr lang="ru-RU" sz="900" dirty="0" smtClean="0">
                <a:solidFill>
                  <a:schemeClr val="tx1"/>
                </a:solidFill>
              </a:rPr>
              <a:t>»; акция «Стихи о воне на разных языках»; художественная выставка «76 полотен Победы».</a:t>
            </a:r>
            <a:endParaRPr lang="ru-RU" sz="900" dirty="0">
              <a:solidFill>
                <a:schemeClr val="tx1"/>
              </a:solidFill>
            </a:endParaRPr>
          </a:p>
          <a:p>
            <a:r>
              <a:rPr lang="ru-RU" sz="900" dirty="0" smtClean="0">
                <a:solidFill>
                  <a:schemeClr val="tx1"/>
                </a:solidFill>
              </a:rPr>
              <a:t>Цикл </a:t>
            </a:r>
            <a:r>
              <a:rPr lang="ru-RU" sz="900" dirty="0">
                <a:solidFill>
                  <a:schemeClr val="tx1"/>
                </a:solidFill>
              </a:rPr>
              <a:t>мероприятий, посвященных Дню памяти и скорби: </a:t>
            </a:r>
            <a:r>
              <a:rPr lang="ru-RU" sz="900" dirty="0" smtClean="0">
                <a:solidFill>
                  <a:schemeClr val="tx1"/>
                </a:solidFill>
              </a:rPr>
              <a:t>Акции «Красная гвоздика»;  </a:t>
            </a:r>
            <a:r>
              <a:rPr lang="ru-RU" sz="900" dirty="0">
                <a:solidFill>
                  <a:schemeClr val="tx1"/>
                </a:solidFill>
              </a:rPr>
              <a:t>«Зажги свечу памяти</a:t>
            </a:r>
            <a:r>
              <a:rPr lang="ru-RU" sz="900" dirty="0" smtClean="0">
                <a:solidFill>
                  <a:schemeClr val="tx1"/>
                </a:solidFill>
              </a:rPr>
              <a:t>»; «Марафон памяти»; «За Родину!»; </a:t>
            </a:r>
            <a:r>
              <a:rPr lang="ru-RU" sz="900" dirty="0">
                <a:solidFill>
                  <a:schemeClr val="tx1"/>
                </a:solidFill>
              </a:rPr>
              <a:t>Торжественный караул у мемориалов и памятников; Акция </a:t>
            </a:r>
            <a:r>
              <a:rPr lang="ru-RU" sz="900" dirty="0" smtClean="0">
                <a:solidFill>
                  <a:schemeClr val="tx1"/>
                </a:solidFill>
              </a:rPr>
              <a:t>«Вахта памяти»; </a:t>
            </a:r>
            <a:r>
              <a:rPr lang="ru-RU" sz="900" dirty="0">
                <a:solidFill>
                  <a:schemeClr val="tx1"/>
                </a:solidFill>
              </a:rPr>
              <a:t>Акция «Как живешь, ветеран?» - адресное вручение подарков волонтерами Победы ветеранам Великой Отечественной войны 1941 – 1945 годов.</a:t>
            </a:r>
          </a:p>
          <a:p>
            <a:r>
              <a:rPr lang="ru-RU" sz="900" dirty="0">
                <a:solidFill>
                  <a:schemeClr val="tx1"/>
                </a:solidFill>
              </a:rPr>
              <a:t>Проведение мероприятий по формированию здорового образа жизни населения: Акция «Наши Рекорд Победы»; Спортивный </a:t>
            </a:r>
            <a:r>
              <a:rPr lang="ru-RU" sz="900" dirty="0" err="1">
                <a:solidFill>
                  <a:schemeClr val="tx1"/>
                </a:solidFill>
              </a:rPr>
              <a:t>челлендж</a:t>
            </a:r>
            <a:r>
              <a:rPr lang="ru-RU" sz="900" dirty="0">
                <a:solidFill>
                  <a:schemeClr val="tx1"/>
                </a:solidFill>
              </a:rPr>
              <a:t> «Сила Югры» ко Дню  молодежи России. </a:t>
            </a:r>
          </a:p>
          <a:p>
            <a:r>
              <a:rPr lang="ru-RU" sz="900" dirty="0">
                <a:solidFill>
                  <a:schemeClr val="tx1"/>
                </a:solidFill>
              </a:rPr>
              <a:t>Онлайн акция «Спортивные рекорды» ко Дню образования Нижневартовского района. </a:t>
            </a:r>
          </a:p>
          <a:p>
            <a:r>
              <a:rPr lang="ru-RU" sz="900" dirty="0">
                <a:solidFill>
                  <a:schemeClr val="tx1"/>
                </a:solidFill>
              </a:rPr>
              <a:t>Проведение традиционных мероприятий, приуроченных к календарным датам:</a:t>
            </a:r>
          </a:p>
          <a:p>
            <a:r>
              <a:rPr lang="ru-RU" sz="900" dirty="0">
                <a:solidFill>
                  <a:schemeClr val="tx1"/>
                </a:solidFill>
              </a:rPr>
              <a:t>проведение цикла мероприятий, посвященных Дню России, участие в мероприятиях ко Дню образования Нижневартовского района:</a:t>
            </a:r>
          </a:p>
          <a:p>
            <a:r>
              <a:rPr lang="ru-RU" sz="900" dirty="0">
                <a:solidFill>
                  <a:schemeClr val="tx1"/>
                </a:solidFill>
              </a:rPr>
              <a:t>ОБЩЕРОССИЙСКОЕ ИСПОЛНЕНИЕ ГИМНА РФ;</a:t>
            </a:r>
          </a:p>
          <a:p>
            <a:r>
              <a:rPr lang="ru-RU" sz="900" dirty="0">
                <a:solidFill>
                  <a:schemeClr val="tx1"/>
                </a:solidFill>
              </a:rPr>
              <a:t>Всероссийская акция «</a:t>
            </a:r>
            <a:r>
              <a:rPr lang="ru-RU" sz="900" dirty="0" err="1">
                <a:solidFill>
                  <a:schemeClr val="tx1"/>
                </a:solidFill>
              </a:rPr>
              <a:t>Триколор</a:t>
            </a:r>
            <a:r>
              <a:rPr lang="ru-RU" sz="900" dirty="0">
                <a:solidFill>
                  <a:schemeClr val="tx1"/>
                </a:solidFill>
              </a:rPr>
              <a:t>»; Всероссийский </a:t>
            </a:r>
            <a:r>
              <a:rPr lang="ru-RU" sz="900" dirty="0" err="1">
                <a:solidFill>
                  <a:schemeClr val="tx1"/>
                </a:solidFill>
              </a:rPr>
              <a:t>флэшмоб</a:t>
            </a:r>
            <a:r>
              <a:rPr lang="ru-RU" sz="900" dirty="0">
                <a:solidFill>
                  <a:schemeClr val="tx1"/>
                </a:solidFill>
              </a:rPr>
              <a:t> </a:t>
            </a:r>
            <a:r>
              <a:rPr lang="ru-RU" sz="900" dirty="0">
                <a:solidFill>
                  <a:schemeClr val="tx1"/>
                </a:solidFill>
                <a:hlinkClick r:id="rId2"/>
              </a:rPr>
              <a:t>#</a:t>
            </a:r>
            <a:r>
              <a:rPr lang="ru-RU" sz="900" dirty="0" err="1">
                <a:solidFill>
                  <a:schemeClr val="tx1"/>
                </a:solidFill>
                <a:hlinkClick r:id="rId2"/>
              </a:rPr>
              <a:t>МыРоссия</a:t>
            </a:r>
            <a:r>
              <a:rPr lang="ru-RU" sz="900" dirty="0">
                <a:solidFill>
                  <a:schemeClr val="tx1"/>
                </a:solidFill>
              </a:rPr>
              <a:t>; Всероссийская акция «Флаги России»; Всероссийская акция «Окна России»; Всероссийский литературный онлайн проект «Русские Рифмы»; Всероссийская акция «Добро в России; Всероссийская акция «Россия в объективе»; Всероссийский онлайн-</a:t>
            </a:r>
            <a:r>
              <a:rPr lang="ru-RU" sz="900" dirty="0" err="1">
                <a:solidFill>
                  <a:schemeClr val="tx1"/>
                </a:solidFill>
              </a:rPr>
              <a:t>флешмоб</a:t>
            </a:r>
            <a:r>
              <a:rPr lang="ru-RU" sz="900" dirty="0">
                <a:solidFill>
                  <a:schemeClr val="tx1"/>
                </a:solidFill>
              </a:rPr>
              <a:t> «Рисую Россию»; Онлайн-фестиваль «Пока все дома»; Онлайн-проект «Земляки - о земляках. Герои живут по соседству»; Фестиваль народного творчества «Хоровод дружбы»; Онлайн-мероприятие «Сабантуй от первого лица</a:t>
            </a:r>
            <a:r>
              <a:rPr lang="ru-RU" sz="900" dirty="0" smtClean="0">
                <a:solidFill>
                  <a:schemeClr val="tx1"/>
                </a:solidFill>
              </a:rPr>
              <a:t>».</a:t>
            </a: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endParaRPr lang="ru-RU" sz="900" dirty="0" smtClean="0">
              <a:solidFill>
                <a:schemeClr val="tx1"/>
              </a:solidFill>
            </a:endParaRPr>
          </a:p>
          <a:p>
            <a:endParaRPr lang="ru-RU" sz="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7797552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культуру, кинематографию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Излучинск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51520" y="1484784"/>
            <a:ext cx="8712968" cy="4896544"/>
          </a:xfrm>
          <a:prstGeom prst="roundRect">
            <a:avLst/>
          </a:prstGeom>
          <a:solidFill>
            <a:srgbClr val="FFFFFF"/>
          </a:solidFill>
          <a:effectLst>
            <a:outerShdw blurRad="50800" dist="50800" dir="5400000" algn="ctr" rotWithShape="0">
              <a:srgbClr val="9900FF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памяти «Блокадный хлеб»; окружная военно-патриотическая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киноакция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«Вальс», «Порох», «Блокада»; адресное чествование жительниц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награжденных знаком «Житель блокадного Ленинграда»; онлайн-акция «Память в наших сердцах»; патриотическая программа «Ленинград. Блокада. Подвиг.»;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 «Музыка и портреты для любимых»; онлайн-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«Не женская работа»; акция «Любимые ветераны»; адресное поздравление участников ВОВ; вокальный проект «Голоса района»;  онлайн мастер – класс «Букет для любимой мамы»; онлайн Праздничная программа «Весенняя улыбка»; онлайн-трансляция художественного фильма;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поздравление сотрудников БУ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Нижневартовская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районная больница», жительниц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Награждение наградами жителей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праздничная программа, посвященная Дню поселка, Весны и Труда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азвлекательная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«Наша родная сторонка»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спортивное мероприятие «Теннисный турнир»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«Рассвет Победы»; всероссийская акция «Георгиевская ленточка»; всероссийская акция «Вахта Памяти»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торжественная церемония возложения цветов к мемориалу «Слава героям»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акция «Бессмертный полк»; возложение цветов к памятнику героям, павшим в годы Великой Отечественной войны 1941–1945 годов «Вспомним всех поименно»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д. Соснина; всероссийская акция «Полевая кухня»; торжественное мероприятие «Победа Родина моей!»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праздничный обед с проведением концертной программы для ветеранов Великой Отечественной войны 1941–1945 годов с участием членов местной общественной организации ветеранов войны и труда, инвалидов и пенсионеров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адресные поздравления ветеранов Великой Отечественной войны 1941–1945 годов; международный проект «Рио-Рита – радость Победы»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«Фонарики Победы»; праздничный салют, посвященный празднованию Дня Победы; фотовыставка «Помним и чтим»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кинопоказа «Красный призрак»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Шоу мыльных пузырей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танцевальный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зеркальными людьми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Излучинск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игровая программа «Солнышко на ладошки»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конкурс детского рисунка на асфальте «Детские мечты»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Выставочный проект «Роль России в мире»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Триколор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всероссийская акция «Окна России»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всероссийский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флешмоб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«Я люблю Россию»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квест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«Горжусь тобой, моя Россия»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трансляция фильма «Русь изначальная»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Участие во Всероссийской  акции «Свеча памяти»; торжественная церемония возложения цветов к мемориалу «Доблесть и Слава»; всероссийская минута молчания; участие во Всероссийской акции «Красная гвоздика»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вручение продуктовых наборов ветеранам Великой Отечественной войны 1941–1945 годов: час памяти «Тот самый первый день войны»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кинопоказы киноальманаха «Без срока давности непокоренные» с. </a:t>
            </a:r>
            <a:r>
              <a:rPr lang="ru-RU" sz="1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Большетархово</a:t>
            </a:r>
            <a:r>
              <a:rPr lang="ru-RU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</a:p>
          <a:p>
            <a:endParaRPr lang="ru-RU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239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112 527,6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102 607,2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  <a:gradFill>
            <a:gsLst>
              <a:gs pos="0">
                <a:srgbClr val="00B0F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9 920,4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  <a:gradFill>
            <a:gsLst>
              <a:gs pos="0">
                <a:srgbClr val="9933FF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Профицит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ea typeface="+mj-ea"/>
                <a:cs typeface="+mj-cs"/>
              </a:rPr>
              <a:t>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2022 года 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5476241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за 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2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142813"/>
              </p:ext>
            </p:extLst>
          </p:nvPr>
        </p:nvGraphicFramePr>
        <p:xfrm>
          <a:off x="1187624" y="1196752"/>
          <a:ext cx="6748318" cy="473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8329131"/>
              </p:ext>
            </p:extLst>
          </p:nvPr>
        </p:nvGraphicFramePr>
        <p:xfrm>
          <a:off x="1187624" y="1294259"/>
          <a:ext cx="7056783" cy="464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18864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налоговых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2022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sp>
        <p:nvSpPr>
          <p:cNvPr id="3" name="Стрелка вправо 2"/>
          <p:cNvSpPr/>
          <p:nvPr/>
        </p:nvSpPr>
        <p:spPr>
          <a:xfrm>
            <a:off x="677658" y="3686972"/>
            <a:ext cx="4608512" cy="576064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Доходы от уплаты акцизов</a:t>
            </a:r>
            <a:endParaRPr lang="ru-RU" b="1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77658" y="1415060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доходы физических лиц</a:t>
            </a:r>
            <a:endParaRPr lang="ru-RU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691952" y="2132856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Земельный налог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705676" y="2924944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Налог на имущество физических лиц</a:t>
            </a:r>
            <a:endParaRPr lang="ru-RU" b="1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77658" y="4437112"/>
            <a:ext cx="4608512" cy="648072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Транспортный налог</a:t>
            </a:r>
            <a:endParaRPr lang="ru-RU" b="1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691952" y="5229200"/>
            <a:ext cx="4608512" cy="720080"/>
          </a:xfrm>
          <a:prstGeom prst="rightArrow">
            <a:avLst/>
          </a:prstGeom>
          <a:pattFill prst="openDmnd">
            <a:fgClr>
              <a:srgbClr val="0000FF"/>
            </a:fgClr>
            <a:bgClr>
              <a:srgbClr val="FF00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Единый сельскохозяйственный налог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2756" y="1100833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276677" y="148706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23 742,0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62756" y="1487068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22 197,3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74196" y="2191453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3 868,4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69260" y="297116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1 956,5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253064" y="1099300"/>
            <a:ext cx="1224136" cy="252028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562756" y="5337212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483,3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569260" y="450912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378,3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69260" y="373387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553</a:t>
            </a:r>
            <a:r>
              <a:rPr lang="en-US" b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9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288149" y="2204864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2 744,8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294653" y="298004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1 580,6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288149" y="5330255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397,4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294653" y="4509120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424,5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294653" y="3733877"/>
            <a:ext cx="1224136" cy="504056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r>
              <a:rPr lang="ru-RU" b="1" dirty="0" smtClean="0">
                <a:solidFill>
                  <a:schemeClr val="tx1"/>
                </a:solidFill>
              </a:rPr>
              <a:t> 027,9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6904"/>
            <a:ext cx="8122096" cy="39776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неналоговых поступлений в бюджет поселения за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</a:t>
            </a:r>
            <a:r>
              <a:rPr lang="en-US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2 года </a:t>
            </a: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  <a: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/>
            </a:r>
            <a:br>
              <a:rPr lang="ru-RU" sz="2400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</a:br>
            <a:endParaRPr lang="ru-RU" sz="2400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992651" y="2780928"/>
            <a:ext cx="4339704" cy="505650"/>
          </a:xfrm>
          <a:prstGeom prst="rightArrow">
            <a:avLst>
              <a:gd name="adj1" fmla="val 50000"/>
              <a:gd name="adj2" fmla="val 1523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Доходы от </a:t>
            </a:r>
            <a:r>
              <a:rPr lang="ru-RU" sz="1200" b="1" dirty="0" smtClean="0">
                <a:solidFill>
                  <a:schemeClr val="tx1"/>
                </a:solidFill>
              </a:rPr>
              <a:t>продажи квартир и иного имущества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992651" y="989465"/>
            <a:ext cx="4368313" cy="610542"/>
          </a:xfrm>
          <a:prstGeom prst="rightArrow">
            <a:avLst>
              <a:gd name="adj1" fmla="val 50000"/>
              <a:gd name="adj2" fmla="val 20437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Доходы, получаемые в виде арендной платы 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</a:rPr>
              <a:t>за земельные участки</a:t>
            </a:r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992650" y="1604534"/>
            <a:ext cx="4339705" cy="541459"/>
          </a:xfrm>
          <a:prstGeom prst="rightArrow">
            <a:avLst>
              <a:gd name="adj1" fmla="val 50000"/>
              <a:gd name="adj2" fmla="val 19093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</a:rPr>
              <a:t>Доходы от сдачи в аренду имущества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992650" y="2191348"/>
            <a:ext cx="4339705" cy="494935"/>
          </a:xfrm>
          <a:prstGeom prst="rightArrow">
            <a:avLst>
              <a:gd name="adj1" fmla="val 50000"/>
              <a:gd name="adj2" fmla="val 17750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Доходы от продажи земельных участков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992648" y="3383965"/>
            <a:ext cx="4339707" cy="564961"/>
          </a:xfrm>
          <a:prstGeom prst="rightArrow">
            <a:avLst>
              <a:gd name="adj1" fmla="val 61989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Доходы, поступающие в порядке возмещения расходов, понесенных в связи с эксплуатацией имущества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992649" y="4077071"/>
            <a:ext cx="4348353" cy="597821"/>
          </a:xfrm>
          <a:prstGeom prst="rightArrow">
            <a:avLst>
              <a:gd name="adj1" fmla="val 50000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Доходы от компенсации затрат бюджетов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992648" y="5461639"/>
            <a:ext cx="4368316" cy="792088"/>
          </a:xfrm>
          <a:prstGeom prst="rightArrow">
            <a:avLst>
              <a:gd name="adj1" fmla="val 67103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неналоговые доходы, невыясненные поступления, прочие поступления от денежных взысканий и штрафов, прочие доходы от оказания платных услуг (работ)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992648" y="4782327"/>
            <a:ext cx="4348354" cy="559296"/>
          </a:xfrm>
          <a:prstGeom prst="rightArrow">
            <a:avLst>
              <a:gd name="adj1" fmla="val 71193"/>
              <a:gd name="adj2" fmla="val 13718"/>
            </a:avLst>
          </a:prstGeom>
          <a:pattFill prst="openDmnd">
            <a:fgClr>
              <a:srgbClr val="66FF33"/>
            </a:fgClr>
            <a:bgClr>
              <a:srgbClr val="00B0F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b="1" dirty="0" smtClean="0">
                <a:solidFill>
                  <a:schemeClr val="tx1"/>
                </a:solidFill>
              </a:rPr>
              <a:t>Прочие поступления от использования имущества, находящегося в собственности городских поселений</a:t>
            </a:r>
            <a:endParaRPr lang="ru-RU" sz="1050" b="1" dirty="0">
              <a:solidFill>
                <a:schemeClr val="tx1"/>
              </a:solidFill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5641268" y="802234"/>
            <a:ext cx="1253930" cy="353584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5" name="Выноска со стрелкой вниз 34"/>
          <p:cNvSpPr/>
          <p:nvPr/>
        </p:nvSpPr>
        <p:spPr>
          <a:xfrm>
            <a:off x="7184478" y="799948"/>
            <a:ext cx="1368152" cy="355869"/>
          </a:xfrm>
          <a:prstGeom prst="down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256486" y="1155818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15 384,7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7256486" y="170711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675,5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7259854" y="225366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3 646,7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275886" y="284860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1 575,0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7275886" y="348129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374,0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7288875" y="419082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230,2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290694" y="487035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10,6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277030" y="5630062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2 483,8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5641268" y="114670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18 081,3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641268" y="1707115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593,8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641268" y="225366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2 067,5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641268" y="284860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792,5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45982" y="3481293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444,7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5641268" y="419082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1 552,3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5641268" y="4878381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58,1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5650510" y="5639779"/>
            <a:ext cx="1224136" cy="370303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outerShdw blurRad="50800" dist="50800" dir="5400000" algn="ctr" rotWithShape="0">
              <a:schemeClr val="accent6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338,8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безвозмездных поступлений в бюджет поселения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2022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555776" y="2348880"/>
            <a:ext cx="432048" cy="21602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8572465"/>
              </p:ext>
            </p:extLst>
          </p:nvPr>
        </p:nvGraphicFramePr>
        <p:xfrm>
          <a:off x="467544" y="1340768"/>
          <a:ext cx="8064896" cy="4643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5789535"/>
              </p:ext>
            </p:extLst>
          </p:nvPr>
        </p:nvGraphicFramePr>
        <p:xfrm>
          <a:off x="323527" y="1196752"/>
          <a:ext cx="8424937" cy="4662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07276688"/>
              </p:ext>
            </p:extLst>
          </p:nvPr>
        </p:nvGraphicFramePr>
        <p:xfrm>
          <a:off x="827584" y="1268760"/>
          <a:ext cx="792087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9543472"/>
              </p:ext>
            </p:extLst>
          </p:nvPr>
        </p:nvGraphicFramePr>
        <p:xfrm>
          <a:off x="611559" y="1196752"/>
          <a:ext cx="7848873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Структура расходов бюджета поселения                                за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2022 года </a:t>
            </a: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3162147" y="2717212"/>
            <a:ext cx="2528563" cy="2199156"/>
          </a:xfrm>
          <a:prstGeom prst="quadArrowCallout">
            <a:avLst/>
          </a:prstGeom>
          <a:solidFill>
            <a:srgbClr val="0000FF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Исполнено</a:t>
            </a:r>
            <a:endParaRPr lang="en-US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pPr algn="ctr">
              <a:defRPr/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102 607,2 тыс</a:t>
            </a:r>
            <a:r>
              <a:rPr lang="ru-RU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 руб</a:t>
            </a:r>
            <a:r>
              <a:rPr lang="ru-RU" sz="17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40151" y="3178630"/>
            <a:ext cx="3096345" cy="8531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19 159,7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6002" y="1574036"/>
            <a:ext cx="2595903" cy="118665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спорт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107,3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79273" y="1569498"/>
            <a:ext cx="2866604" cy="936104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32 131,7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8001" y="4113296"/>
            <a:ext cx="3033840" cy="89988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5</a:t>
            </a: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 944,5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02167" y="2911358"/>
            <a:ext cx="2595903" cy="1000076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276,3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940153" y="1569497"/>
            <a:ext cx="3096344" cy="135807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1 859,6 тыс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940152" y="4225271"/>
            <a:ext cx="3096344" cy="787905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42 429,9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1181150" y="5275420"/>
            <a:ext cx="3033840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16,2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  <p:sp>
        <p:nvSpPr>
          <p:cNvPr id="13" name="Скругленный прямоугольник 17"/>
          <p:cNvSpPr/>
          <p:nvPr/>
        </p:nvSpPr>
        <p:spPr>
          <a:xfrm>
            <a:off x="4716016" y="5309823"/>
            <a:ext cx="3096344" cy="837000"/>
          </a:xfrm>
          <a:prstGeom prst="roundRect">
            <a:avLst/>
          </a:prstGeo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0800000" scaled="0"/>
            <a:tileRect/>
          </a:gradFill>
          <a:ln w="50800"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682,0 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Расходы на реализацию муниципальных  программ 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9933FF"/>
              </a:solidFill>
              <a:latin typeface="Times New Roman" panose="02020603050405020304" pitchFamily="18" charset="0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 за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1 полугодие 2022 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9933FF"/>
                </a:solidFill>
                <a:latin typeface="Times New Roman" panose="02020603050405020304" pitchFamily="18" charset="0"/>
                <a:cs typeface="+mn-cs"/>
              </a:rPr>
              <a:t>(тыс. руб.)</a:t>
            </a:r>
          </a:p>
        </p:txBody>
      </p:sp>
      <p:sp>
        <p:nvSpPr>
          <p:cNvPr id="3" name="Стрелка вверх 2"/>
          <p:cNvSpPr/>
          <p:nvPr/>
        </p:nvSpPr>
        <p:spPr>
          <a:xfrm>
            <a:off x="1475656" y="2564904"/>
            <a:ext cx="2592288" cy="3456384"/>
          </a:xfrm>
          <a:prstGeom prst="upArrow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113 147,3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364088" y="2429272"/>
            <a:ext cx="2592288" cy="3592016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102 607,2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763688" y="1660612"/>
            <a:ext cx="2304256" cy="512440"/>
          </a:xfrm>
          <a:prstGeom prst="ellipse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2021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08104" y="1636115"/>
            <a:ext cx="2304256" cy="51244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2022 год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83768" y="223309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>
                <a:solidFill>
                  <a:prstClr val="black"/>
                </a:solidFill>
              </a:rPr>
              <a:t>*с 2019 года в поселении реализуются </a:t>
            </a:r>
            <a:endParaRPr lang="ru-RU" sz="1100" b="1" dirty="0" smtClean="0">
              <a:solidFill>
                <a:prstClr val="black"/>
              </a:solidFill>
            </a:endParaRPr>
          </a:p>
          <a:p>
            <a:pPr algn="ctr">
              <a:defRPr sz="1788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100" b="1" dirty="0" smtClean="0">
                <a:solidFill>
                  <a:prstClr val="black"/>
                </a:solidFill>
              </a:rPr>
              <a:t>только </a:t>
            </a:r>
            <a:r>
              <a:rPr lang="ru-RU" sz="1100" b="1" dirty="0">
                <a:solidFill>
                  <a:prstClr val="black"/>
                </a:solidFill>
              </a:rPr>
              <a:t>муниципальные программы </a:t>
            </a:r>
            <a:endParaRPr lang="en-US" sz="11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6" y="4140671"/>
            <a:ext cx="4038321" cy="1866749"/>
          </a:xfrm>
          <a:prstGeom prst="roundRect">
            <a:avLst/>
          </a:prstGeom>
          <a:gradFill>
            <a:gsLst>
              <a:gs pos="0">
                <a:srgbClr val="FF0000"/>
              </a:gs>
              <a:gs pos="83899">
                <a:srgbClr val="66FF33"/>
              </a:gs>
              <a:gs pos="73030">
                <a:srgbClr val="FFFF00"/>
              </a:gs>
              <a:gs pos="42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Содержание в нормативном 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Расходы дорожного фонда городского поселения Излучинск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з</a:t>
            </a:r>
            <a:r>
              <a:rPr lang="en-US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а </a:t>
            </a:r>
            <a:r>
              <a:rPr lang="ru-RU" dirty="0" smtClean="0">
                <a:solidFill>
                  <a:srgbClr val="9933FF"/>
                </a:solidFill>
                <a:latin typeface="Times New Roman" panose="02020603050405020304" pitchFamily="18" charset="0"/>
                <a:ea typeface="+mn-ea"/>
                <a:cs typeface="+mn-cs"/>
              </a:rPr>
              <a:t>1 полугодие 2022 года</a:t>
            </a:r>
            <a:endParaRPr lang="ru-RU" dirty="0">
              <a:solidFill>
                <a:srgbClr val="9933FF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16200000" scaled="0"/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20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18 022,3 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23575</TotalTime>
  <Words>1564</Words>
  <Application>Microsoft Office PowerPoint</Application>
  <PresentationFormat>Экран (4:3)</PresentationFormat>
  <Paragraphs>157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1 полугодие 2022 года (тыс. руб.) </vt:lpstr>
      <vt:lpstr>Структура неналоговых поступлений в бюджет поселения за 1 полугодие 2022 года (тыс. руб.)   </vt:lpstr>
      <vt:lpstr>Структура безвозмездных поступлений в бюджет поселения за 1 полугодие 2022 года (тыс. руб.) </vt:lpstr>
      <vt:lpstr>Структура расходов бюджета поселения                                за 1 полугодие 2022 года (тыс. руб.)</vt:lpstr>
      <vt:lpstr>Презентация PowerPoint</vt:lpstr>
      <vt:lpstr>Расходы дорожного фонда городского поселения Излучинск за 1 полугодие 2022 года</vt:lpstr>
      <vt:lpstr>Расходы на благоустройство городского поселения Излучинск за 1 полугодие 2022 года</vt:lpstr>
      <vt:lpstr>Расходы на культуру, кинематографию  городского поселения Излучинск   за 1 полугодие 2022 года </vt:lpstr>
      <vt:lpstr>Расходы на культуру, кинематографию  городского поселения Излучинск   за 1 полугодие 2022 года </vt:lpstr>
      <vt:lpstr>Презентация PowerPoint</vt:lpstr>
    </vt:vector>
  </TitlesOfParts>
  <Company>DG Win&amp;Soft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1</cp:lastModifiedBy>
  <cp:revision>794</cp:revision>
  <cp:lastPrinted>2021-07-07T11:54:40Z</cp:lastPrinted>
  <dcterms:created xsi:type="dcterms:W3CDTF">2012-01-27T08:52:51Z</dcterms:created>
  <dcterms:modified xsi:type="dcterms:W3CDTF">2022-09-12T06:12:24Z</dcterms:modified>
</cp:coreProperties>
</file>