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54;&#1090;&#1095;&#1077;&#1090;%20&#1079;&#1072;%201%20&#1087;&#1086;&#1083;&#1091;&#1075;&#1086;&#1076;&#1080;&#1077;%202021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54;&#1090;&#1095;&#1077;&#1090;%20&#1079;&#1072;%201%20&#1087;&#1086;&#1083;&#1091;&#1075;&#1086;&#1076;&#1080;&#1077;%202022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1%20&#1087;&#1086;&#1083;&#1091;&#1075;&#1086;&#1076;&#1080;&#1077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\Desktop\&#1048;&#1090;&#1086;&#1075;&#1080;%20&#1079;&#1072;%20%202020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1%20&#1087;&#1086;&#1083;&#1091;&#1075;&#1086;&#1076;&#1080;&#1077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06235598263153"/>
          <c:y val="0.13458853269463081"/>
          <c:w val="0.74049281613581341"/>
          <c:h val="0.77523297062972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'[таблицы к итогам.xlsx]структура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7"/>
          <c:dPt>
            <c:idx val="0"/>
            <c:bubble3D val="0"/>
            <c:explosion val="22"/>
            <c:spPr>
              <a:solidFill>
                <a:srgbClr val="FF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2ED-45D0-AE3A-F8FFC5577139}"/>
              </c:ext>
            </c:extLst>
          </c:dPt>
          <c:dPt>
            <c:idx val="1"/>
            <c:bubble3D val="0"/>
            <c:explosion val="34"/>
            <c:spPr>
              <a:solidFill>
                <a:srgbClr val="00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2ED-45D0-AE3A-F8FFC5577139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2ED-45D0-AE3A-F8FFC5577139}"/>
              </c:ext>
            </c:extLst>
          </c:dPt>
          <c:dLbls>
            <c:dLbl>
              <c:idx val="0"/>
              <c:layout>
                <c:manualLayout>
                  <c:x val="3.2467532467532367E-2"/>
                  <c:y val="-7.6628352490421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ED-45D0-AE3A-F8FFC5577139}"/>
                </c:ext>
              </c:extLst>
            </c:dLbl>
            <c:dLbl>
              <c:idx val="1"/>
              <c:layout>
                <c:manualLayout>
                  <c:x val="1.9099161937981734E-2"/>
                  <c:y val="2.4620614021334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ED-45D0-AE3A-F8FFC5577139}"/>
                </c:ext>
              </c:extLst>
            </c:dLbl>
            <c:dLbl>
              <c:idx val="2"/>
              <c:layout>
                <c:manualLayout>
                  <c:x val="-1.2175324675324679E-2"/>
                  <c:y val="-0.110153256704980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19047619047619"/>
                      <c:h val="0.124449422270492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2ED-45D0-AE3A-F8FFC55771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доходов'!$F$1:$F$3</c:f>
              <c:numCache>
                <c:formatCode>#\ ##0.0</c:formatCode>
                <c:ptCount val="3"/>
                <c:pt idx="0">
                  <c:v>47818.9</c:v>
                </c:pt>
                <c:pt idx="1">
                  <c:v>32760.5</c:v>
                </c:pt>
                <c:pt idx="2">
                  <c:v>97763.3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ED-45D0-AE3A-F8FFC5577139}"/>
            </c:ext>
          </c:extLst>
        </c:ser>
        <c:ser>
          <c:idx val="1"/>
          <c:order val="1"/>
          <c:tx>
            <c:strRef>
              <c:f>'[таблицы к итогам.xlsx]структура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52ED-45D0-AE3A-F8FFC55771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2ED-45D0-AE3A-F8FFC55771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2ED-45D0-AE3A-F8FFC5577139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доходов'!$D$2:$F$2</c:f>
              <c:numCache>
                <c:formatCode>General</c:formatCode>
                <c:ptCount val="3"/>
                <c:pt idx="2" formatCode="#\ ##0.0">
                  <c:v>32760.5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2ED-45D0-AE3A-F8FFC5577139}"/>
            </c:ext>
          </c:extLst>
        </c:ser>
        <c:ser>
          <c:idx val="2"/>
          <c:order val="2"/>
          <c:tx>
            <c:strRef>
              <c:f>'[таблицы к итогам.xlsx]структура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2ED-45D0-AE3A-F8FFC55771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2ED-45D0-AE3A-F8FFC55771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2ED-45D0-AE3A-F8FFC5577139}"/>
              </c:ext>
            </c:extLst>
          </c:dPt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доходов'!$D$3:$F$3</c:f>
              <c:numCache>
                <c:formatCode>General</c:formatCode>
                <c:ptCount val="3"/>
                <c:pt idx="2" formatCode="#\ ##0.0">
                  <c:v>97763.3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2ED-45D0-AE3A-F8FFC5577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810394232925897E-2"/>
          <c:y val="0.90011962242767785"/>
          <c:w val="0.88728663272215047"/>
          <c:h val="4.3356605725247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38633072271045"/>
          <c:y val="0.19899493111732894"/>
          <c:w val="0.87561366927728956"/>
          <c:h val="0.787682147555659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97935663732229E-3"/>
          <c:y val="0.17394337137143492"/>
          <c:w val="0.83142906235532688"/>
          <c:h val="0.80155359721935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321185931797097E-2"/>
          <c:y val="1.5687325437034071E-2"/>
          <c:w val="0.97867878053704827"/>
          <c:h val="0.8285492548080613"/>
        </c:manualLayout>
      </c:layout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C7E-45DA-B768-D3344BFFEAF3}"/>
              </c:ext>
            </c:extLst>
          </c:dPt>
          <c:dPt>
            <c:idx val="1"/>
            <c:bubble3D val="0"/>
            <c:explosion val="33"/>
            <c:spPr>
              <a:solidFill>
                <a:srgbClr val="00FF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C7E-45DA-B768-D3344BFFEAF3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C7E-45DA-B768-D3344BFFEAF3}"/>
              </c:ext>
            </c:extLst>
          </c:dPt>
          <c:dPt>
            <c:idx val="3"/>
            <c:bubble3D val="0"/>
            <c:explosion val="0"/>
            <c:spPr>
              <a:solidFill>
                <a:srgbClr val="FF33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C7E-45DA-B768-D3344BFFEAF3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CC7E-45DA-B768-D3344BFFEAF3}"/>
              </c:ext>
            </c:extLst>
          </c:dPt>
          <c:dPt>
            <c:idx val="5"/>
            <c:bubble3D val="0"/>
            <c:spPr>
              <a:solidFill>
                <a:srgbClr val="99FF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CC7E-45DA-B768-D3344BFFEAF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CC7E-45DA-B768-D3344BFFEAF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CC7E-45DA-B768-D3344BFFEAF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CC7E-45DA-B768-D3344BFFEAF3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CC7E-45DA-B768-D3344BFFEAF3}"/>
              </c:ext>
            </c:extLst>
          </c:dPt>
          <c:dLbls>
            <c:dLbl>
              <c:idx val="0"/>
              <c:layout>
                <c:manualLayout>
                  <c:x val="-0.17604595910322032"/>
                  <c:y val="-0.1114121444465328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>
                        <a:solidFill>
                          <a:schemeClr val="bg1"/>
                        </a:solidFill>
                      </a:rPr>
                      <a:t>Дотации на выравнивание бюджетной обеспеченности</a:t>
                    </a:r>
                  </a:p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ru-RU" sz="1100">
                        <a:solidFill>
                          <a:schemeClr val="bg1"/>
                        </a:solidFill>
                      </a:rPr>
                      <a:t>50 666,4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9142074992383"/>
                      <c:h val="0.180632112523301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C7E-45DA-B768-D3344BFFEAF3}"/>
                </c:ext>
              </c:extLst>
            </c:dLbl>
            <c:dLbl>
              <c:idx val="1"/>
              <c:layout>
                <c:manualLayout>
                  <c:x val="0.30676928522654229"/>
                  <c:y val="1.6279372113661671E-3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Прочие субсидии на формирование современной городской среды</a:t>
                    </a:r>
                  </a:p>
                  <a:p>
                    <a:r>
                      <a:rPr lang="ru-RU" sz="1100"/>
                      <a:t>826,7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7E-45DA-B768-D3344BFFEAF3}"/>
                </c:ext>
              </c:extLst>
            </c:dLbl>
            <c:dLbl>
              <c:idx val="2"/>
              <c:layout>
                <c:manualLayout>
                  <c:x val="-0.10947560141487547"/>
                  <c:y val="8.867385127971927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solidFill>
                          <a:sysClr val="windowText" lastClr="000000"/>
                        </a:solidFill>
                      </a:rPr>
                      <a:t>Субвенция на осуществление ПВУ</a:t>
                    </a:r>
                  </a:p>
                  <a:p>
                    <a:pPr>
                      <a:defRPr sz="110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100" dirty="0">
                        <a:solidFill>
                          <a:sysClr val="windowText" lastClr="000000"/>
                        </a:solidFill>
                      </a:rPr>
                      <a:t>730,6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51383756426736"/>
                      <c:h val="0.12106695978812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C7E-45DA-B768-D3344BFFEAF3}"/>
                </c:ext>
              </c:extLst>
            </c:dLbl>
            <c:dLbl>
              <c:idx val="3"/>
              <c:layout>
                <c:manualLayout>
                  <c:x val="-0.17669128574871465"/>
                  <c:y val="-9.527976474915896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Межбюджетные трансферты</a:t>
                    </a:r>
                  </a:p>
                  <a:p>
                    <a:r>
                      <a:rPr lang="ru-RU" sz="1100"/>
                      <a:t>4 542,0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3563925931877"/>
                      <c:h val="0.192211163979454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C7E-45DA-B768-D3344BFFEAF3}"/>
                </c:ext>
              </c:extLst>
            </c:dLbl>
            <c:dLbl>
              <c:idx val="4"/>
              <c:layout>
                <c:manualLayout>
                  <c:x val="0.2358311587302741"/>
                  <c:y val="0.1014911268584660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>
                        <a:solidFill>
                          <a:schemeClr val="bg1"/>
                        </a:solidFill>
                      </a:rPr>
                      <a:t>Прочие межбюджетные</a:t>
                    </a:r>
                    <a:r>
                      <a:rPr lang="ru-RU" sz="1100" baseline="0">
                        <a:solidFill>
                          <a:schemeClr val="bg1"/>
                        </a:solidFill>
                      </a:rPr>
                      <a:t> трансфетры</a:t>
                    </a:r>
                  </a:p>
                  <a:p>
                    <a:pPr>
                      <a:defRPr sz="1100">
                        <a:solidFill>
                          <a:schemeClr val="bg1"/>
                        </a:solidFill>
                      </a:defRPr>
                    </a:pPr>
                    <a:r>
                      <a:rPr lang="ru-RU" sz="1100" baseline="0">
                        <a:solidFill>
                          <a:schemeClr val="bg1"/>
                        </a:solidFill>
                      </a:rPr>
                      <a:t>40 997,6</a:t>
                    </a:r>
                    <a:endParaRPr lang="ru-RU" sz="110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89103541126635"/>
                      <c:h val="0.16213026532804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C7E-45DA-B768-D3344BFFEAF3}"/>
                </c:ext>
              </c:extLst>
            </c:dLbl>
            <c:dLbl>
              <c:idx val="5"/>
              <c:layout>
                <c:manualLayout>
                  <c:x val="0.25664937444297864"/>
                  <c:y val="-5.2820670395744562E-2"/>
                </c:manualLayout>
              </c:layout>
              <c:tx>
                <c:rich>
                  <a:bodyPr/>
                  <a:lstStyle/>
                  <a:p>
                    <a:r>
                      <a:rPr lang="ru-RU" sz="700"/>
                      <a:t>Прочие межбюджетные транферты</a:t>
                    </a:r>
                  </a:p>
                  <a:p>
                    <a:r>
                      <a:rPr lang="ru-RU" sz="700"/>
                      <a:t>5 310,2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7E-45DA-B768-D3344BFFEAF3}"/>
                </c:ext>
              </c:extLst>
            </c:dLbl>
            <c:dLbl>
              <c:idx val="6"/>
              <c:layout>
                <c:manualLayout>
                  <c:x val="0.13985636464593837"/>
                  <c:y val="7.2121309746029039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Субсидии бюджетам городских поселений на реализацию программ формирования современной городской среды                                                                                                                           3 775,70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7E-45DA-B768-D3344BFFEAF3}"/>
                </c:ext>
              </c:extLst>
            </c:dLbl>
            <c:dLbl>
              <c:idx val="7"/>
              <c:layout>
                <c:manualLayout>
                  <c:x val="1.9488983960881983E-2"/>
                  <c:y val="-8.736683185359953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Межбюджетные трансферты, передаваемые бюджетам городским поселениям из бюджета муниципального района                                     6 591,50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7E-45DA-B768-D3344BFFEAF3}"/>
                </c:ext>
              </c:extLst>
            </c:dLbl>
            <c:dLbl>
              <c:idx val="8"/>
              <c:layout>
                <c:manualLayout>
                  <c:x val="-9.9781780978035639E-2"/>
                  <c:y val="3.1339592166363818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Прочие субсидии                                                                                                                      бюджетам городских поселений                          13 353,30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7E-45DA-B768-D3344BFFEAF3}"/>
                </c:ext>
              </c:extLst>
            </c:dLbl>
            <c:dLbl>
              <c:idx val="9"/>
              <c:layout>
                <c:manualLayout>
                  <c:x val="0.19902324233582477"/>
                  <c:y val="-0.26801760074108383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Дотации бюджетам городских поселений на выравнивание бюджетной обеспеченности  </a:t>
                    </a:r>
                  </a:p>
                  <a:p>
                    <a:r>
                      <a:rPr lang="ru-RU" sz="600"/>
                      <a:t>90 498,4</a:t>
                    </a:r>
                    <a:endParaRPr lang="ru-RU" sz="1000">
                      <a:latin typeface="Antique Olive Compact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7E-45DA-B768-D3344BFFE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'[таблицы к итогам.xlsx]структура доходов'!$A$19:$G$23</c:f>
              <c:multiLvlStrCache>
                <c:ptCount val="5"/>
                <c:lvl>
                  <c:pt idx="0">
                    <c:v>50 666,4</c:v>
                  </c:pt>
                  <c:pt idx="1">
                    <c:v>826,7</c:v>
                  </c:pt>
                  <c:pt idx="2">
                    <c:v>730,6</c:v>
                  </c:pt>
                  <c:pt idx="3">
                    <c:v>4 542,0</c:v>
                  </c:pt>
                  <c:pt idx="4">
                    <c:v>40 997,6</c:v>
                  </c:pt>
                </c:lvl>
                <c:lvl>
                  <c:pt idx="0">
                    <c:v>Дотации на выравнивание бюджетной обеспеченности</c:v>
                  </c:pt>
                  <c:pt idx="1">
                    <c:v>Субсидии на реализацию программ формирования современной городской среды</c:v>
                  </c:pt>
                  <c:pt idx="2">
                    <c:v>Субвенции на осуществление первичного воинского учета на территориях, где отсутствуют военные комиссариаты</c:v>
                  </c:pt>
                  <c:pt idx="3">
                    <c:v>Межбюджетные трансферты</c:v>
                  </c:pt>
                  <c:pt idx="4">
                    <c:v>Прочие межбюджетные трансферты</c:v>
                  </c:pt>
                </c:lvl>
              </c:multiLvlStrCache>
            </c:multiLvlStrRef>
          </c:cat>
          <c:val>
            <c:numRef>
              <c:f>'[таблицы к итогам.xlsx]структура доходов'!$G$19:$G$23</c:f>
              <c:numCache>
                <c:formatCode>#\ ##0.0</c:formatCode>
                <c:ptCount val="5"/>
                <c:pt idx="0">
                  <c:v>50666.400000000001</c:v>
                </c:pt>
                <c:pt idx="1">
                  <c:v>826.7</c:v>
                </c:pt>
                <c:pt idx="2">
                  <c:v>730.6</c:v>
                </c:pt>
                <c:pt idx="3">
                  <c:v>4542</c:v>
                </c:pt>
                <c:pt idx="4">
                  <c:v>40997.599999999999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C7E-45DA-B768-D3344BFFE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1 полугодие 2023 года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за 1 полугодие 2023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12 657,8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22 321,0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9734" y="2946174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33237" y="2372741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39734" y="4330647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Ремонт металлических ограждений, рекламных щитов, покраска сцены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39734" y="3810045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116 </a:t>
            </a:r>
            <a:r>
              <a:rPr lang="ru-RU" sz="1100" dirty="0"/>
              <a:t>шт.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39734" y="4829019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Поставка </a:t>
            </a:r>
            <a:r>
              <a:rPr lang="ru-RU" sz="1100" dirty="0" smtClean="0"/>
              <a:t>малых архитектурных форм, баннеров, остановочного павильона</a:t>
            </a:r>
            <a:endParaRPr lang="ru-RU" sz="1100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39734" y="5322185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Содержание детских и игровых площадок – 32 шт.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33237" y="5877272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озеленению территории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endParaRPr lang="ru-RU" sz="1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5 944,5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5 712,5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3888432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религиозного обряда «Крещение Господне».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снятия блокады 15 февраля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тематических классных часов, круглых столов, уроков мужества; Акция «Блокадный хлеб» (акция     памяти по раздаче волонтерами буклеты с информацией о блокадном хлебе); Волонтерская районная акция «Свеча памяти» (Волонтеры зажигают свечи на памятниках, в память о людях      погибших в блокаду); адресное чествование жительниц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возложение цветов к мемориалу «Доблесть и Слава»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февраля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поздравление ветеранов Великой Отечественной войны, посещение семей мобилизованных участников СВО; Возложение цветов к мемориалу «Доблесть и Слава» с участием защитников Отечества, ветеранов Великой Отечественной войны; Митинг-концерт «Слава защитникам Отечества!»; Физкультурное мероприятие среди трудовых коллективов по мини-футболу, посвященному Дню Защитника Отечества; Действующий павильон «МЫ ВМЕСТЕ»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 «Отважные защитники»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женский день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#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ВамЛюбимые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адресное поздравление ветеранов Великой отечественной войны, жен и матерей военных, участвующих                     в специальной военной операции; Торжественное собрание, посвященное празднованию Международного женского дня - 8 Марта; праздничный концерт «Весна и сердце шепчут в унисон»; Концертная программа для граждан старшего поколения; Кинопоказ картины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Ополченочка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концерт «Букет весны»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Праздничная программа «Вы самые прекрасные»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Пасол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поселка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Торжественная программа, посвященная 35-летию образования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Фестиваль трудовых коллективов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Концертная программа «Во славу Труда!»; праздничная программа, посвященная Дню поселка, Весны и Труда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мероприятие: турнир по настольному теннису, матчевая встреча по волейболу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Торжественное собрание; концертная программа «Здравствуй, славный Первомай!»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1484784"/>
            <a:ext cx="8712968" cy="489654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Всероссийских, международных, окружных акциях: Всероссийский онлайн-марафон «Вспомним всех поименно» (онлайн); Всероссийский конкурс рассказов «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Родину», посвященный участникам СВО (онлайн); Всероссийская акция «Георгиевская ленточка»; Международный «Диктант Победы»; Всероссийская акция «Бессмертный полк»; Участие во Всероссийских акциях: «Свеча памяти», «Красная гвоздика»; Участие во Всероссийском проекте #Мирные окна,   #Окна Победы (онлайн); Всероссийская акция «Читаем детям о войне» (онлайн); Всероссийская акция «Вахта Памяти»; торжественная церемония возложения цветов к мемориалу «Слава героям»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д. Соснина; адресные поздравления ветеранов Великой Отечественной войны 1941–1945 годов; Митинг. Концертная программа «Особенный день в сорок пятом году</a:t>
            </a:r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…».  </a:t>
            </a:r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исполнение песни «Шел солдат по городу»; праздничный салют, посвященный празднованию Дня Победы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защиты детей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 мыльных пузырей; Игровая развлекательная программа «Солнышко на ладошки», Лазерное шоу «Эволюция»; работа игровой площадки: мастер-класс «Оригами», ментальная арифметика, настольные игры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-игра «В страну детства»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России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Торжественная церемония возложения цветов к мемориалу «Доблесть и Слава»; Закладка аллеи из 95 деревьев (с участием семей участников СВО, почетных жителей района, общественных деятелей); Торжественная церемония открытия Х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фестиваля искусств «Мое сердце –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район»; Презентация тематический площадки культур народов России «Многонациональное добрососедство» 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национальных площадок: 1. Славянское подворье; 2. Казахский аул; 3. Казачий курень; 4. Национальный площадки коренных народов Севера «Стойбище приглашает»; 5. Национальная татаро-башкирская площадка «Сабантуй»; Концертно-танцевальная программа «У района Юбилей»;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всероссийская акция «Окна России» всероссийский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памяти и скорби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Всероссийской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гвоздика», вручение продуктовых наборов ветеранам Великой Отечественной войны 1941–1945 годов: час памяти «Тот самый первый день войны»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молодежи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Праздничная программа, посвящённая Дню молодёжи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танцевальная программа «Мы Вместе»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023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178 342,7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140 248,6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38 094,1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2023 года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6241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3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142813"/>
              </p:ext>
            </p:extLst>
          </p:nvPr>
        </p:nvGraphicFramePr>
        <p:xfrm>
          <a:off x="1187624" y="1196752"/>
          <a:ext cx="6748318" cy="473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329131"/>
              </p:ext>
            </p:extLst>
          </p:nvPr>
        </p:nvGraphicFramePr>
        <p:xfrm>
          <a:off x="1187624" y="1294259"/>
          <a:ext cx="7056783" cy="464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56559"/>
              </p:ext>
            </p:extLst>
          </p:nvPr>
        </p:nvGraphicFramePr>
        <p:xfrm>
          <a:off x="683568" y="1438275"/>
          <a:ext cx="7632848" cy="494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2023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2756" y="1100833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76677" y="148706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28 025,5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2756" y="148706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23 742,0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74196" y="2191453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2 744,8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116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1 580,6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099300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33721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397,4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0912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424,5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9260" y="373387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027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8149" y="22048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16 027,5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8004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830,2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88149" y="533025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322,4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0912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471,0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94653" y="373387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142,3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904"/>
            <a:ext cx="8122096" cy="397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3 года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992651" y="2780928"/>
            <a:ext cx="4339704" cy="505650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 и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992651" y="989464"/>
            <a:ext cx="4368313" cy="61506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Доходы, получаемые в виде арендной платы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за земельные участки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992650" y="1604534"/>
            <a:ext cx="4339705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992650" y="2191348"/>
            <a:ext cx="4339705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992648" y="3383965"/>
            <a:ext cx="4339707" cy="564961"/>
          </a:xfrm>
          <a:prstGeom prst="rightArrow">
            <a:avLst>
              <a:gd name="adj1" fmla="val 61989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992649" y="4077071"/>
            <a:ext cx="4348353" cy="59782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992648" y="5461639"/>
            <a:ext cx="4368316" cy="792088"/>
          </a:xfrm>
          <a:prstGeom prst="rightArrow">
            <a:avLst>
              <a:gd name="adj1" fmla="val 67103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штрафов, прочие доходы от оказания платных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992648" y="4782327"/>
            <a:ext cx="4348354" cy="559296"/>
          </a:xfrm>
          <a:prstGeom prst="rightArrow">
            <a:avLst>
              <a:gd name="adj1" fmla="val 71193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641268" y="802234"/>
            <a:ext cx="1253930" cy="353584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79994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56486" y="1155818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26 925,9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256486" y="170711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437,1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59854" y="225366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940,4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275886" y="284860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75886" y="348129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249,1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88875" y="419082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3 190,3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90694" y="487035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549,4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277030" y="5630062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468,3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641268" y="114670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15 384,7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641268" y="170711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675,5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641268" y="225366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3 646,7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641268" y="284860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1 575,0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45982" y="348129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374,0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41268" y="419082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641268" y="487838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650510" y="563977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2 483,8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2023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572465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89535"/>
              </p:ext>
            </p:extLst>
          </p:nvPr>
        </p:nvGraphicFramePr>
        <p:xfrm>
          <a:off x="323527" y="1196752"/>
          <a:ext cx="8424937" cy="466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7276688"/>
              </p:ext>
            </p:extLst>
          </p:nvPr>
        </p:nvGraphicFramePr>
        <p:xfrm>
          <a:off x="827584" y="1268760"/>
          <a:ext cx="792087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103727"/>
              </p:ext>
            </p:extLst>
          </p:nvPr>
        </p:nvGraphicFramePr>
        <p:xfrm>
          <a:off x="493713" y="1259632"/>
          <a:ext cx="7966720" cy="459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2023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140 248,6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13 292,0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97,4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50 040,6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712,5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249,1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2 673,7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67 435,7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181150" y="5275420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17,0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716016" y="5309823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730,6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2023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475656" y="2564904"/>
            <a:ext cx="2592288" cy="3456384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102 607,2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429272"/>
            <a:ext cx="2592288" cy="359201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140 248,6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2023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2023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11 814,6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23982</TotalTime>
  <Words>1401</Words>
  <Application>Microsoft Office PowerPoint</Application>
  <PresentationFormat>Экран (4:3)</PresentationFormat>
  <Paragraphs>162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Antique Olive Compact</vt:lpstr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1 полугодие 2023 года (тыс. руб.) </vt:lpstr>
      <vt:lpstr>Структура неналоговых поступлений в бюджет поселения за 1 полугодие 2023 года (тыс. руб.)   </vt:lpstr>
      <vt:lpstr>Структура безвозмездных поступлений в бюджет поселения за 1 полугодие 2023 года (тыс. руб.) </vt:lpstr>
      <vt:lpstr>Структура расходов бюджета поселения                                за 1 полугодие 2023 года (тыс. руб.)</vt:lpstr>
      <vt:lpstr>Презентация PowerPoint</vt:lpstr>
      <vt:lpstr>Расходы дорожного фонда городского поселения Излучинск за 1 полугодие 2023 года</vt:lpstr>
      <vt:lpstr>Расходы на благоустройство городского поселения Излучинск за 1 полугодие 2023 года</vt:lpstr>
      <vt:lpstr>Расходы на культуру, кинематографию  городского поселения Излучинск   за 1 полугодие 2023 года </vt:lpstr>
      <vt:lpstr>Расходы на культуру, кинематографию  городского поселения Излучинск   за 1 полугодие 2023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824</cp:revision>
  <cp:lastPrinted>2021-07-07T11:54:40Z</cp:lastPrinted>
  <dcterms:created xsi:type="dcterms:W3CDTF">2012-01-27T08:52:51Z</dcterms:created>
  <dcterms:modified xsi:type="dcterms:W3CDTF">2023-08-23T05:13:39Z</dcterms:modified>
</cp:coreProperties>
</file>