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1" r:id="rId15"/>
    <p:sldId id="268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33FF"/>
    <a:srgbClr val="9900FF"/>
    <a:srgbClr val="FFFFFF"/>
    <a:srgbClr val="00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462" autoAdjust="0"/>
  </p:normalViewPr>
  <p:slideViewPr>
    <p:cSldViewPr>
      <p:cViewPr varScale="1">
        <p:scale>
          <a:sx n="73" d="100"/>
          <a:sy n="73" d="100"/>
        </p:scale>
        <p:origin x="118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1%20&#1075;&#1086;&#1076;\&#1054;&#1090;&#1095;&#1077;&#1090;%20&#1079;&#1072;%201%20&#1087;&#1086;&#1083;&#1091;&#1075;&#1086;&#1076;&#1080;&#1077;%202021\&#1041;&#1102;&#1076;&#1078;&#1077;&#1090;%20&#1076;&#1083;&#1103;%20&#1075;&#1088;&#1072;&#1078;&#1076;&#1072;&#1085;\&#1048;&#1090;&#1086;&#1075;&#1080;\&#1090;&#1072;&#1073;&#1083;&#1080;&#1094;&#1099;%20&#1082;%20&#1080;&#1090;&#1086;&#1075;&#1072;&#108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2%20&#1075;&#1086;&#1076;\&#1054;&#1090;&#1095;&#1077;&#1090;%20&#1079;&#1072;%201%20&#1087;&#1086;&#1083;&#1091;&#1075;&#1086;&#1076;&#1080;&#1077;%202022\&#1041;&#1102;&#1076;&#1078;&#1077;&#1090;%20&#1076;&#1083;&#1103;%20&#1075;&#1088;&#1072;&#1078;&#1076;&#1072;&#1085;\&#1048;&#1090;&#1086;&#1075;&#1080;\&#1090;&#1072;&#1073;&#1083;&#1080;&#1094;&#1099;%20&#1082;%20&#1080;&#1090;&#1086;&#1075;&#1072;&#1084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3%20&#1075;&#1086;&#1076;\&#1054;&#1090;&#1095;&#1077;&#1090;%20&#1079;&#1072;%201%20&#1087;&#1086;&#1083;&#1091;&#1075;&#1086;&#1076;&#1080;&#1077;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4\Desktop\&#1048;&#1090;&#1086;&#1075;&#1080;%20&#1079;&#1072;%20%202020%20&#1075;&#1086;&#1076;\&#1041;&#1102;&#1076;&#1078;&#1077;&#1090;%20&#1076;&#1083;&#1103;%20&#1075;&#1088;&#1072;&#1078;&#1076;&#1072;&#1085;\&#1090;&#1072;&#1073;&#1083;&#1080;&#1094;&#1099;%20&#1082;%20&#1080;&#1090;&#1086;&#1075;&#1072;&#108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3%20&#1075;&#1086;&#1076;\&#1054;&#1090;&#1095;&#1077;&#1090;%20&#1079;&#1072;%201%20&#1087;&#1086;&#1083;&#1091;&#1075;&#1086;&#1076;&#1080;&#1077;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06235598263153"/>
          <c:y val="0.13458853269463081"/>
          <c:w val="0.74049281613581341"/>
          <c:h val="0.7752329706297227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6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'[таблицы к итогам.xlsx]структура доходов'!$C$1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7"/>
          <c:dPt>
            <c:idx val="0"/>
            <c:bubble3D val="0"/>
            <c:explosion val="22"/>
            <c:spPr>
              <a:solidFill>
                <a:srgbClr val="FF33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2ED-45D0-AE3A-F8FFC5577139}"/>
              </c:ext>
            </c:extLst>
          </c:dPt>
          <c:dPt>
            <c:idx val="1"/>
            <c:bubble3D val="0"/>
            <c:explosion val="34"/>
            <c:spPr>
              <a:solidFill>
                <a:srgbClr val="00FF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2ED-45D0-AE3A-F8FFC5577139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2ED-45D0-AE3A-F8FFC5577139}"/>
              </c:ext>
            </c:extLst>
          </c:dPt>
          <c:dLbls>
            <c:dLbl>
              <c:idx val="0"/>
              <c:layout>
                <c:manualLayout>
                  <c:x val="3.2467532467532367E-2"/>
                  <c:y val="-7.66283524904214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ED-45D0-AE3A-F8FFC5577139}"/>
                </c:ext>
              </c:extLst>
            </c:dLbl>
            <c:dLbl>
              <c:idx val="1"/>
              <c:layout>
                <c:manualLayout>
                  <c:x val="1.9099161937981734E-2"/>
                  <c:y val="2.46206140213345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ED-45D0-AE3A-F8FFC5577139}"/>
                </c:ext>
              </c:extLst>
            </c:dLbl>
            <c:dLbl>
              <c:idx val="2"/>
              <c:layout>
                <c:manualLayout>
                  <c:x val="-1.2175324675324679E-2"/>
                  <c:y val="-0.110153256704980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19047619047619"/>
                      <c:h val="0.124449422270492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2ED-45D0-AE3A-F8FFC55771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доходов'!$F$1:$F$3</c:f>
              <c:numCache>
                <c:formatCode>#\ ##0.0</c:formatCode>
                <c:ptCount val="3"/>
                <c:pt idx="0">
                  <c:v>47818.9</c:v>
                </c:pt>
                <c:pt idx="1">
                  <c:v>32760.5</c:v>
                </c:pt>
                <c:pt idx="2">
                  <c:v>97763.3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ED-45D0-AE3A-F8FFC5577139}"/>
            </c:ext>
          </c:extLst>
        </c:ser>
        <c:ser>
          <c:idx val="1"/>
          <c:order val="1"/>
          <c:tx>
            <c:strRef>
              <c:f>'[таблицы к итогам.xlsx]структура доходов'!$C$2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52ED-45D0-AE3A-F8FFC55771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52ED-45D0-AE3A-F8FFC55771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52ED-45D0-AE3A-F8FFC5577139}"/>
              </c:ext>
            </c:extLst>
          </c:dPt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доходов'!$D$2:$F$2</c:f>
              <c:numCache>
                <c:formatCode>General</c:formatCode>
                <c:ptCount val="3"/>
                <c:pt idx="2" formatCode="#\ ##0.0">
                  <c:v>32760.5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2ED-45D0-AE3A-F8FFC5577139}"/>
            </c:ext>
          </c:extLst>
        </c:ser>
        <c:ser>
          <c:idx val="2"/>
          <c:order val="2"/>
          <c:tx>
            <c:strRef>
              <c:f>'[таблицы к итогам.xlsx]структура доходов'!$C$3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2ED-45D0-AE3A-F8FFC55771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52ED-45D0-AE3A-F8FFC55771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52ED-45D0-AE3A-F8FFC5577139}"/>
              </c:ext>
            </c:extLst>
          </c:dPt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доходов'!$D$3:$F$3</c:f>
              <c:numCache>
                <c:formatCode>General</c:formatCode>
                <c:ptCount val="3"/>
                <c:pt idx="2" formatCode="#\ ##0.0">
                  <c:v>97763.3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2ED-45D0-AE3A-F8FFC5577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810394232925897E-2"/>
          <c:y val="0.90011962242767785"/>
          <c:w val="0.88728663272215047"/>
          <c:h val="4.3356605725247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5227554081293"/>
          <c:y val="0.10137207891122595"/>
          <c:w val="0.83058781265721782"/>
          <c:h val="0.8092164728978303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38633072271045"/>
          <c:y val="0.19899493111732894"/>
          <c:w val="0.87561366927728956"/>
          <c:h val="0.7876821475556592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97935663732229E-3"/>
          <c:y val="0.17394337137143492"/>
          <c:w val="0.83142906235532688"/>
          <c:h val="0.801553597219356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321185931797097E-2"/>
          <c:y val="1.5687325437034071E-2"/>
          <c:w val="0.97867878053704827"/>
          <c:h val="0.8285492548080613"/>
        </c:manualLayout>
      </c:layout>
      <c:pie3DChart>
        <c:varyColors val="1"/>
        <c:ser>
          <c:idx val="0"/>
          <c:order val="0"/>
          <c:explosion val="14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C7E-45DA-B768-D3344BFFEAF3}"/>
              </c:ext>
            </c:extLst>
          </c:dPt>
          <c:dPt>
            <c:idx val="1"/>
            <c:bubble3D val="0"/>
            <c:explosion val="33"/>
            <c:spPr>
              <a:solidFill>
                <a:srgbClr val="00FF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CC7E-45DA-B768-D3344BFFEAF3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CC7E-45DA-B768-D3344BFFEAF3}"/>
              </c:ext>
            </c:extLst>
          </c:dPt>
          <c:dPt>
            <c:idx val="3"/>
            <c:bubble3D val="0"/>
            <c:explosion val="0"/>
            <c:spPr>
              <a:solidFill>
                <a:srgbClr val="FF33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CC7E-45DA-B768-D3344BFFEAF3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CC7E-45DA-B768-D3344BFFEAF3}"/>
              </c:ext>
            </c:extLst>
          </c:dPt>
          <c:dPt>
            <c:idx val="5"/>
            <c:bubble3D val="0"/>
            <c:spPr>
              <a:solidFill>
                <a:srgbClr val="99FF33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CC7E-45DA-B768-D3344BFFEAF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CC7E-45DA-B768-D3344BFFEAF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CC7E-45DA-B768-D3344BFFEAF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CC7E-45DA-B768-D3344BFFEAF3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CC7E-45DA-B768-D3344BFFEAF3}"/>
              </c:ext>
            </c:extLst>
          </c:dPt>
          <c:dLbls>
            <c:dLbl>
              <c:idx val="0"/>
              <c:layout>
                <c:manualLayout>
                  <c:x val="-0.17604595910322032"/>
                  <c:y val="-0.1114121444465328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>
                        <a:solidFill>
                          <a:schemeClr val="bg1"/>
                        </a:solidFill>
                      </a:rPr>
                      <a:t>Дотации на выравнивание бюджетной обеспеченности</a:t>
                    </a:r>
                  </a:p>
                  <a:p>
                    <a:pPr>
                      <a:defRPr sz="1100">
                        <a:solidFill>
                          <a:schemeClr val="bg1"/>
                        </a:solidFill>
                      </a:defRPr>
                    </a:pPr>
                    <a:r>
                      <a:rPr lang="ru-RU" sz="1100">
                        <a:solidFill>
                          <a:schemeClr val="bg1"/>
                        </a:solidFill>
                      </a:rPr>
                      <a:t>50 666,4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39142074992383"/>
                      <c:h val="0.180632112523301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C7E-45DA-B768-D3344BFFEAF3}"/>
                </c:ext>
              </c:extLst>
            </c:dLbl>
            <c:dLbl>
              <c:idx val="1"/>
              <c:layout>
                <c:manualLayout>
                  <c:x val="0.30676928522654229"/>
                  <c:y val="1.6279372113661671E-3"/>
                </c:manualLayout>
              </c:layout>
              <c:tx>
                <c:rich>
                  <a:bodyPr/>
                  <a:lstStyle/>
                  <a:p>
                    <a:r>
                      <a:rPr lang="ru-RU" sz="1100"/>
                      <a:t>Прочие субсидии на формирование современной городской среды</a:t>
                    </a:r>
                  </a:p>
                  <a:p>
                    <a:r>
                      <a:rPr lang="ru-RU" sz="1100"/>
                      <a:t>826,7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7E-45DA-B768-D3344BFFEAF3}"/>
                </c:ext>
              </c:extLst>
            </c:dLbl>
            <c:dLbl>
              <c:idx val="2"/>
              <c:layout>
                <c:manualLayout>
                  <c:x val="-0.10947560141487547"/>
                  <c:y val="8.867385127971927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dirty="0">
                        <a:solidFill>
                          <a:sysClr val="windowText" lastClr="000000"/>
                        </a:solidFill>
                      </a:rPr>
                      <a:t>Субвенция на осуществление ПВУ</a:t>
                    </a:r>
                  </a:p>
                  <a:p>
                    <a:pPr>
                      <a:defRPr sz="1100">
                        <a:solidFill>
                          <a:sysClr val="windowText" lastClr="000000"/>
                        </a:solidFill>
                      </a:defRPr>
                    </a:pPr>
                    <a:r>
                      <a:rPr lang="ru-RU" sz="1100" dirty="0">
                        <a:solidFill>
                          <a:sysClr val="windowText" lastClr="000000"/>
                        </a:solidFill>
                      </a:rPr>
                      <a:t>730,6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051383756426736"/>
                      <c:h val="0.121066959788124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C7E-45DA-B768-D3344BFFEAF3}"/>
                </c:ext>
              </c:extLst>
            </c:dLbl>
            <c:dLbl>
              <c:idx val="3"/>
              <c:layout>
                <c:manualLayout>
                  <c:x val="-0.17669128574871465"/>
                  <c:y val="-9.527976474915896E-2"/>
                </c:manualLayout>
              </c:layout>
              <c:tx>
                <c:rich>
                  <a:bodyPr/>
                  <a:lstStyle/>
                  <a:p>
                    <a:r>
                      <a:rPr lang="ru-RU" sz="1100"/>
                      <a:t>Межбюджетные трансферты</a:t>
                    </a:r>
                  </a:p>
                  <a:p>
                    <a:r>
                      <a:rPr lang="ru-RU" sz="1100"/>
                      <a:t>4 542,0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63563925931877"/>
                      <c:h val="0.192211163979454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C7E-45DA-B768-D3344BFFEAF3}"/>
                </c:ext>
              </c:extLst>
            </c:dLbl>
            <c:dLbl>
              <c:idx val="4"/>
              <c:layout>
                <c:manualLayout>
                  <c:x val="0.2358311587302741"/>
                  <c:y val="0.1014911268584660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>
                        <a:solidFill>
                          <a:schemeClr val="bg1"/>
                        </a:solidFill>
                      </a:rPr>
                      <a:t>Прочие межбюджетные</a:t>
                    </a:r>
                    <a:r>
                      <a:rPr lang="ru-RU" sz="1100" baseline="0">
                        <a:solidFill>
                          <a:schemeClr val="bg1"/>
                        </a:solidFill>
                      </a:rPr>
                      <a:t> трансфетры</a:t>
                    </a:r>
                  </a:p>
                  <a:p>
                    <a:pPr>
                      <a:defRPr sz="1100">
                        <a:solidFill>
                          <a:schemeClr val="bg1"/>
                        </a:solidFill>
                      </a:defRPr>
                    </a:pPr>
                    <a:r>
                      <a:rPr lang="ru-RU" sz="1100" baseline="0">
                        <a:solidFill>
                          <a:schemeClr val="bg1"/>
                        </a:solidFill>
                      </a:rPr>
                      <a:t>40 997,6</a:t>
                    </a:r>
                    <a:endParaRPr lang="ru-RU" sz="110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89103541126635"/>
                      <c:h val="0.16213026532804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C7E-45DA-B768-D3344BFFEAF3}"/>
                </c:ext>
              </c:extLst>
            </c:dLbl>
            <c:dLbl>
              <c:idx val="5"/>
              <c:layout>
                <c:manualLayout>
                  <c:x val="0.25664937444297864"/>
                  <c:y val="-5.2820670395744562E-2"/>
                </c:manualLayout>
              </c:layout>
              <c:tx>
                <c:rich>
                  <a:bodyPr/>
                  <a:lstStyle/>
                  <a:p>
                    <a:r>
                      <a:rPr lang="ru-RU" sz="700"/>
                      <a:t>Прочие межбюджетные транферты</a:t>
                    </a:r>
                  </a:p>
                  <a:p>
                    <a:r>
                      <a:rPr lang="ru-RU" sz="700"/>
                      <a:t>5 310,2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7E-45DA-B768-D3344BFFEAF3}"/>
                </c:ext>
              </c:extLst>
            </c:dLbl>
            <c:dLbl>
              <c:idx val="6"/>
              <c:layout>
                <c:manualLayout>
                  <c:x val="0.13985636464593837"/>
                  <c:y val="7.2121309746029039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Субсидии бюджетам городских поселений на реализацию программ формирования современной городской среды                                                                                                                           3 775,70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C7E-45DA-B768-D3344BFFEAF3}"/>
                </c:ext>
              </c:extLst>
            </c:dLbl>
            <c:dLbl>
              <c:idx val="7"/>
              <c:layout>
                <c:manualLayout>
                  <c:x val="1.9488983960881983E-2"/>
                  <c:y val="-8.736683185359953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Межбюджетные трансферты, передаваемые бюджетам городским поселениям из бюджета муниципального района                                     6 591,50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7E-45DA-B768-D3344BFFEAF3}"/>
                </c:ext>
              </c:extLst>
            </c:dLbl>
            <c:dLbl>
              <c:idx val="8"/>
              <c:layout>
                <c:manualLayout>
                  <c:x val="-9.9781780978035639E-2"/>
                  <c:y val="3.1339592166363818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Прочие субсидии                                                                                                                      бюджетам городских поселений                          13 353,30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C7E-45DA-B768-D3344BFFEAF3}"/>
                </c:ext>
              </c:extLst>
            </c:dLbl>
            <c:dLbl>
              <c:idx val="9"/>
              <c:layout>
                <c:manualLayout>
                  <c:x val="0.19902324233582477"/>
                  <c:y val="-0.26801760074108383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Дотации бюджетам городских поселений на выравнивание бюджетной обеспеченности  </a:t>
                    </a:r>
                  </a:p>
                  <a:p>
                    <a:r>
                      <a:rPr lang="ru-RU" sz="600"/>
                      <a:t>90 498,4</a:t>
                    </a:r>
                    <a:endParaRPr lang="ru-RU" sz="1000">
                      <a:latin typeface="Antique Olive Compact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C7E-45DA-B768-D3344BFFE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'[таблицы к итогам.xlsx]структура доходов'!$A$19:$G$23</c:f>
              <c:multiLvlStrCache>
                <c:ptCount val="5"/>
                <c:lvl>
                  <c:pt idx="0">
                    <c:v>50 666,4</c:v>
                  </c:pt>
                  <c:pt idx="1">
                    <c:v>826,7</c:v>
                  </c:pt>
                  <c:pt idx="2">
                    <c:v>730,6</c:v>
                  </c:pt>
                  <c:pt idx="3">
                    <c:v>4 542,0</c:v>
                  </c:pt>
                  <c:pt idx="4">
                    <c:v>40 997,6</c:v>
                  </c:pt>
                </c:lvl>
                <c:lvl>
                  <c:pt idx="0">
                    <c:v>Дотации на выравнивание бюджетной обеспеченности</c:v>
                  </c:pt>
                  <c:pt idx="1">
                    <c:v>Субсидии на реализацию программ формирования современной городской среды</c:v>
                  </c:pt>
                  <c:pt idx="2">
                    <c:v>Субвенции на осуществление первичного воинского учета на территориях, где отсутствуют военные комиссариаты</c:v>
                  </c:pt>
                  <c:pt idx="3">
                    <c:v>Межбюджетные трансферты</c:v>
                  </c:pt>
                  <c:pt idx="4">
                    <c:v>Прочие межбюджетные трансферты</c:v>
                  </c:pt>
                </c:lvl>
              </c:multiLvlStrCache>
            </c:multiLvlStrRef>
          </c:cat>
          <c:val>
            <c:numRef>
              <c:f>'[таблицы к итогам.xlsx]структура доходов'!$G$19:$G$23</c:f>
              <c:numCache>
                <c:formatCode>#\ ##0.0</c:formatCode>
                <c:ptCount val="5"/>
                <c:pt idx="0">
                  <c:v>50666.400000000001</c:v>
                </c:pt>
                <c:pt idx="1">
                  <c:v>826.7</c:v>
                </c:pt>
                <c:pt idx="2">
                  <c:v>730.6</c:v>
                </c:pt>
                <c:pt idx="3">
                  <c:v>4542</c:v>
                </c:pt>
                <c:pt idx="4">
                  <c:v>40997.599999999999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C7E-45DA-B768-D3344BFFE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D7ED3-2496-4FBD-8B6A-E3881EA6048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0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1 полугодие 2023 года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на благоустройство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за 1 полугодие 2023 года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47564" y="1636115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12 657,8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4675976" y="1636115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22 321,0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75656" y="112367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108203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39734" y="2946174"/>
            <a:ext cx="8332314" cy="641541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Содержание </a:t>
            </a:r>
            <a:r>
              <a:rPr lang="ru-RU" sz="1100" dirty="0"/>
              <a:t>сетей уличного освещения с. Большетархово </a:t>
            </a:r>
            <a:r>
              <a:rPr lang="ru-RU" sz="1100" dirty="0" smtClean="0"/>
              <a:t>–  </a:t>
            </a:r>
            <a:r>
              <a:rPr lang="ru-RU" sz="1100" dirty="0"/>
              <a:t>74 светильника,  в пгт. Излучинск –  1090 светильников; техническое обслуживание и текущий ремонт электрических сетей и электрооборудования уличного освещения с. Большетархово, д. Соснина, </a:t>
            </a:r>
            <a:r>
              <a:rPr lang="ru-RU" sz="1100" dirty="0" smtClean="0"/>
              <a:t>            д</a:t>
            </a:r>
            <a:r>
              <a:rPr lang="ru-RU" sz="1100" dirty="0"/>
              <a:t>. Пасол; ремонт сетей уличного освещения по ул. Пионерная – 900 м.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33237" y="2372741"/>
            <a:ext cx="8338811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</a:t>
            </a:r>
            <a:r>
              <a:rPr lang="ru-RU" sz="1100" dirty="0"/>
              <a:t>внутриквартальных дорог и территорий – 76540,00 м².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39734" y="4330647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Ремонт металлических ограждений, рекламных щитов, покраска сцены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39734" y="3810045"/>
            <a:ext cx="8332314" cy="256349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Отлов </a:t>
            </a:r>
            <a:r>
              <a:rPr lang="ru-RU" sz="1100" dirty="0"/>
              <a:t>безнадзорных животных – </a:t>
            </a:r>
            <a:r>
              <a:rPr lang="ru-RU" sz="1100" dirty="0" smtClean="0"/>
              <a:t>116 </a:t>
            </a:r>
            <a:r>
              <a:rPr lang="ru-RU" sz="1100" dirty="0"/>
              <a:t>шт.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439734" y="4829019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/>
              <a:t>Поставка </a:t>
            </a:r>
            <a:r>
              <a:rPr lang="ru-RU" sz="1100" dirty="0" smtClean="0"/>
              <a:t>малых архитектурных форм, баннеров, остановочного павильона</a:t>
            </a:r>
            <a:endParaRPr lang="ru-RU" sz="1100" dirty="0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439734" y="5322185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/>
              <a:t>Содержание детских и игровых площадок – 32 шт.</a:t>
            </a: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433237" y="5877272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Выполнение работ по озеленению территории </a:t>
            </a:r>
            <a:r>
              <a:rPr lang="ru-RU" sz="1100" dirty="0" err="1" smtClean="0"/>
              <a:t>пгт</a:t>
            </a:r>
            <a:r>
              <a:rPr lang="ru-RU" sz="1100" dirty="0" smtClean="0"/>
              <a:t>. </a:t>
            </a:r>
            <a:r>
              <a:rPr lang="ru-RU" sz="1100" dirty="0" err="1" smtClean="0"/>
              <a:t>Излучинск</a:t>
            </a:r>
            <a:endParaRPr lang="ru-RU" sz="11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кинематографию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Излучинск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47564" y="1864654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5 944,5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4675976" y="1864654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5 712,5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59632" y="1375972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24128" y="126876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2492896"/>
            <a:ext cx="8712968" cy="3888432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религиозного обряда «Крещение Господне».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снятия блокады 15 февраля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тематических классных часов, круглых столов, уроков мужества; Акция «Блокадный хлеб» (акция     памяти по раздаче волонтерами буклеты с информацией о блокадном хлебе); Волонтерская районная акция «Свеча памяти» (Волонтеры зажигают свечи на памятниках, в память о людях      погибших в блокаду); адресное чествование жительниц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награжденных знаком «Житель блокадного Ленинграда»; возложение цветов к мемориалу «Доблесть и Слава»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февраля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поздравление ветеранов Великой Отечественной войны, посещение семей мобилизованных участников СВО; Возложение цветов к мемориалу «Доблесть и Слава» с участием защитников Отечества, ветеранов Великой Отечественной войны; Митинг-концерт «Слава защитникам Отечества!»; Физкультурное мероприятие среди трудовых коллективов по мини-футболу, посвященному Дню Защитника Отечества; Действующий павильон «МЫ ВМЕСТЕ»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Праздничная программа «Отважные защитники»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женский день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#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ВамЛюбимые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адресное поздравление ветеранов Великой отечественной войны, жен и матерей военных, участвующих                     в специальной военной операции; Торжественное собрание, посвященное празднованию Международного женского дня - 8 Марта; праздничный концерт «Весна и сердце шепчут в унисон»; Концертная программа для граждан старшего поколения; Кинопоказ картины «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Ополченочка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Праздничный концерт «Букет весны»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Праздничная программа «Вы самые прекрасные»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поселка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Торжественная программа, посвященная 35-летию образования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Фестиваль трудовых коллективов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Концертная программа «Во славу Труда!»; праздничная программа, посвященная Дню поселка, Весны и Труда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спортивное мероприятие: турнир по настольному теннису, матчевая встреча по волейболу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Торжественное собрание; концертная программа «Здравствуй, славный Первомай!»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кинематографию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Излучинск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1484784"/>
            <a:ext cx="8712968" cy="4896544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Всероссийских, международных, окружных акциях: Всероссийский онлайн-марафон «Вспомним всех поименно» (онлайн); Всероссийский конкурс рассказов «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Родину», посвященный участникам СВО (онлайн); Всероссийская акция «Георгиевская ленточка»; Международный «Диктант Победы»; Всероссийская акция «Бессмертный полк»; Участие во Всероссийских акциях: «Свеча памяти», «Красная гвоздика»; Участие во Всероссийском проекте #Мирные окна,   #Окна Победы (онлайн); Всероссийская акция «Читаем детям о войне» (онлайн); Всероссийская акция «Вахта Памяти»; торжественная церемония возложения цветов к мемориалу «Слава героям»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возложение цветов к памятнику героям, павшим в годы Великой Отечественной войны 1941–1945 годов «Вспомним всех поименно»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д. Соснина; адресные поздравления ветеранов Великой Отечественной войны 1941–1945 годов; Митинг. Концертная программа «Особенный день в сорок пятом году</a:t>
            </a:r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…».  </a:t>
            </a:r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Коллективное исполнение песни «Шел солдат по городу»; праздничный салют, посвященный празднованию Дня Победы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защиты детей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Шоу мыльных пузырей; Игровая развлекательная программа «Солнышко на ладошки», Лазерное шоу «Эволюция»; работа игровой площадки: мастер-класс «Оригами», ментальная арифметика, настольные игры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-игра «В страну детства»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России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Торжественная церемония возложения цветов к мемориалу «Доблесть и Слава»; Закладка аллеи из 95 деревьев (с участием семей участников СВО, почетных жителей района, общественных деятелей); Торжественная церемония открытия Х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фестиваля искусств «Мое сердце –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Нижневартовский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район»; Презентация тематический площадки культур народов России «Многонациональное добрососедство» 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национальных площадок: 1. Славянское подворье; 2. Казахский аул; 3. Казачий курень; 4. Национальный площадки коренных народов Севера «Стойбище приглашает»; 5. Национальная татаро-башкирская площадка «Сабантуй»; Концертно-танцевальная программа «У района Юбилей»;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Триколор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всероссийская акция «Окна России» всероссийский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«Я люблю Россию»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памяти и скорби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Всероссийской акции «Свеча памяти»; торжественная церемония возложения цветов к мемориалу «Доблесть и Слава»; всероссийская минута молчания; участие во Всероссийской акции «Красная гвоздика», вручение продуктовых наборов ветеранам Великой Отечественной войны 1941–1945 годов: час памяти «Тот самый первый день войны»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молодежи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Праздничная программа, посвящённая Дню молодёжи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танцевальная программа «Мы Вместе»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023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178 342,7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140 248,6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38 094,1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Профицит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полугодие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2023 года 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476241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полугодие 20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3 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142813"/>
              </p:ext>
            </p:extLst>
          </p:nvPr>
        </p:nvGraphicFramePr>
        <p:xfrm>
          <a:off x="1187624" y="1196752"/>
          <a:ext cx="6748318" cy="4737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329131"/>
              </p:ext>
            </p:extLst>
          </p:nvPr>
        </p:nvGraphicFramePr>
        <p:xfrm>
          <a:off x="1187624" y="1294259"/>
          <a:ext cx="7056783" cy="464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56559"/>
              </p:ext>
            </p:extLst>
          </p:nvPr>
        </p:nvGraphicFramePr>
        <p:xfrm>
          <a:off x="683568" y="1438275"/>
          <a:ext cx="7632848" cy="4943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налоговых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2023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677658" y="3686972"/>
            <a:ext cx="4608512" cy="576064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Доходы от уплаты акцизов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77658" y="1415060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доходы физических лиц</a:t>
            </a:r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91952" y="2132856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Земельный налог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5676" y="2924944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имущество физических лиц</a:t>
            </a:r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77658" y="4437112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Транспортный налог</a:t>
            </a:r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691952" y="5229200"/>
            <a:ext cx="4608512" cy="720080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Единый сельскохозяйственный налог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62756" y="1100833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76677" y="148706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28 025,5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2756" y="148706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23 742,0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74196" y="2191453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2 744,8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69260" y="2971162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1 580,6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53064" y="1099300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62756" y="5337212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397,4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69260" y="4509120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424,5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69260" y="3733877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027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88149" y="2204864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16 027,5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94653" y="2980047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830,2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288149" y="5330255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322,4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94653" y="4509120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471,0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94653" y="3733877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r>
              <a:rPr lang="ru-RU" b="1" dirty="0" smtClean="0">
                <a:solidFill>
                  <a:schemeClr val="tx1"/>
                </a:solidFill>
              </a:rPr>
              <a:t> 142,3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6904"/>
            <a:ext cx="8122096" cy="3977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неналоговых поступлений в бюджет поселения за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3 года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992651" y="2780928"/>
            <a:ext cx="4339704" cy="505650"/>
          </a:xfrm>
          <a:prstGeom prst="rightArrow">
            <a:avLst>
              <a:gd name="adj1" fmla="val 50000"/>
              <a:gd name="adj2" fmla="val 1523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Доходы от </a:t>
            </a:r>
            <a:r>
              <a:rPr lang="ru-RU" sz="1200" b="1" dirty="0" smtClean="0">
                <a:solidFill>
                  <a:schemeClr val="tx1"/>
                </a:solidFill>
              </a:rPr>
              <a:t>продажи квартир и иного имущества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992651" y="989464"/>
            <a:ext cx="4368313" cy="615069"/>
          </a:xfrm>
          <a:prstGeom prst="rightArrow">
            <a:avLst>
              <a:gd name="adj1" fmla="val 50000"/>
              <a:gd name="adj2" fmla="val 20437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Доходы, получаемые в виде арендной платы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за земельные участки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992650" y="1604534"/>
            <a:ext cx="4339705" cy="541459"/>
          </a:xfrm>
          <a:prstGeom prst="rightArrow">
            <a:avLst>
              <a:gd name="adj1" fmla="val 50000"/>
              <a:gd name="adj2" fmla="val 19093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Доходы от сдачи в аренду имущества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992650" y="2191348"/>
            <a:ext cx="4339705" cy="494935"/>
          </a:xfrm>
          <a:prstGeom prst="rightArrow">
            <a:avLst>
              <a:gd name="adj1" fmla="val 50000"/>
              <a:gd name="adj2" fmla="val 1775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Доходы от продажи земельных участков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992648" y="3383965"/>
            <a:ext cx="4339707" cy="564961"/>
          </a:xfrm>
          <a:prstGeom prst="rightArrow">
            <a:avLst>
              <a:gd name="adj1" fmla="val 61989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Доходы, поступающие в порядке возмещения расходов, понесенных в связи с эксплуатацией имущества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992649" y="4077071"/>
            <a:ext cx="4348353" cy="597821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 от компенсации затрат бюджетов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992648" y="5461639"/>
            <a:ext cx="4368316" cy="792088"/>
          </a:xfrm>
          <a:prstGeom prst="rightArrow">
            <a:avLst>
              <a:gd name="adj1" fmla="val 67103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неналоговые доходы, невыясненные поступления, прочие поступления от денежных взысканий и штрафов, прочие доходы от оказания платных услуг (работ)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992648" y="4782327"/>
            <a:ext cx="4348354" cy="559296"/>
          </a:xfrm>
          <a:prstGeom prst="rightArrow">
            <a:avLst>
              <a:gd name="adj1" fmla="val 71193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поступления от использования имущества, находящегося в собственности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5641268" y="802234"/>
            <a:ext cx="1253930" cy="353584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7184478" y="799948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256486" y="1155818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26 925,9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256486" y="1707115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437,1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259854" y="2253663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940,4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275886" y="2848601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0,0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7275886" y="3481293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249,1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88875" y="4190829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3 190,3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7290694" y="4870359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549,4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277030" y="5630062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468,3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641268" y="1146705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15 384,7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641268" y="1707115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675,5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641268" y="2253663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3 646,7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641268" y="2848601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1 575,0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645982" y="3481293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374,0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41268" y="4190829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230,2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641268" y="4878381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5650510" y="5639779"/>
            <a:ext cx="1224136" cy="3703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2 483,8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безвозмездных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2023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55776" y="2348880"/>
            <a:ext cx="432048" cy="216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572465"/>
              </p:ext>
            </p:extLst>
          </p:nvPr>
        </p:nvGraphicFramePr>
        <p:xfrm>
          <a:off x="467544" y="1340768"/>
          <a:ext cx="8064896" cy="464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789535"/>
              </p:ext>
            </p:extLst>
          </p:nvPr>
        </p:nvGraphicFramePr>
        <p:xfrm>
          <a:off x="323527" y="1196752"/>
          <a:ext cx="8424937" cy="466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07276688"/>
              </p:ext>
            </p:extLst>
          </p:nvPr>
        </p:nvGraphicFramePr>
        <p:xfrm>
          <a:off x="827584" y="1268760"/>
          <a:ext cx="7920879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103727"/>
              </p:ext>
            </p:extLst>
          </p:nvPr>
        </p:nvGraphicFramePr>
        <p:xfrm>
          <a:off x="493713" y="1259632"/>
          <a:ext cx="7966720" cy="459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расходов бюджета поселения                               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2023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3162147" y="2717212"/>
            <a:ext cx="2528563" cy="2199156"/>
          </a:xfrm>
          <a:prstGeom prst="quadArrowCallout">
            <a:avLst/>
          </a:prstGeom>
          <a:solidFill>
            <a:srgbClr val="0000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Исполнено</a:t>
            </a:r>
            <a:endParaRPr 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140 248,6 тыс</a:t>
            </a:r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руб</a:t>
            </a:r>
            <a:r>
              <a:rPr lang="ru-RU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1" y="3178630"/>
            <a:ext cx="3096345" cy="8531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13 292,0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6002" y="1574036"/>
            <a:ext cx="2595903" cy="118665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97,4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79273" y="1569498"/>
            <a:ext cx="2866604" cy="936104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50 040,6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001" y="4113296"/>
            <a:ext cx="3033840" cy="89988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712,5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2167" y="2911358"/>
            <a:ext cx="2595903" cy="1000076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249,1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40153" y="1569497"/>
            <a:ext cx="3096344" cy="135807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2 673,7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40152" y="4225271"/>
            <a:ext cx="3096344" cy="78790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67 435,7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1181150" y="5275420"/>
            <a:ext cx="3033840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17,0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4716016" y="5309823"/>
            <a:ext cx="3096344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730,6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Расходы на реализацию муниципальных 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полугодие 2023 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1475656" y="2564904"/>
            <a:ext cx="2592288" cy="3456384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102 607,2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5364088" y="2429272"/>
            <a:ext cx="2592288" cy="359201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140 248,6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63688" y="1660612"/>
            <a:ext cx="2304256" cy="51244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8104" y="163611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23309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/>
                </a:solidFill>
              </a:rPr>
              <a:t>*с 2019 года в поселении реализуются </a:t>
            </a:r>
            <a:endParaRPr lang="ru-RU" sz="1100" b="1" dirty="0" smtClean="0">
              <a:solidFill>
                <a:prstClr val="black"/>
              </a:solidFill>
            </a:endParaRPr>
          </a:p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 smtClean="0">
                <a:solidFill>
                  <a:prstClr val="black"/>
                </a:solidFill>
              </a:rPr>
              <a:t>только </a:t>
            </a:r>
            <a:r>
              <a:rPr lang="ru-RU" sz="1100" b="1" dirty="0">
                <a:solidFill>
                  <a:prstClr val="black"/>
                </a:solidFill>
              </a:rPr>
              <a:t>муниципальные программы </a:t>
            </a:r>
            <a:endParaRPr lang="en-US" sz="11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6" y="4140671"/>
            <a:ext cx="4038321" cy="1866749"/>
          </a:xfrm>
          <a:prstGeom prst="roundRect">
            <a:avLst/>
          </a:prstGeom>
          <a:gradFill>
            <a:gsLst>
              <a:gs pos="0">
                <a:srgbClr val="FF0000"/>
              </a:gs>
              <a:gs pos="83899">
                <a:srgbClr val="66FF33"/>
              </a:gs>
              <a:gs pos="73030">
                <a:srgbClr val="FFFF00"/>
              </a:gs>
              <a:gs pos="4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Содержание в нормативном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2023 года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11 814,6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23982</TotalTime>
  <Words>1401</Words>
  <Application>Microsoft Office PowerPoint</Application>
  <PresentationFormat>Экран (4:3)</PresentationFormat>
  <Paragraphs>162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Antique Olive Compact</vt:lpstr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1 полугодие 2023 года (тыс. руб.) </vt:lpstr>
      <vt:lpstr>Структура неналоговых поступлений в бюджет поселения за 1 полугодие 2023 года (тыс. руб.)   </vt:lpstr>
      <vt:lpstr>Структура безвозмездных поступлений в бюджет поселения за 1 полугодие 2023 года (тыс. руб.) </vt:lpstr>
      <vt:lpstr>Структура расходов бюджета поселения                                за 1 полугодие 2023 года (тыс. руб.)</vt:lpstr>
      <vt:lpstr>Презентация PowerPoint</vt:lpstr>
      <vt:lpstr>Расходы дорожного фонда городского поселения Излучинск за 1 полугодие 2023 года</vt:lpstr>
      <vt:lpstr>Расходы на благоустройство городского поселения Излучинск за 1 полугодие 2023 года</vt:lpstr>
      <vt:lpstr>Расходы на культуру, кинематографию  городского поселения Излучинск   за 1 полугодие 2023 года </vt:lpstr>
      <vt:lpstr>Расходы на культуру, кинематографию  городского поселения Излучинск   за 1 полугодие 2023 года 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824</cp:revision>
  <cp:lastPrinted>2021-07-07T11:54:40Z</cp:lastPrinted>
  <dcterms:created xsi:type="dcterms:W3CDTF">2012-01-27T08:52:51Z</dcterms:created>
  <dcterms:modified xsi:type="dcterms:W3CDTF">2023-08-23T05:13:39Z</dcterms:modified>
</cp:coreProperties>
</file>