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144000" cy="5143500"/>
  <p:embeddedFontLst>
    <p:embeddedFont>
      <p:font typeface="Unbounded SemiBold" pitchFamily="2" charset="-52"/>
      <p:bold r:id="rId20"/>
    </p:embeddedFont>
    <p:embeddedFont>
      <p:font typeface="Unbounded ExtraBold" pitchFamily="2" charset="-52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nbounded" pitchFamily="2" charset="-52"/>
      <p:regular r:id="rId30"/>
      <p:bold r:id="rId31"/>
    </p:embeddedFont>
    <p:embeddedFont>
      <p:font typeface="Montserrat" panose="00000500000000000000" pitchFamily="2" charset="-52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T9YOp1FmgWjAd/fckFKCC/LIy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нна Филатова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568" y="9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6-26T18:00:43.167" idx="3">
    <p:pos x="344" y="242"/>
    <p:text>- слайд 11. Вроде бы ок. Только суммы обычно мельче.+
- слайд 12. Сбилась нумерация.+
- слайд 13. Мне кажется, что уже перебор. Но можно оставить.
- слайд 14.
Пункт 3. https – это самый слабый признак для защиты от мошенников (от легко настраивается). Скорее важнее внимательно проверить название и не переходить по ссылкам из писем, а лучше набирать самому или сделать закладку у себя в браузере.
Пункт 4. Я бы усилил, что всем банкам и гос.органам ЗАПРЕЩЕНО официально общаться через мессенджеры.
- слайд 15. Ок
Что просьба доработать: добавить автоюристов и раздолжнителей.
Я вложил двумя слайдами. Может Вам будет проще объединить в один.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k3f63gQ"/>
      </p:ext>
    </p:extLst>
  </p:cm>
  <p:cm authorId="0" dt="2025-06-26T18:00:43.167" idx="4">
    <p:pos x="344" y="242"/>
    <p:text>сделано</p:text>
    <p:extLst>
      <p:ext uri="{C676402C-5697-4E1C-873F-D02D1690AC5C}">
        <p15:threadingInfo xmlns:p15="http://schemas.microsoft.com/office/powerpoint/2012/main" timeZoneBias="0">
          <p15:parentCm authorId="0" idx="3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k3jF38g"/>
      </p:ext>
    </p:extLst>
  </p:cm>
  <p:cm authorId="0" dt="2025-06-26T18:00:50.288" idx="1">
    <p:pos x="6000" y="0"/>
    <p:text>Структурирую предложения по доработке по мошенникам:
ВАЖНО! Я пообщался с ЦБ, сейчас коллег нервируют следующие темы:
1. Дропперы
2. Раздолжнители (вводящие граждан в банкротство физ.лиц)
3. Автоюристы (зарабатывающие на гражданах и разгоняющие тарифы ОСАГО).
В этом ключе давайте править:
- По всем слайдам нумерация (не страшно, мы при верстке поправим) +
- слайд 2. Нумерация сбита (не страшно, мы при верстке поправим)
- слайд 3. Ок
- Слайд 4. Предлагаю в «Выгодный заработк» туда же затолкнуть «раздолжнителей» и «Автоюристов». Ну в логике, что кто-то агрессивно навязывает свою типа бескорыстную помощь. +
- слайд 5. ОК
- слайд 6. Ок
- слайд 7. Ок
- слайд 8. Ок.
- слайд 9. Мне кажется, что скрипт обычно используется чуть другой (типа безопасного счета в ЦБ и т.п.). Тем более, что для авторизации 99% банков уже перешли на двухфакторную авторизацию, т.е. номера и CVV уже недостаточно. Предложение: дополнить:
Для подтверждения заявки нужно лишь назвать оператору номер, срок действия карты и три цифры с ее обратной стороны, а следом сообщить цифры из СМС,
+
- слайд 10. Ок
- слайд 11. Вроде бы ок. Только суммы обычно мельче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k3bYUeE"/>
      </p:ext>
    </p:extLst>
  </p:cm>
  <p:cm authorId="0" dt="2025-06-26T18:00:50.288" idx="2">
    <p:pos x="6000" y="0"/>
    <p:text>сделано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k3jF38k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0046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moshennichestvo-ot-imeni-bankov-gosudarstvennykh-uchrezhdeniy-ofitsialnykh-lit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kak-uberech-sebya-i-blizkikh-ot-finansovogo-moshennichestva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kak-zashchitit-svoi-gadzhety-ot-moshennikov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teaching/kak-zashchishchatsya-ot-moshennikov-komplekt-materialov-v-formate-legkiy-dlya-chteniya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suslugi.ru/cybersecurity" TargetMode="External"/><Relationship Id="rId4" Type="http://schemas.openxmlformats.org/officeDocument/2006/relationships/hyperlink" Target="https://t.me/centralbank_russia/1690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sia.ru/test-popadetes-li-vy-na-ulovki-moshennikov/" TargetMode="External"/><Relationship Id="rId13" Type="http://schemas.openxmlformats.org/officeDocument/2006/relationships/hyperlink" Target="https://egrul.nalog.ru/" TargetMode="External"/><Relationship Id="rId18" Type="http://schemas.openxmlformats.org/officeDocument/2006/relationships/hyperlink" Target="https://fincult.info/article/perevel-dengi-moshennikam-chto-delat/" TargetMode="External"/><Relationship Id="rId3" Type="http://schemas.openxmlformats.org/officeDocument/2006/relationships/hyperlink" Target="https://fincult.info/rake/" TargetMode="External"/><Relationship Id="rId21" Type="http://schemas.openxmlformats.org/officeDocument/2006/relationships/hyperlink" Target="https://fincult.info/article/kak-zashchitit-svoi-gadzhety-ot-moshennikov/" TargetMode="External"/><Relationship Id="rId7" Type="http://schemas.openxmlformats.org/officeDocument/2006/relationships/hyperlink" Target="https://www.cbr.ru/information_security/pmp/" TargetMode="External"/><Relationship Id="rId12" Type="http://schemas.openxmlformats.org/officeDocument/2006/relationships/hyperlink" Target="https://who.is/" TargetMode="External"/><Relationship Id="rId17" Type="http://schemas.openxmlformats.org/officeDocument/2006/relationships/hyperlink" Target="https://fincult.info/article/chto-delat-esli-s-bankovskoy-karty-ukrali-dengi/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s://fincult.info/article/sotsialnaya-inzheneriya-pochemu-lyudi-sami-otdayut-moshennikam-dengi/" TargetMode="External"/><Relationship Id="rId20" Type="http://schemas.openxmlformats.org/officeDocument/2006/relationships/hyperlink" Target="https://fincult.info/article/kak-uberech-sebya-i-blizkikh-ot-finansovogo-moshennichestva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br.ru/inside/warning-list" TargetMode="External"/><Relationship Id="rId11" Type="http://schemas.openxmlformats.org/officeDocument/2006/relationships/hyperlink" Target="https://www.cbr.ru/finorg/" TargetMode="External"/><Relationship Id="rId5" Type="http://schemas.openxmlformats.org/officeDocument/2006/relationships/hyperlink" Target="https://stoppiramida.ru/" TargetMode="External"/><Relationship Id="rId15" Type="http://schemas.openxmlformats.org/officeDocument/2006/relationships/hyperlink" Target="https://fincult.info/article/razdolzhniteli-kto-eto-takie-i-nuzhny-li-oni-vam/" TargetMode="External"/><Relationship Id="rId10" Type="http://schemas.openxmlformats.org/officeDocument/2006/relationships/hyperlink" Target="https://www.google.com/search?client=safari&amp;rls=en&amp;q=%D1%84%D0%B8%D0%BD%D0%B0%D0%BD%D1%81%D0%BE%D0%B2%D1%8B%D0%B9+%D0%BE%D0%BC%D0%B1%D1%83%D0%B4%D1%81%D0%BC%D0%B5%D0%BD&amp;ie=UTF-8&amp;oe=UTF-8&amp;safe=active" TargetMode="External"/><Relationship Id="rId19" Type="http://schemas.openxmlformats.org/officeDocument/2006/relationships/hyperlink" Target="https://fincult.info/article/moshennichestvo-ot-imeni-bankov-gosudarstvennykh-uchrezhdeniy-ofitsialnykh-lits/" TargetMode="External"/><Relationship Id="rId4" Type="http://schemas.openxmlformats.org/officeDocument/2006/relationships/hyperlink" Target="https://moshelovka.onf.ru/" TargetMode="External"/><Relationship Id="rId9" Type="http://schemas.openxmlformats.org/officeDocument/2006/relationships/hyperlink" Target="https://www.gosuslugi.ru/cybersecurity" TargetMode="External"/><Relationship Id="rId14" Type="http://schemas.openxmlformats.org/officeDocument/2006/relationships/hyperlink" Target="https://fincult.info/articles/fraud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ho.i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kbhmao.ru/informatsiya/novosti/v-srednem-za-odni-sutki-v-avtonomnom-okruge-sovershaetsya-20-it-khishcheniy/" TargetMode="External"/><Relationship Id="rId13" Type="http://schemas.openxmlformats.org/officeDocument/2006/relationships/hyperlink" Target="https://www.ugra.kp.ru/online/news/6047690/" TargetMode="External"/><Relationship Id="rId3" Type="http://schemas.openxmlformats.org/officeDocument/2006/relationships/hyperlink" Target="https://fincult.info/rake/" TargetMode="External"/><Relationship Id="rId7" Type="http://schemas.openxmlformats.org/officeDocument/2006/relationships/hyperlink" Target="https://www.rbc.ru/life/news/67c701169a79471c14b76fa5" TargetMode="External"/><Relationship Id="rId12" Type="http://schemas.openxmlformats.org/officeDocument/2006/relationships/hyperlink" Target="https://www.ugra.kp.ru/online/news/6191158/" TargetMode="External"/><Relationship Id="rId17" Type="http://schemas.openxmlformats.org/officeDocument/2006/relationships/hyperlink" Target="https://sitv.ru/arhiv/news/dva-milliarda-rublej-pereveli-moshennikam-zhiteli-yugry-v-2024-god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mvremya.ru/article/26968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np.ru/economics/moshenniki-ukrali-u-rossiyan-pochti-69-mlrd-rubley-za-i-kvartal-2025-goda.htm" TargetMode="External"/><Relationship Id="rId11" Type="http://schemas.openxmlformats.org/officeDocument/2006/relationships/hyperlink" Target="https://meganews.life/news/incedents/12613/" TargetMode="External"/><Relationship Id="rId5" Type="http://schemas.openxmlformats.org/officeDocument/2006/relationships/hyperlink" Target="https://www.rbc.ru/society/11/01/2025/6781f36a9a79478d4e5c2708?from=article_body" TargetMode="External"/><Relationship Id="rId15" Type="http://schemas.openxmlformats.org/officeDocument/2006/relationships/hyperlink" Target="http://lgv-adm.ru/informatciya-po-naibolee-rasprostranennym-sposobam-it-khishceniy-v-2023-2024-godakh.html" TargetMode="External"/><Relationship Id="rId10" Type="http://schemas.openxmlformats.org/officeDocument/2006/relationships/hyperlink" Target="https://sovetskiyugra.bezformata.com/listnews/bolee-3-mlrd-rubley/142198204/" TargetMode="External"/><Relationship Id="rId4" Type="http://schemas.openxmlformats.org/officeDocument/2006/relationships/hyperlink" Target="https://depfin.admhmao.ru/vse-novosti/11034877/" TargetMode="External"/><Relationship Id="rId9" Type="http://schemas.openxmlformats.org/officeDocument/2006/relationships/hyperlink" Target="https://jsn.admhmao.ru/vse-novosti/11029105/" TargetMode="External"/><Relationship Id="rId14" Type="http://schemas.openxmlformats.org/officeDocument/2006/relationships/hyperlink" Target="https://www.gorod3466.ru/news/obshchestvo/v-politsii-nazvali-goroda-v-khmao-zhiteli-kotorykh-bolshe-ostalnykh-postradali-ot-moshennikov/?sphrase_id=14286805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moshenniki-vzlomali-moy-profil-na-gosuslugakh-chto-dela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pfin.admhmao.ru/vse-novosti/11034877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kak-raspoznat-strakhovykh-moshennikov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br.ru/finorg/" TargetMode="External"/><Relationship Id="rId4" Type="http://schemas.openxmlformats.org/officeDocument/2006/relationships/hyperlink" Target="https://www.google.com/search?client=safari&amp;rls=en&amp;q=%D1%84%D0%B8%D0%BD%D0%B0%D0%BD%D1%81%D0%BE%D0%B2%D1%8B%D0%B9+%D0%BE%D0%BC%D0%B1%D1%83%D0%B4%D1%81%D0%BC%D0%B5%D0%BD&amp;ie=UTF-8&amp;oe=UTF-8&amp;safe=active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razdolzhniteli-kto-eto-takie-i-nuzhny-li-oni-va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br.ru/finorg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kto-takie-droppery-ili-kak-ne-stat-souchastnikom-prestupleniy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ublication.pravo.gov.ru/document/0001202506240043?index=1" TargetMode="External"/><Relationship Id="rId4" Type="http://schemas.openxmlformats.org/officeDocument/2006/relationships/hyperlink" Target="https://fincult.info/news/dropperam-grozyat-shtrafy-i-tyuremnye-sroki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sotsialnaya-inzheneriya-pochemu-lyudi-sami-otdayut-moshennikam-dengi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kak-bystro-raspoznat-moshennika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39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ссылка на слайде https://fincult.info/article/chto-delat-esli-s-bankovskoy-karty-ukrali-dengi/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13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https://fincult.info/article/moshennichestvo-ot-imeni-bankov-gosudarstvennykh-uchrezhdeniy-ofitsialnykh-lits/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 июня 2025 года в России вступили в силу важные изменения, направленные на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защиту граждан от мошенников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снижение рисков утечки персональных данных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000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1. Запрет уведомлений через иностранные мессенджеры</a:t>
            </a:r>
            <a:endParaRPr sz="1000" b="1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Теперь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банки, операторы связи, маркетплейсы и госорганы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не смогут рассылать уведомления через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WhatsApp, Telegram и другие зарубежные сервисы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000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Почему это важно?</a:t>
            </a:r>
            <a:endParaRPr sz="1000" b="1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Roboto"/>
              <a:buChar char="●"/>
            </a:pP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Многие мошенники маскировались под официальные организации, используя эти мессенджеры.</a:t>
            </a:r>
            <a:endParaRPr sz="1000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Roboto"/>
              <a:buChar char="●"/>
            </a:pP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Теперь уведомления будут приходить только через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российские сервисы (СМС, госприложения, банковские чаты)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это снизит риск фишинга.</a:t>
            </a:r>
            <a:endParaRPr sz="1000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2. Новый порядок получения SMS-кодов</a:t>
            </a:r>
            <a:endParaRPr sz="1000" b="1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Сотовые операторы теперь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присылают коды подтверждения только после завершения звонка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Как это работает?</a:t>
            </a:r>
            <a:b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Раньше мошенники удерживали внимание жертвы в разговоре, параллельно получая доступ к кодам. Теперь:</a:t>
            </a:r>
            <a:b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Код придёт только после того, как вы положите трубку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это сломает схему "удержания на линии".</a:t>
            </a:r>
            <a:b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Меньше риска, что вы передадите код под давлением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у вас будет время подумать.</a:t>
            </a:r>
            <a:endParaRPr sz="1000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3. Что это значит для нас?</a:t>
            </a:r>
            <a:endParaRPr sz="1000" b="1" i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Стало безопаснее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мошенникам сложнее обманывать людей.</a:t>
            </a:r>
            <a:b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⚠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Нужно быть внимательнее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официальные уведомления теперь будут приходить только через </a:t>
            </a: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СМС, банковские приложения и госсервисы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0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доверяйте звонкам с просьбой "не класть трубку"</a:t>
            </a:r>
            <a:r>
              <a:rPr lang="ru-RU" sz="1000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это главный признак мошенников!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7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https://fincult.info/article/kak-uberech-sebya-i-blizkikh-ot-finansovogo-moshennichestva/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52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https://fincult.info/article/kak-zashchitit-svoi-gadzhety-ot-moshennikov/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787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https://fincult.info/teaching/kak-zashchishchatsya-ot-moshennikov-komplekt-materialov-v-formate-legkiy-dlya-chteniya/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Ролик про штирлица </a:t>
            </a:r>
            <a:r>
              <a:rPr lang="ru-RU" sz="105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https://t.me/centralbank_russia/1690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Кибербезопасность на госуслугах </a:t>
            </a:r>
            <a:r>
              <a:rPr lang="ru-RU" u="sng">
                <a:solidFill>
                  <a:schemeClr val="hlink"/>
                </a:solidFill>
                <a:hlinkClick r:id="rId5"/>
              </a:rPr>
              <a:t>https://www.gosuslugi.ru/cybersecurity</a:t>
            </a:r>
            <a:r>
              <a:rPr lang="ru-RU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627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ссылки на слайде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Финкульт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https://fincult.info/rake/</a:t>
            </a: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Мошеловка </a:t>
            </a:r>
            <a:r>
              <a:rPr lang="ru-RU" u="sng">
                <a:solidFill>
                  <a:schemeClr val="hlink"/>
                </a:solidFill>
                <a:hlinkClick r:id="rId4"/>
              </a:rPr>
              <a:t>https://moshelovka.onf.ru/</a:t>
            </a: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Стоп пирамида </a:t>
            </a:r>
            <a:r>
              <a:rPr lang="ru-RU" u="sng">
                <a:solidFill>
                  <a:schemeClr val="hlink"/>
                </a:solidFill>
                <a:hlinkClick r:id="rId5"/>
              </a:rPr>
              <a:t>https://stoppiramida.ru/</a:t>
            </a: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Банк россии. Список компаний  </a:t>
            </a:r>
            <a:r>
              <a:rPr lang="ru-RU" u="sng">
                <a:solidFill>
                  <a:schemeClr val="hlink"/>
                </a:solidFill>
                <a:hlinkClick r:id="rId6"/>
              </a:rPr>
              <a:t>https://cbr.ru/inside/warning-list</a:t>
            </a: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Рекомендации ЦБ по противолействию мошенникам </a:t>
            </a:r>
            <a:r>
              <a:rPr lang="ru-RU" u="sng">
                <a:solidFill>
                  <a:schemeClr val="hlink"/>
                </a:solidFill>
                <a:hlinkClick r:id="rId7"/>
              </a:rPr>
              <a:t>https://www.cbr.ru/information_security/pmp/</a:t>
            </a: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Тест на бдительность </a:t>
            </a:r>
            <a:r>
              <a:rPr lang="ru-RU" u="sng">
                <a:solidFill>
                  <a:schemeClr val="hlink"/>
                </a:solidFill>
                <a:hlinkClick r:id="rId8"/>
              </a:rPr>
              <a:t>https://ysia.ru/test-popadetes-li-vy-na-ulovki-moshennikov/</a:t>
            </a: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Чек-лист по кибербезопасности Госуслуги  </a:t>
            </a:r>
            <a:r>
              <a:rPr lang="ru-RU" u="sng">
                <a:solidFill>
                  <a:schemeClr val="hlink"/>
                </a:solidFill>
                <a:hlinkClick r:id="rId9"/>
              </a:rPr>
              <a:t>https://www.gosuslugi.ru/cybersecurity</a:t>
            </a: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12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Сайт финансового уполномоченного </a:t>
            </a:r>
            <a:r>
              <a:rPr lang="ru-RU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https://www.google.com/search?client=safari&amp;rls=en&amp;q=%D1%84%D0%B8%D0%BD%D0%B0%D0%BD%D1%81%D0%BE%D0%B2%D1%8B%D0%B9+%D0%BE%D0%BC%D0%B1%D1%83%D0%B4%D1%81%D0%BC%D0%B5%D0%BD&amp;ie=UTF-8&amp;oe=UTF-8&amp;safe=active</a:t>
            </a:r>
            <a:r>
              <a:rPr lang="ru-RU" sz="12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12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Справочник участников финансового рынка </a:t>
            </a:r>
            <a:r>
              <a:rPr lang="ru-RU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https://www.cbr.ru/finorg/</a:t>
            </a:r>
            <a:r>
              <a:rPr lang="ru-RU" sz="12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Проверка доменов через </a:t>
            </a:r>
            <a:r>
              <a:rPr lang="ru-RU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Whois</a:t>
            </a:r>
            <a:r>
              <a:rPr lang="ru-RU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(например, на </a:t>
            </a:r>
            <a:r>
              <a:rPr lang="ru-RU">
                <a:solidFill>
                  <a:srgbClr val="1155CC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who.is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ИНН/ОГРН — проверка на </a:t>
            </a:r>
            <a:r>
              <a:rPr lang="ru-RU">
                <a:solidFill>
                  <a:srgbClr val="1155CC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egrul.nalog.ru</a:t>
            </a:r>
            <a:r>
              <a:rPr lang="ru-RU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Финансовая культура:</a:t>
            </a:r>
            <a:endParaRPr sz="1200" b="1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rgbClr val="262626"/>
                </a:solidFill>
              </a:rPr>
              <a:t>Финкульт. Раздел о защите от мошенников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— Грабли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https://fincult.info/rake/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Всё о мошенничестве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https://fincult.info/articles/fraud/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rgbClr val="262626"/>
                </a:solidFill>
              </a:rPr>
              <a:t>Мошенники взломали мой профиль на «Госуслугах». Что делать</a:t>
            </a:r>
            <a:r>
              <a:rPr lang="ru-RU">
                <a:solidFill>
                  <a:srgbClr val="1155CC"/>
                </a:solidFill>
              </a:rPr>
              <a:t> https://fincult.info/article/moshenniki-vzlomali-moy-profil-na-gosuslugakh-chto-delat/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</a:rPr>
              <a:t>Как распознать страховых мошенников</a:t>
            </a:r>
            <a:r>
              <a:rPr lang="ru-RU">
                <a:solidFill>
                  <a:srgbClr val="1155CC"/>
                </a:solidFill>
              </a:rPr>
              <a:t> https://fincult.info/article/kak-raspoznat-strakhovykh-moshennikov/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</a:rPr>
              <a:t>«Раздолжнители»: кто это такие и нужны ли они вам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https://fincult.info/article/razdolzhniteli-kto-eto-takie-i-nuzhny-li-oni-vam/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такие дропперы, или Как не стать соучастником преступления</a:t>
            </a:r>
            <a:r>
              <a:rPr lang="ru-RU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https://fincult.info/article/kto-takie-droppery-ili-kak-ne-stat-souchastnikom-prestupleniya/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Социальная инженерия: почему люди сами отдают мошенникам деньги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6"/>
              </a:rPr>
              <a:t>https://fincult.info/article/sotsialnaya-inzheneriya-pochemu-lyudi-sami-otdayut-moshennikam-dengi/</a:t>
            </a: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rgbClr val="262626"/>
                </a:solidFill>
              </a:rPr>
              <a:t>Как быстро распознать мошенника</a:t>
            </a:r>
            <a:r>
              <a:rPr lang="ru-RU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https://fincult.info/article/kak-bystro-raspoznat-moshennika/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</a:rPr>
              <a:t>Что делать, если с банковской карты украли деньги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7"/>
              </a:rPr>
              <a:t>https://fincult.info/article/chto-delat-esli-s-bankovskoy-karty-ukrali-dengi/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</a:rPr>
              <a:t>Перевел деньги мошенникам. Что делать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8"/>
              </a:rPr>
              <a:t>https://fincult.info/article/perevel-dengi-moshennikam-chto-delat/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</a:rPr>
              <a:t>Мошенничество от имени банков, государственных учреждений, официальных лиц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9"/>
              </a:rPr>
              <a:t>https://fincult.info/article/moshennichestvo-ot-imeni-bankov-gosudarstvennykh-uchrezhdeniy-ofitsialnykh-lits/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</a:rPr>
              <a:t>Как уберечь себя и близких от финансового мошенничества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0"/>
              </a:rPr>
              <a:t>https://fincult.info/article/kak-uberech-sebya-i-blizkikh-ot-finansovogo-moshennichestva/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защитить свои гаджеты от мошенников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1"/>
              </a:rPr>
              <a:t>https://fincult.info/article/kak-zashchitit-svoi-gadzhety-ot-moshennikov/</a:t>
            </a:r>
            <a:r>
              <a:rPr lang="ru-RU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99301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https://who.is/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https://egrul.nalog.ru/</a:t>
            </a: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079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86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74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b="1"/>
              <a:t>ссылка на слайде </a:t>
            </a:r>
            <a:r>
              <a:rPr lang="ru-RU" b="1" u="sng">
                <a:solidFill>
                  <a:schemeClr val="hlink"/>
                </a:solidFill>
                <a:hlinkClick r:id="rId3"/>
              </a:rPr>
              <a:t>https://fincult.info/rake/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https://depfin.admhmao.ru/vse-novosti/11034877/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Сбербанк оценил сумму похищенных мошенниками у россиян в 2024 году денег </a:t>
            </a:r>
            <a:r>
              <a:rPr lang="ru-RU" sz="11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https://www.rbc.ru/society/11/01/2025/6781f36a9a79478d4e5c2708?from=article_body</a:t>
            </a:r>
            <a:r>
              <a:rPr lang="ru-R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/>
              <a:t>Мошенники украли у россиян почти 6,9 млрд рублейПодробнее в ПГ: </a:t>
            </a:r>
            <a:r>
              <a:rPr lang="ru-RU" u="sng">
                <a:solidFill>
                  <a:schemeClr val="hlink"/>
                </a:solidFill>
                <a:hlinkClick r:id="rId6"/>
              </a:rPr>
              <a:t>https://www.pnp.ru/economics/moshenniki-ukrali-u-rossiyan-pochti-69-mlrd-rubley-za-i-kvartal-2025-goda.htm</a:t>
            </a:r>
            <a:r>
              <a:rPr lang="ru-RU"/>
              <a:t> l 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Мошенники украли у россиян не менее ₽295 млрд в 2024 году </a:t>
            </a:r>
            <a:r>
              <a:rPr lang="ru-RU" sz="11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https://www.rbc.ru/life/news/67c701169a79471c14b76fa5</a:t>
            </a: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ru-RU" sz="1200" b="1">
                <a:latin typeface="Times New Roman"/>
                <a:ea typeface="Times New Roman"/>
                <a:cs typeface="Times New Roman"/>
                <a:sym typeface="Times New Roman"/>
              </a:rPr>
              <a:t>Статистика мошенничества в ХМАО за 2024 год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Общие показатели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2024 году в Ханты-Мансийском автономном округе – Югре зарегистрирован значительный рост преступлений, связанных с использованием информационно-телекоммуникационных технологий, включая дистанционные кражи и мошенничества. Прирост по сравнению с 2023 годом составил 54,7% (14 283 преступления), а их доля среди всех зарегистрированных преступлений достигла 54,1% (в 2023 году — 43,9%)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Более половины IT-преступлений — дистанционные кражи и мошенничества (53,4%, 7 624 факта), их количество выросло на 25,8% по сравнению с предыдущим годом (в 2023 году — 6 062)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среднем за сутки в округе совершается 20 IT-хищений, ущерб от которых превышает 8 миллионов рублей (более 250 млн рублей в месяц)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[1][2]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Финансовые потери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Общий ущерб, причинённый жителям округа в результате дистанционных краж и мошенничеств в 2024 году, превысил 3,055 млрд рублей. Это более чем в два раза выше, чем в 2023 году (1,475 млрд рублей), и в 4,3 раза больше, чем в 2022 году (710 млн рублей)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[1][3][4]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Только за первые 11 месяцев 2024 года жители округа потеряли более 2 млрд рублей из-за мошеннических схем с использованием IT-технологий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[5][6][7]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География и динамика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Наиболее сложная ситуация отмечена в 11 муниципальных образованиях, где на 100 тысяч населения приходится свыше 400 IT-хищений. Лидируют Ханты-Мансийск (590,5), Советский район (520,5), Нижневартовск (504,2), Нягань (488,5), Когалым (487,8), Пыть-Ях (471,3), Урай (464,3), Сургут (458,7), Лангепас (457,5), Югорск (418,0), Нефтеюганск (406,5)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Более половины всех IT-хищений зарегистрировано в Сургуте (1 928 случаев, 25,3%), Нижневартовске (1 465, 19,2%) и Ханты-Мансийске (678, 8,9%)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[1][8]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Потерпевшие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Чаще всего жертвами становятся работники предприятий газовой и нефтяной промышленности (26,9%), лица старшего возраста (19,4%), работники образовательных (14,5%) и медицинских учреждений (11,4%)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Среди потерпевших также значительная доля неработающих граждан (16,3%), однако этот показатель условен, так как не все сообщают о месте работы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[1][9]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Основные схемы мошенничества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Телефонные звонки от псевдосотрудников различных ведомств и организаций (правоохранительные органы, банки, операторы связи) — 24,5%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Сделки купли/продажи на интернет-площадках («Авито», «Юла», «ВКонтакте» и др.) — 17,7%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Ложное инвестирование (покупка криптовалюты, ценных бумаг и т.д.) — 10,3%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[1][10][11]</a:t>
            </a:r>
            <a:endParaRPr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Раскрываемость и профилактика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Раскрываемость киберпреступлений остаётся низкой — около 10,4%. В суд направлено 570 уголовных дел, из них по мошенничествам — 223, по кражам — 347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[10]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/>
              <a:t>·</a:t>
            </a:r>
            <a:r>
              <a:rPr lang="ru-RU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2024 году реализован широкий спектр профилактических мероприятий: сотрудники полиции провели разъяснительную работу с жителями более 492 тысяч квартир и домовладений, проведено 35 тематических встреч с трудовыми коллективами, в которых участвовало свыше 11 тысяч человек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ru-RU" sz="1200" b="1">
                <a:latin typeface="Times New Roman"/>
                <a:ea typeface="Times New Roman"/>
                <a:cs typeface="Times New Roman"/>
                <a:sym typeface="Times New Roman"/>
              </a:rPr>
              <a:t>Краткий вывод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2024 году в ХМАО наблюдается резкий рост числа и ущерба от дистанционного мошенничества и киберпреступлений. Более 3 млрд рублей потеряли жители округа, количество преступлений и пострадавших продолжает увеличиваться, а раскрываемость остаётся низкой. Наиболее распространённые схемы — телефонные звонки от лжесотрудников и мошенничество на онлайн-площадках</a:t>
            </a:r>
            <a:r>
              <a:rPr lang="ru-RU" baseline="30000">
                <a:latin typeface="Times New Roman"/>
                <a:ea typeface="Times New Roman"/>
                <a:cs typeface="Times New Roman"/>
                <a:sym typeface="Times New Roman"/>
              </a:rPr>
              <a:t>[1][10][4]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/>
              <a:t>1.</a:t>
            </a:r>
            <a:r>
              <a:rPr lang="ru-RU" sz="700"/>
              <a:t>     </a:t>
            </a:r>
            <a:r>
              <a:rPr lang="ru-RU" sz="700" u="sng">
                <a:solidFill>
                  <a:schemeClr val="hlink"/>
                </a:solidFill>
                <a:hlinkClick r:id="rId8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https://okbhmao.ru/informatsiya/novosti/v-srednem-za-odni-sutki-v-avtonomnom-okruge-sovershaetsya-20-it-khishcheniy/</a:t>
            </a:r>
            <a:r>
              <a:rPr lang="ru-RU" sz="900">
                <a:latin typeface="Times New Roman"/>
                <a:ea typeface="Times New Roman"/>
                <a:cs typeface="Times New Roman"/>
                <a:sym typeface="Times New Roman"/>
              </a:rPr>
              <a:t>       	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2.</a:t>
            </a:r>
            <a:r>
              <a:rPr lang="ru-RU" sz="700"/>
              <a:t>    </a:t>
            </a:r>
            <a:r>
              <a:rPr lang="ru-RU" sz="700" u="sng">
                <a:solidFill>
                  <a:schemeClr val="hlink"/>
                </a:solidFill>
                <a:hlinkClick r:id="rId4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https://depfin.admhmao.ru/vse-novosti/11034877/</a:t>
            </a:r>
            <a:endParaRPr sz="9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3.</a:t>
            </a:r>
            <a:r>
              <a:rPr lang="ru-RU" sz="700"/>
              <a:t>    </a:t>
            </a:r>
            <a:r>
              <a:rPr lang="ru-RU" sz="700" u="sng">
                <a:solidFill>
                  <a:schemeClr val="hlink"/>
                </a:solidFill>
                <a:hlinkClick r:id="rId9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https://jsn.admhmao.ru/vse-novosti/11029105/</a:t>
            </a:r>
            <a:endParaRPr sz="9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4.</a:t>
            </a:r>
            <a:r>
              <a:rPr lang="ru-RU" sz="700"/>
              <a:t>    </a:t>
            </a:r>
            <a:r>
              <a:rPr lang="ru-RU" sz="700" u="sng">
                <a:solidFill>
                  <a:schemeClr val="hlink"/>
                </a:solidFill>
                <a:hlinkClick r:id="rId10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https://sovetskiyugra.bezformata.com/listnews/bolee-3-mlrd-rubley/142198204/</a:t>
            </a:r>
            <a:r>
              <a:rPr lang="ru-RU"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5.</a:t>
            </a:r>
            <a:r>
              <a:rPr lang="ru-RU" sz="700"/>
              <a:t>    </a:t>
            </a:r>
            <a:r>
              <a:rPr lang="ru-RU" sz="700" u="sng">
                <a:solidFill>
                  <a:schemeClr val="hlink"/>
                </a:solidFill>
                <a:hlinkClick r:id="rId11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https://meganews.life/news/incedents/12613/</a:t>
            </a:r>
            <a:endParaRPr sz="9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6.</a:t>
            </a:r>
            <a:r>
              <a:rPr lang="ru-RU" sz="700"/>
              <a:t>    </a:t>
            </a:r>
            <a:r>
              <a:rPr lang="ru-RU" sz="700" u="sng">
                <a:solidFill>
                  <a:schemeClr val="hlink"/>
                </a:solidFill>
                <a:hlinkClick r:id="rId12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https://www.ugra.kp.ru/online/news/6191158/</a:t>
            </a:r>
            <a:endParaRPr sz="9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7.</a:t>
            </a:r>
            <a:r>
              <a:rPr lang="ru-RU" sz="700"/>
              <a:t>     </a:t>
            </a:r>
            <a:r>
              <a:rPr lang="ru-RU" sz="700" u="sng">
                <a:solidFill>
                  <a:schemeClr val="hlink"/>
                </a:solidFill>
                <a:hlinkClick r:id="rId13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https://www.ugra.kp.ru/online/news/6047690/</a:t>
            </a:r>
            <a:endParaRPr sz="9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8.</a:t>
            </a:r>
            <a:r>
              <a:rPr lang="ru-RU" sz="700"/>
              <a:t>    </a:t>
            </a:r>
            <a:r>
              <a:rPr lang="ru-RU" sz="700" u="sng">
                <a:solidFill>
                  <a:schemeClr val="hlink"/>
                </a:solidFill>
                <a:hlinkClick r:id="rId14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https://www.gorod3466.ru/news/obshchestvo/v-politsii-nazvali-goroda-v-khmao-zhiteli-kotorykh-bolshe-ostalnykh-postradali-ot-moshennikov/?sphrase_id=14286805</a:t>
            </a:r>
            <a:endParaRPr sz="9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9.</a:t>
            </a:r>
            <a:r>
              <a:rPr lang="ru-RU" sz="700"/>
              <a:t>    </a:t>
            </a:r>
            <a:r>
              <a:rPr lang="ru-RU" sz="700" u="sng">
                <a:solidFill>
                  <a:schemeClr val="hlink"/>
                </a:solidFill>
                <a:hlinkClick r:id="rId15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http://lgv-adm.ru/informatciya-po-naibolee-rasprostranennym-sposobam-it-khishceniy-v-2023-2024-godakh.html</a:t>
            </a:r>
            <a:endParaRPr sz="9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/>
              <a:t>10.</a:t>
            </a:r>
            <a:r>
              <a:rPr lang="ru-RU" sz="700"/>
              <a:t> </a:t>
            </a:r>
            <a:r>
              <a:rPr lang="ru-RU" sz="700" u="sng">
                <a:solidFill>
                  <a:schemeClr val="hlink"/>
                </a:solidFill>
                <a:hlinkClick r:id="rId16"/>
              </a:rPr>
              <a:t> </a:t>
            </a: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https://mvremya.ru/article/26968/</a:t>
            </a:r>
            <a:r>
              <a:rPr lang="ru-RU" sz="9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ru-RU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https://sitv.ru/arhiv/news/dva-milliarda-rublej-pereveli-moshennikam-zhiteli-yugry-v-2024-godu/</a:t>
            </a:r>
            <a:endParaRPr sz="14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81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29665cc0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629665cc0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ссылка на слайде </a:t>
            </a:r>
            <a:r>
              <a:rPr lang="ru-RU" b="1" u="sng">
                <a:solidFill>
                  <a:schemeClr val="hlink"/>
                </a:solidFill>
                <a:hlinkClick r:id="rId3"/>
              </a:rPr>
              <a:t>https://fincult.info/article/moshenniki-vzlomali-moy-profil-na-gosuslugakh-chto-delat/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https://depfin.admhmao.ru/vse-novosti/11034877/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53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29665cc0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629665cc0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https://fincult.info/article/kak-raspoznat-strakhovykh-moshennikov/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https://www.google.com/search?client=safari&amp;rls=en&amp;q=%D1%84%D0%B8%D0%BD%D0%B0%D0%BD%D1%81%D0%BE%D0%B2%D1%8B%D0%B9+%D0%BE%D0%BC%D0%B1%D1%83%D0%B4%D1%81%D0%BC%D0%B5%D0%BD&amp;ie=UTF-8&amp;oe=UTF-8&amp;safe=active</a:t>
            </a:r>
            <a:r>
              <a:rPr lang="ru-RU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https://www.cbr.ru/finorg/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46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29665cc0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629665cc0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https://fincult.info/article/razdolzhniteli-kto-eto-takie-i-nuzhny-li-oni-vam/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https://www.cbr.ru/finorg/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5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29665cc0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3629665cc0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https://fincult.info/article/kto-takie-droppery-ili-kak-ne-stat-souchastnikom-prestupleniya/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https://fincult.info/news/dropperam-grozyat-shtrafy-i-tyuremnye-sroki/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http://publication.pravo.gov.ru/document/0001202506240043?index=1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94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https://fincult.info/article/sotsialnaya-inzheneriya-pochemu-lyudi-sami-otdayut-moshennikam-dengi/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89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ссылка на слайде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https://fincult.info/article/kak-bystro-raspoznat-moshennika/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432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D2D729-676A-43E4-A8E9-784799681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65" y="1017126"/>
            <a:ext cx="3533968" cy="9578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Unbounded SemiBold" pitchFamily="2" charset="-52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18" y="4370288"/>
            <a:ext cx="1337880" cy="446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93" y="4318398"/>
            <a:ext cx="479926" cy="550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7517" r="15653" b="11884"/>
          <a:stretch/>
        </p:blipFill>
        <p:spPr>
          <a:xfrm>
            <a:off x="5340246" y="4427603"/>
            <a:ext cx="354143" cy="331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9" y="4425423"/>
            <a:ext cx="1340918" cy="33601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88765" y="4127683"/>
            <a:ext cx="7920028" cy="0"/>
          </a:xfrm>
          <a:prstGeom prst="line">
            <a:avLst/>
          </a:prstGeom>
          <a:ln w="28575" cmpd="sng">
            <a:solidFill>
              <a:schemeClr val="bg2">
                <a:lumMod val="20000"/>
                <a:lumOff val="80000"/>
              </a:schemeClr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764" y="3814305"/>
            <a:ext cx="9393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05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при поддержке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68D2D729-676A-43E4-A8E9-78479968137C}"/>
              </a:ext>
            </a:extLst>
          </p:cNvPr>
          <p:cNvSpPr txBox="1">
            <a:spLocks/>
          </p:cNvSpPr>
          <p:nvPr/>
        </p:nvSpPr>
        <p:spPr>
          <a:xfrm>
            <a:off x="588765" y="405103"/>
            <a:ext cx="6042422" cy="957872"/>
          </a:xfrm>
          <a:prstGeom prst="rect">
            <a:avLst/>
          </a:prstGeom>
        </p:spPr>
        <p:txBody>
          <a:bodyPr vert="horz" lIns="0" tIns="7425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5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ФИНАНСОВЫЙ </a:t>
            </a:r>
            <a:r>
              <a:rPr lang="ru-RU" sz="2250" b="0" kern="1200" dirty="0" smtClean="0">
                <a:solidFill>
                  <a:schemeClr val="bg1"/>
                </a:solidFill>
                <a:effectLst/>
                <a:latin typeface="Unbounded" pitchFamily="2" charset="-52"/>
                <a:ea typeface="+mj-ea"/>
                <a:cs typeface="+mj-cs"/>
              </a:rPr>
              <a:t>ЛИКБЕЗ</a:t>
            </a:r>
            <a:endParaRPr lang="ru-RU" sz="2250" dirty="0">
              <a:latin typeface="Unbounde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14360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 + текст 00">
    <p:bg>
      <p:bgPr>
        <a:solidFill>
          <a:srgbClr val="FC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9D26F7-CB34-4426-9040-7023A656E125}"/>
              </a:ext>
            </a:extLst>
          </p:cNvPr>
          <p:cNvSpPr txBox="1"/>
          <p:nvPr/>
        </p:nvSpPr>
        <p:spPr>
          <a:xfrm>
            <a:off x="8555198" y="4895259"/>
            <a:ext cx="580468" cy="17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fld id="{F4866A9A-72BB-49AD-8722-D4EE32B897A9}" type="slidenum">
              <a:rPr lang="ru-RU" sz="900" smtClean="0">
                <a:solidFill>
                  <a:srgbClr val="BDBDBD"/>
                </a:solidFill>
                <a:latin typeface="+mn-lt"/>
              </a:rPr>
              <a:pPr algn="ctr"/>
              <a:t>‹#›</a:t>
            </a:fld>
            <a:endParaRPr lang="ru-RU" sz="900" dirty="0" err="1">
              <a:solidFill>
                <a:srgbClr val="BDBDBD"/>
              </a:solidFill>
              <a:latin typeface="+mn-lt"/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595389" y="205178"/>
            <a:ext cx="7962823" cy="957872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584985-7CDB-3697-CA34-EDC5F6A20C29}"/>
              </a:ext>
            </a:extLst>
          </p:cNvPr>
          <p:cNvSpPr txBox="1"/>
          <p:nvPr/>
        </p:nvSpPr>
        <p:spPr>
          <a:xfrm>
            <a:off x="8555198" y="4895259"/>
            <a:ext cx="580468" cy="17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ctr" defTabSz="685724" rtl="0" eaLnBrk="1" latinLnBrk="0" hangingPunct="1"/>
            <a:fld id="{F4866A9A-72BB-49AD-8722-D4EE32B897A9}" type="slidenum">
              <a:rPr lang="ru-RU" sz="105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pPr marL="0" algn="ctr" defTabSz="685724" rtl="0" eaLnBrk="1" latinLnBrk="0" hangingPunct="1"/>
              <a:t>‹#›</a:t>
            </a:fld>
            <a:endParaRPr lang="ru-RU" sz="1050" kern="1200" dirty="0" err="1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14839" r="71194" b="19663"/>
          <a:stretch/>
        </p:blipFill>
        <p:spPr>
          <a:xfrm>
            <a:off x="165743" y="4528254"/>
            <a:ext cx="268935" cy="249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3" y="3104572"/>
            <a:ext cx="271275" cy="310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7517" r="15653" b="11884"/>
          <a:stretch/>
        </p:blipFill>
        <p:spPr>
          <a:xfrm>
            <a:off x="152098" y="1714397"/>
            <a:ext cx="296224" cy="2774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57"/>
          <a:stretch/>
        </p:blipFill>
        <p:spPr>
          <a:xfrm>
            <a:off x="167636" y="342527"/>
            <a:ext cx="265149" cy="2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124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61318" cy="5143500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5000">
                <a:srgbClr val="0354E6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162000" rIns="67500" bIns="162000" rtlCol="0" anchor="ctr" anchorCtr="0"/>
          <a:lstStyle/>
          <a:p>
            <a:pPr algn="ctr">
              <a:lnSpc>
                <a:spcPct val="90000"/>
              </a:lnSpc>
            </a:pPr>
            <a:endParaRPr lang="ru-RU" sz="2400" dirty="0">
              <a:ln w="0"/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7F8B58-0BA5-46CF-D350-31B9F49EA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389" y="205178"/>
            <a:ext cx="2988819" cy="95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584985-7CDB-3697-CA34-EDC5F6A20C29}"/>
              </a:ext>
            </a:extLst>
          </p:cNvPr>
          <p:cNvSpPr txBox="1"/>
          <p:nvPr/>
        </p:nvSpPr>
        <p:spPr>
          <a:xfrm>
            <a:off x="8555198" y="4895259"/>
            <a:ext cx="580468" cy="17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ctr" defTabSz="685724" rtl="0" eaLnBrk="1" latinLnBrk="0" hangingPunct="1"/>
            <a:fld id="{F4866A9A-72BB-49AD-8722-D4EE32B897A9}" type="slidenum">
              <a:rPr lang="ru-RU" sz="900" kern="1200" smtClean="0">
                <a:solidFill>
                  <a:schemeClr val="bg1"/>
                </a:solidFill>
                <a:latin typeface="Unbounded" pitchFamily="2" charset="-52"/>
                <a:ea typeface="+mn-ea"/>
                <a:cs typeface="+mn-cs"/>
              </a:rPr>
              <a:pPr marL="0" algn="ctr" defTabSz="685724" rtl="0" eaLnBrk="1" latinLnBrk="0" hangingPunct="1"/>
              <a:t>‹#›</a:t>
            </a:fld>
            <a:endParaRPr lang="ru-RU" sz="900" kern="1200" dirty="0" err="1">
              <a:solidFill>
                <a:schemeClr val="bg1"/>
              </a:solidFill>
              <a:latin typeface="Unbounded" pitchFamily="2" charset="-52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>
            <a:off x="-3355974" y="2630219"/>
            <a:ext cx="6476966" cy="0"/>
          </a:xfrm>
          <a:prstGeom prst="line">
            <a:avLst/>
          </a:prstGeom>
          <a:ln w="28575" cmpd="sng">
            <a:solidFill>
              <a:schemeClr val="bg2">
                <a:lumMod val="20000"/>
                <a:lumOff val="80000"/>
              </a:schemeClr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14839" r="71194" b="19663"/>
          <a:stretch/>
        </p:blipFill>
        <p:spPr>
          <a:xfrm>
            <a:off x="165743" y="4528254"/>
            <a:ext cx="268935" cy="2497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3" y="3104572"/>
            <a:ext cx="271275" cy="310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7517" r="15653" b="11884"/>
          <a:stretch/>
        </p:blipFill>
        <p:spPr>
          <a:xfrm>
            <a:off x="152098" y="1714397"/>
            <a:ext cx="296224" cy="2774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57"/>
          <a:stretch/>
        </p:blipFill>
        <p:spPr>
          <a:xfrm>
            <a:off x="167636" y="342527"/>
            <a:ext cx="265149" cy="2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92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D2D729-676A-43E4-A8E9-784799681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65" y="2691804"/>
            <a:ext cx="3533968" cy="95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18" y="4370288"/>
            <a:ext cx="1337880" cy="446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93" y="4318398"/>
            <a:ext cx="479926" cy="550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7517" r="15653" b="11884"/>
          <a:stretch/>
        </p:blipFill>
        <p:spPr>
          <a:xfrm>
            <a:off x="5340246" y="4427603"/>
            <a:ext cx="354143" cy="331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9" y="4425423"/>
            <a:ext cx="1340918" cy="33601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88765" y="4127683"/>
            <a:ext cx="7920028" cy="0"/>
          </a:xfrm>
          <a:prstGeom prst="line">
            <a:avLst/>
          </a:prstGeom>
          <a:ln w="28575" cmpd="sng">
            <a:solidFill>
              <a:schemeClr val="bg2">
                <a:lumMod val="20000"/>
                <a:lumOff val="80000"/>
              </a:schemeClr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764" y="3814305"/>
            <a:ext cx="9393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05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при поддержке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68D2D729-676A-43E4-A8E9-78479968137C}"/>
              </a:ext>
            </a:extLst>
          </p:cNvPr>
          <p:cNvSpPr txBox="1">
            <a:spLocks/>
          </p:cNvSpPr>
          <p:nvPr/>
        </p:nvSpPr>
        <p:spPr>
          <a:xfrm>
            <a:off x="588765" y="405103"/>
            <a:ext cx="6042422" cy="957872"/>
          </a:xfrm>
          <a:prstGeom prst="rect">
            <a:avLst/>
          </a:prstGeom>
        </p:spPr>
        <p:txBody>
          <a:bodyPr vert="horz" lIns="0" tIns="7425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5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ФИНАНСОВЫЙ </a:t>
            </a:r>
            <a:r>
              <a:rPr lang="ru-RU" sz="2250" b="0" kern="1200" dirty="0" smtClean="0">
                <a:solidFill>
                  <a:schemeClr val="bg1"/>
                </a:solidFill>
                <a:effectLst/>
                <a:latin typeface="Unbounded" pitchFamily="2" charset="-52"/>
                <a:ea typeface="+mj-ea"/>
                <a:cs typeface="+mj-cs"/>
              </a:rPr>
              <a:t>ЛИКБЕЗ</a:t>
            </a:r>
            <a:endParaRPr lang="ru-RU" sz="2250" dirty="0">
              <a:latin typeface="Unbounde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00187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9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389" y="4837500"/>
            <a:ext cx="5487911" cy="192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100000"/>
              </a:lnSpc>
              <a:defRPr lang="ru-RU" sz="75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89" y="205178"/>
            <a:ext cx="7962823" cy="957872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595389" y="1433513"/>
            <a:ext cx="7959809" cy="31599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925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marL="0" algn="l" defTabSz="685733" rtl="0" eaLnBrk="1" latinLnBrk="0" hangingPunct="1">
        <a:lnSpc>
          <a:spcPct val="100000"/>
        </a:lnSpc>
        <a:spcBef>
          <a:spcPct val="0"/>
        </a:spcBef>
        <a:buNone/>
        <a:defRPr sz="2250" b="0" kern="1200">
          <a:solidFill>
            <a:srgbClr val="9EACCE"/>
          </a:solidFill>
          <a:latin typeface="+mj-lt"/>
          <a:ea typeface="+mj-ea"/>
          <a:cs typeface="+mj-cs"/>
        </a:defRPr>
      </a:lvl1pPr>
    </p:titleStyle>
    <p:bodyStyle>
      <a:lvl1pPr marL="0" indent="0" algn="l" defTabSz="68573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4" indent="0" algn="l" defTabSz="715465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bg2"/>
        </a:buClr>
        <a:buSzPct val="120000"/>
        <a:buFontTx/>
        <a:buNone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02500" indent="-202500" algn="l" defTabSz="685733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2"/>
        </a:buClr>
        <a:buSzPct val="100000"/>
        <a:buFont typeface="System Font Regular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02500" indent="-202500" algn="l" defTabSz="685733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+mj-lt"/>
        <a:buAutoNum type="arabicPeriod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3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763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59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9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762">
          <p15:clr>
            <a:srgbClr val="A4A3A4"/>
          </p15:clr>
        </p15:guide>
        <p15:guide id="4294967295" pos="6531">
          <p15:clr>
            <a:srgbClr val="A4A3A4"/>
          </p15:clr>
        </p15:guide>
        <p15:guide id="4294967295" pos="6298">
          <p15:clr>
            <a:srgbClr val="A4A3A4"/>
          </p15:clr>
        </p15:guide>
        <p15:guide id="4294967295" pos="6067">
          <p15:clr>
            <a:srgbClr val="A4A3A4"/>
          </p15:clr>
        </p15:guide>
        <p15:guide id="4294967295" pos="5834">
          <p15:clr>
            <a:srgbClr val="A4A3A4"/>
          </p15:clr>
        </p15:guide>
        <p15:guide id="4294967295" pos="5603">
          <p15:clr>
            <a:srgbClr val="A4A3A4"/>
          </p15:clr>
        </p15:guide>
        <p15:guide id="4294967295" pos="5148">
          <p15:clr>
            <a:srgbClr val="A4A3A4"/>
          </p15:clr>
        </p15:guide>
        <p15:guide id="4294967295" pos="4913">
          <p15:clr>
            <a:srgbClr val="A4A3A4"/>
          </p15:clr>
        </p15:guide>
        <p15:guide id="4294967295" pos="4682">
          <p15:clr>
            <a:srgbClr val="A4A3A4"/>
          </p15:clr>
        </p15:guide>
        <p15:guide id="4294967295" pos="4451">
          <p15:clr>
            <a:srgbClr val="A4A3A4"/>
          </p15:clr>
        </p15:guide>
        <p15:guide id="4294967295" pos="4218">
          <p15:clr>
            <a:srgbClr val="A4A3A4"/>
          </p15:clr>
        </p15:guide>
        <p15:guide id="4294967295" pos="3763">
          <p15:clr>
            <a:srgbClr val="A4A3A4"/>
          </p15:clr>
        </p15:guide>
        <p15:guide id="4294967295" pos="3994">
          <p15:clr>
            <a:srgbClr val="A4A3A4"/>
          </p15:clr>
        </p15:guide>
        <p15:guide id="4294967295" pos="3530">
          <p15:clr>
            <a:srgbClr val="A4A3A4"/>
          </p15:clr>
        </p15:guide>
        <p15:guide id="4294967295" pos="3299">
          <p15:clr>
            <a:srgbClr val="A4A3A4"/>
          </p15:clr>
        </p15:guide>
        <p15:guide id="4294967295" pos="2835">
          <p15:clr>
            <a:srgbClr val="A4A3A4"/>
          </p15:clr>
        </p15:guide>
        <p15:guide id="4294967295" pos="2611">
          <p15:clr>
            <a:srgbClr val="A4A3A4"/>
          </p15:clr>
        </p15:guide>
        <p15:guide id="4294967295" pos="2378">
          <p15:clr>
            <a:srgbClr val="A4A3A4"/>
          </p15:clr>
        </p15:guide>
        <p15:guide id="4294967295" pos="2147">
          <p15:clr>
            <a:srgbClr val="A4A3A4"/>
          </p15:clr>
        </p15:guide>
        <p15:guide id="4294967295" pos="6986">
          <p15:clr>
            <a:srgbClr val="A4A3A4"/>
          </p15:clr>
        </p15:guide>
        <p15:guide id="4294967295" pos="7219">
          <p15:clr>
            <a:srgbClr val="A4A3A4"/>
          </p15:clr>
        </p15:guide>
        <p15:guide id="4294967295" pos="7914">
          <p15:clr>
            <a:srgbClr val="A4A3A4"/>
          </p15:clr>
        </p15:guide>
        <p15:guide id="4294967295" pos="8147">
          <p15:clr>
            <a:srgbClr val="A4A3A4"/>
          </p15:clr>
        </p15:guide>
        <p15:guide id="4294967295" pos="8373">
          <p15:clr>
            <a:srgbClr val="A4A3A4"/>
          </p15:clr>
        </p15:guide>
        <p15:guide id="4294967295" pos="8603">
          <p15:clr>
            <a:srgbClr val="A4A3A4"/>
          </p15:clr>
        </p15:guide>
        <p15:guide id="4294967295" pos="9530">
          <p15:clr>
            <a:srgbClr val="A4A3A4"/>
          </p15:clr>
        </p15:guide>
        <p15:guide id="4294967295" pos="8835">
          <p15:clr>
            <a:srgbClr val="A4A3A4"/>
          </p15:clr>
        </p15:guide>
        <p15:guide id="4294967295" pos="9755">
          <p15:clr>
            <a:srgbClr val="A4A3A4"/>
          </p15:clr>
        </p15:guide>
        <p15:guide id="4294967295" pos="10682">
          <p15:clr>
            <a:srgbClr val="A4A3A4"/>
          </p15:clr>
        </p15:guide>
        <p15:guide id="4294967295" pos="10219">
          <p15:clr>
            <a:srgbClr val="A4A3A4"/>
          </p15:clr>
        </p15:guide>
        <p15:guide id="4294967295" pos="12523">
          <p15:clr>
            <a:srgbClr val="A4A3A4"/>
          </p15:clr>
        </p15:guide>
        <p15:guide id="4294967295" pos="10451">
          <p15:clr>
            <a:srgbClr val="A4A3A4"/>
          </p15:clr>
        </p15:guide>
        <p15:guide id="4294967295" pos="10910">
          <p15:clr>
            <a:srgbClr val="A4A3A4"/>
          </p15:clr>
        </p15:guide>
        <p15:guide id="4294967295" pos="11139">
          <p15:clr>
            <a:srgbClr val="A4A3A4"/>
          </p15:clr>
        </p15:guide>
        <p15:guide id="4294967295" pos="11371">
          <p15:clr>
            <a:srgbClr val="A4A3A4"/>
          </p15:clr>
        </p15:guide>
        <p15:guide id="4294967295" pos="11603">
          <p15:clr>
            <a:srgbClr val="A4A3A4"/>
          </p15:clr>
        </p15:guide>
        <p15:guide id="4294967295" pos="11834">
          <p15:clr>
            <a:srgbClr val="A4A3A4"/>
          </p15:clr>
        </p15:guide>
        <p15:guide id="4294967295" orient="horz" pos="4260">
          <p15:clr>
            <a:srgbClr val="A4A3A4"/>
          </p15:clr>
        </p15:guide>
        <p15:guide id="4294967295" orient="horz" pos="4027">
          <p15:clr>
            <a:srgbClr val="A4A3A4"/>
          </p15:clr>
        </p15:guide>
        <p15:guide id="4294967295" orient="horz" pos="3796">
          <p15:clr>
            <a:srgbClr val="A4A3A4"/>
          </p15:clr>
        </p15:guide>
        <p15:guide id="4294967295" orient="horz" pos="3107">
          <p15:clr>
            <a:srgbClr val="A4A3A4"/>
          </p15:clr>
        </p15:guide>
        <p15:guide id="4294967295" orient="horz" pos="2875">
          <p15:clr>
            <a:srgbClr val="A4A3A4"/>
          </p15:clr>
        </p15:guide>
        <p15:guide id="4294967295" orient="horz" pos="2641">
          <p15:clr>
            <a:srgbClr val="A4A3A4"/>
          </p15:clr>
        </p15:guide>
        <p15:guide id="4294967295" orient="horz" pos="2408">
          <p15:clr>
            <a:srgbClr val="A4A3A4"/>
          </p15:clr>
        </p15:guide>
        <p15:guide id="4294967295" orient="horz" pos="1723">
          <p15:clr>
            <a:srgbClr val="A4A3A4"/>
          </p15:clr>
        </p15:guide>
        <p15:guide id="4294967295" orient="horz" pos="4494">
          <p15:clr>
            <a:srgbClr val="A4A3A4"/>
          </p15:clr>
        </p15:guide>
        <p15:guide id="4294967295" orient="horz" pos="4722">
          <p15:clr>
            <a:srgbClr val="A4A3A4"/>
          </p15:clr>
        </p15:guide>
        <p15:guide id="4294967295" orient="horz" pos="5179">
          <p15:clr>
            <a:srgbClr val="A4A3A4"/>
          </p15:clr>
        </p15:guide>
        <p15:guide id="4294967295" orient="horz" pos="5412">
          <p15:clr>
            <a:srgbClr val="A4A3A4"/>
          </p15:clr>
        </p15:guide>
        <p15:guide id="4294967295" orient="horz" pos="5635">
          <p15:clr>
            <a:srgbClr val="A4A3A4"/>
          </p15:clr>
        </p15:guide>
        <p15:guide id="4294967295" orient="horz" pos="5874">
          <p15:clr>
            <a:srgbClr val="A4A3A4"/>
          </p15:clr>
        </p15:guide>
        <p15:guide id="4294967295" orient="horz" pos="6097">
          <p15:clr>
            <a:srgbClr val="A4A3A4"/>
          </p15:clr>
        </p15:guide>
        <p15:guide id="4294967295" orient="horz" pos="6331">
          <p15:clr>
            <a:srgbClr val="A4A3A4"/>
          </p15:clr>
        </p15:guide>
        <p15:guide id="4294967295" orient="horz" pos="6564">
          <p15:clr>
            <a:srgbClr val="A4A3A4"/>
          </p15:clr>
        </p15:guide>
        <p15:guide id="4294967295" orient="horz" pos="6792">
          <p15:clr>
            <a:srgbClr val="A4A3A4"/>
          </p15:clr>
        </p15:guide>
        <p15:guide id="4294967295" orient="horz" pos="7483">
          <p15:clr>
            <a:srgbClr val="A4A3A4"/>
          </p15:clr>
        </p15:guide>
        <p15:guide id="4294967295" orient="horz" pos="7254">
          <p15:clr>
            <a:srgbClr val="A4A3A4"/>
          </p15:clr>
        </p15:guide>
        <p15:guide id="4294967295" orient="horz" pos="7026">
          <p15:clr>
            <a:srgbClr val="A4A3A4"/>
          </p15:clr>
        </p15:guide>
        <p15:guide id="4294967295" pos="7450">
          <p15:clr>
            <a:srgbClr val="A4A3A4"/>
          </p15:clr>
        </p15:guide>
        <p15:guide id="4294967295" orient="horz" pos="3559">
          <p15:clr>
            <a:srgbClr val="A4A3A4"/>
          </p15:clr>
        </p15:guide>
        <p15:guide id="4294967295" orient="horz" pos="3338">
          <p15:clr>
            <a:srgbClr val="A4A3A4"/>
          </p15:clr>
        </p15:guide>
        <p15:guide id="4294967295" orient="horz" pos="4945">
          <p15:clr>
            <a:srgbClr val="A4A3A4"/>
          </p15:clr>
        </p15:guide>
        <p15:guide id="4294967295" pos="1912">
          <p15:clr>
            <a:srgbClr val="A4A3A4"/>
          </p15:clr>
        </p15:guide>
        <p15:guide id="4294967295" pos="1681">
          <p15:clr>
            <a:srgbClr val="A4A3A4"/>
          </p15:clr>
        </p15:guide>
        <p15:guide id="4294967295" pos="1450">
          <p15:clr>
            <a:srgbClr val="A4A3A4"/>
          </p15:clr>
        </p15:guide>
        <p15:guide id="4294967295" pos="12066">
          <p15:clr>
            <a:srgbClr val="A4A3A4"/>
          </p15:clr>
        </p15:guide>
        <p15:guide id="4294967295" pos="12755">
          <p15:clr>
            <a:srgbClr val="A4A3A4"/>
          </p15:clr>
        </p15:guide>
        <p15:guide id="4294967295" pos="12986">
          <p15:clr>
            <a:srgbClr val="A4A3A4"/>
          </p15:clr>
        </p15:guide>
        <p15:guide id="4294967295" pos="13218">
          <p15:clr>
            <a:srgbClr val="A4A3A4"/>
          </p15:clr>
        </p15:guide>
        <p15:guide id="4294967295" orient="horz" pos="793">
          <p15:clr>
            <a:srgbClr val="A4A3A4"/>
          </p15:clr>
        </p15:guide>
        <p15:guide id="4294967295" pos="13450">
          <p15:clr>
            <a:srgbClr val="A4A3A4"/>
          </p15:clr>
        </p15:guide>
        <p15:guide id="4294967295" pos="13682">
          <p15:clr>
            <a:srgbClr val="A4A3A4"/>
          </p15:clr>
        </p15:guide>
        <p15:guide id="4294967295" pos="13907">
          <p15:clr>
            <a:srgbClr val="A4A3A4"/>
          </p15:clr>
        </p15:guide>
        <p15:guide id="4294967295" pos="14142">
          <p15:clr>
            <a:srgbClr val="A4A3A4"/>
          </p15:clr>
        </p15:guide>
        <p15:guide id="4294967295" pos="9067">
          <p15:clr>
            <a:srgbClr val="A4A3A4"/>
          </p15:clr>
        </p15:guide>
        <p15:guide id="4294967295" pos="9299">
          <p15:clr>
            <a:srgbClr val="A4A3A4"/>
          </p15:clr>
        </p15:guide>
        <p15:guide id="4294967295" orient="horz" pos="1258">
          <p15:clr>
            <a:srgbClr val="A4A3A4"/>
          </p15:clr>
        </p15:guide>
        <p15:guide id="4294967295" orient="horz" pos="7716">
          <p15:clr>
            <a:srgbClr val="A4A3A4"/>
          </p15:clr>
        </p15:guide>
        <p15:guide id="4294967295" orient="horz" pos="1027">
          <p15:clr>
            <a:srgbClr val="A4A3A4"/>
          </p15:clr>
        </p15:guide>
        <p15:guide id="4294967295" orient="horz" pos="1485">
          <p15:clr>
            <a:srgbClr val="A4A3A4"/>
          </p15:clr>
        </p15:guide>
        <p15:guide id="4294967295" pos="1226">
          <p15:clr>
            <a:srgbClr val="A4A3A4"/>
          </p15:clr>
        </p15:guide>
        <p15:guide id="4294967295" pos="982">
          <p15:clr>
            <a:srgbClr val="A4A3A4"/>
          </p15:clr>
        </p15:guide>
        <p15:guide id="4294967295" orient="horz" pos="2165">
          <p15:clr>
            <a:srgbClr val="A4A3A4"/>
          </p15:clr>
        </p15:guide>
        <p15:guide id="4294967295" pos="15346">
          <p15:clr>
            <a:srgbClr val="A4A3A4"/>
          </p15:clr>
        </p15:guide>
        <p15:guide id="4294967295" orient="horz" pos="571">
          <p15:clr>
            <a:srgbClr val="A4A3A4"/>
          </p15:clr>
        </p15:guide>
        <p15:guide id="4294967295" orient="horz" pos="8178">
          <p15:clr>
            <a:srgbClr val="A4A3A4"/>
          </p15:clr>
        </p15:guide>
        <p15:guide id="4294967295" orient="horz" pos="7946">
          <p15:clr>
            <a:srgbClr val="A4A3A4"/>
          </p15:clr>
        </p15:guide>
        <p15:guide id="4294967295" orient="horz" pos="1955">
          <p15:clr>
            <a:srgbClr val="A4A3A4"/>
          </p15:clr>
        </p15:guide>
        <p15:guide id="4294967295" orient="horz" pos="8402">
          <p15:clr>
            <a:srgbClr val="A4A3A4"/>
          </p15:clr>
        </p15:guide>
        <p15:guide id="4294967295" pos="1437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s://fincult.info/article/chto-delat-esli-s-bankovskoy-karty-ukrali-deng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fincult.info/article/moshennichestvo-ot-imeni-bankov-gosudarstvennykh-uchrezhdeniy-ofitsialnykh-li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fincult.info/article/kak-uberech-sebya-i-blizkikh-ot-finansovogo-moshennichestv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fincult.info/article/kak-zashchitit-svoi-gadzhety-ot-moshennikov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fincult.info/teaching/kak-zashchishchatsya-ot-moshennikov-komplekt-materialov-v-formate-legkiy-dlya-chteniya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gosuslugi.ru/cybersecurity" TargetMode="External"/><Relationship Id="rId4" Type="http://schemas.openxmlformats.org/officeDocument/2006/relationships/hyperlink" Target="https://t.me/centralbank_russia/169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sia.ru/test-popadetes-li-vy-na-ulovki-moshennikov/" TargetMode="External"/><Relationship Id="rId13" Type="http://schemas.openxmlformats.org/officeDocument/2006/relationships/hyperlink" Target="https://fincult.info/rake/" TargetMode="External"/><Relationship Id="rId18" Type="http://schemas.openxmlformats.org/officeDocument/2006/relationships/hyperlink" Target="https://fincult.info/article/kto-takie-droppery-ili-kak-ne-stat-souchastnikom-prestupleniya/" TargetMode="External"/><Relationship Id="rId3" Type="http://schemas.openxmlformats.org/officeDocument/2006/relationships/image" Target="../media/image7.png"/><Relationship Id="rId21" Type="http://schemas.openxmlformats.org/officeDocument/2006/relationships/hyperlink" Target="https://fincult.info/article/chto-delat-esli-s-bankovskoy-karty-ukrali-dengi/" TargetMode="External"/><Relationship Id="rId7" Type="http://schemas.openxmlformats.org/officeDocument/2006/relationships/hyperlink" Target="https://cbr.ru/information_security/pmp/" TargetMode="External"/><Relationship Id="rId12" Type="http://schemas.openxmlformats.org/officeDocument/2006/relationships/hyperlink" Target="https://egrul.nalog.ru/" TargetMode="External"/><Relationship Id="rId17" Type="http://schemas.openxmlformats.org/officeDocument/2006/relationships/hyperlink" Target="https://fincult.info/article/razdolzhniteli-kto-eto-takie-i-nuzhny-li-oni-vam/" TargetMode="External"/><Relationship Id="rId25" Type="http://schemas.openxmlformats.org/officeDocument/2006/relationships/hyperlink" Target="https://fincult.info/article/kak-zashchitit-svoi-gadzhety-ot-moshennikov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fincult.info/article/kak-raspoznat-strakhovykh-moshennikov/" TargetMode="External"/><Relationship Id="rId20" Type="http://schemas.openxmlformats.org/officeDocument/2006/relationships/hyperlink" Target="https://fincult.info/article/kak-bystro-raspoznat-moshenni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br.ru/inside/warning-list/" TargetMode="External"/><Relationship Id="rId11" Type="http://schemas.openxmlformats.org/officeDocument/2006/relationships/hyperlink" Target="https://who.is/" TargetMode="External"/><Relationship Id="rId24" Type="http://schemas.openxmlformats.org/officeDocument/2006/relationships/hyperlink" Target="https://fincult.info/article/kak-uberech-sebya-i-blizkikh-ot-finansovogo-moshennichestva/" TargetMode="External"/><Relationship Id="rId5" Type="http://schemas.openxmlformats.org/officeDocument/2006/relationships/hyperlink" Target="https://stoppiramida.ru/" TargetMode="External"/><Relationship Id="rId15" Type="http://schemas.openxmlformats.org/officeDocument/2006/relationships/hyperlink" Target="https://fincult.info/article/moshenniki-vzlomali-moy-profil-na-gosuslugakh-chto-delat/" TargetMode="External"/><Relationship Id="rId23" Type="http://schemas.openxmlformats.org/officeDocument/2006/relationships/hyperlink" Target="https://fincult.info/article/moshennichestvo-ot-imeni-bankov-gosudarstvennykh-uchrezhdeniy-ofitsialnykh-lits/" TargetMode="External"/><Relationship Id="rId10" Type="http://schemas.openxmlformats.org/officeDocument/2006/relationships/hyperlink" Target="https://www.cbr.ru/finorg/" TargetMode="External"/><Relationship Id="rId19" Type="http://schemas.openxmlformats.org/officeDocument/2006/relationships/hyperlink" Target="https://fincult.info/article/sotsialnaya-inzheneriya-pochemu-lyudi-sami-otdayut-moshennikam-dengi/" TargetMode="External"/><Relationship Id="rId4" Type="http://schemas.openxmlformats.org/officeDocument/2006/relationships/hyperlink" Target="https://moshelovka.onf.ru/" TargetMode="External"/><Relationship Id="rId9" Type="http://schemas.openxmlformats.org/officeDocument/2006/relationships/hyperlink" Target="https://www.google.com/search?client=safari&amp;rls=en&amp;q=%D1%84%D0%B8%D0%BD%D0%B0%D0%BD%D1%81%D0%BE%D0%B2%D1%8B%D0%B9+%D0%BE%D0%BC%D0%B1%D1%83%D0%B4%D1%81%D0%BC%D0%B5%D0%BD&amp;ie=UTF-8&amp;oe=UTF-8&amp;safe=active" TargetMode="External"/><Relationship Id="rId14" Type="http://schemas.openxmlformats.org/officeDocument/2006/relationships/hyperlink" Target="https://fincult.info/articles/fraud/" TargetMode="External"/><Relationship Id="rId22" Type="http://schemas.openxmlformats.org/officeDocument/2006/relationships/hyperlink" Target="https://fincult.info/article/perevel-dengi-moshennikam-chto-del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ho.i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grul.nalog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fincult.info/rak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fincult.info/article/moshenniki-vzlomali-moy-profil-na-gosuslugakh-chto-dela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google.com/search?client=safari&amp;rls=en&amp;q=%D1%84%D0%B8%D0%BD%D0%B0%D0%BD%D1%81%D0%BE%D0%B2%D1%8B%D0%B9+%D0%BE%D0%BC%D0%B1%D1%83%D0%B4%D1%81%D0%BC%D0%B5%D0%BD&amp;ie=UTF-8&amp;oe=UTF-8&amp;safe=active" TargetMode="External"/><Relationship Id="rId4" Type="http://schemas.openxmlformats.org/officeDocument/2006/relationships/hyperlink" Target="https://fincult.info/article/kak-raspoznat-strakhovykh-moshennik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cbr.ru/finorg/" TargetMode="External"/><Relationship Id="rId4" Type="http://schemas.openxmlformats.org/officeDocument/2006/relationships/hyperlink" Target="https://fincult.info/article/razdolzhniteli-kto-eto-takie-i-nuzhny-li-oni-va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fincult.info/article/kto-takie-droppery-ili-kak-ne-stat-souchastnikom-prestupleniy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/sotsialnaya-inzheneriya-pochemu-lyudi-sami-otdayut-moshennikam-deng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s://fincult.info/article/kak-bystro-raspoznat-moshenni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764" y="1017126"/>
            <a:ext cx="6212085" cy="957872"/>
          </a:xfrm>
        </p:spPr>
        <p:txBody>
          <a:bodyPr/>
          <a:lstStyle/>
          <a:p>
            <a:r>
              <a:rPr lang="ru-RU" sz="2400" dirty="0" smtClean="0"/>
              <a:t>ФИНАНСОВЫЕ МОШЕННИКИ: </a:t>
            </a:r>
            <a:br>
              <a:rPr lang="ru-RU" sz="2400" dirty="0" smtClean="0"/>
            </a:br>
            <a:r>
              <a:rPr lang="ru-RU" sz="2400" dirty="0" smtClean="0"/>
              <a:t>СПОСОБЫ ОБМАНА И ЗАЩИТЫ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>
            <a:off x="649475" y="253063"/>
            <a:ext cx="56910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Тест на бдительность 1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97" y="4212499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1429270" y="4236063"/>
            <a:ext cx="36375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</a:t>
            </a:r>
            <a:r>
              <a:rPr lang="ru-RU" sz="120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-RU" sz="1200" i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Что делать, если с банковской карты украли деньги</a:t>
            </a:r>
            <a:endParaRPr sz="1200" i="1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790542" y="898949"/>
            <a:ext cx="7689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Недавно  вы участвовали в онлайн - викторине и выиграли 3 000 рублей. Чтобы получить приз, нужно оплатить комиссию за перевод денег – 30 рублей. Вам кинули ссылку на страницу, где нужно ввести все данные карты для оплаты. По этим же реквизитам должны начислить вознаграждение.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Что вы сделаете?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AutoNum type="arabicPeriod"/>
            </a:pPr>
            <a:r>
              <a:rPr lang="ru-RU" sz="12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Перейдете по ссылке и введете данные карты 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AutoNum type="arabicPeriod"/>
            </a:pPr>
            <a:r>
              <a:rPr lang="ru-RU" sz="12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 будете вводить данные карты, это мошенники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7926" y="4210313"/>
            <a:ext cx="637097" cy="6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562863" y="187020"/>
            <a:ext cx="56910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Тест на бдительность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10" y="4326956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1334658" y="4104895"/>
            <a:ext cx="36249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</a:t>
            </a:r>
            <a:r>
              <a:rPr lang="ru-RU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-RU" sz="1200" i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Мошенничество от имени банков, государственных учреждений, официальных лиц</a:t>
            </a:r>
            <a:endParaRPr sz="1200" i="1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1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703930" y="832906"/>
            <a:ext cx="76827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Вам звонят с официального номера банка и говорят, что мошенники пытаются взломать ваш личный кабинет. Чтобы защитить деньги, надо скорее перевести их на безопасный резервный счет. Со знакомого номера банка приходит СМС о заявке на резервирование счета. Для подтверждения заявки нужно лишь назвать оператору номер, срок действия карты и три цифры с ее обратной стороны.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Что вы сделаете?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Сообщите данные карты, это же звонок и сообщение из банка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Положите трубку и перезвоните на официальный номер банка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«Поиздеваетесь» над мошенником, скажете, что денег на счете нет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0730" y="4104895"/>
            <a:ext cx="751850" cy="7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/>
        </p:nvSpPr>
        <p:spPr>
          <a:xfrm>
            <a:off x="649475" y="182623"/>
            <a:ext cx="56910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Тест на бдительность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422" y="4322559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1421269" y="4252898"/>
            <a:ext cx="294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</a:t>
            </a:r>
            <a:r>
              <a:rPr lang="ru-RU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-RU" sz="1200" i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Как уберечь себя и близких от финансового мошенничества</a:t>
            </a:r>
            <a:endParaRPr sz="1200" i="1">
              <a:solidFill>
                <a:srgbClr val="1155CC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790542" y="828509"/>
            <a:ext cx="7675795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Подруга рассказала, что недавно успешно инвестировала в компанию, которая вкладывается в перспективные зарубежные стартапы в сфере технологий искусственного интеллекта. Минимальный пакет акций стоит 10 000 рублей и гарантирует 45% прибыли. За каждого приведенного друга можно получить еще 5%. Подруга уже накопила 70% годовых. Предлагает и вам стать инвестором — купить хотя бы стартовый пакет акций.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Что вы сделаете?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Откажетесь: слишком высокий доход, похоже на «развод»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Вложите минимальную сумму, а вдруг получится заработать, а потерять эту сумму не страшно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Вложите все свои сбережения: подруга плохого не посоветует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201" y="4152473"/>
            <a:ext cx="639871" cy="65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/>
        </p:nvSpPr>
        <p:spPr>
          <a:xfrm>
            <a:off x="562863" y="209000"/>
            <a:ext cx="56910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Тест на бдительность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10" y="4348936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/>
          <p:nvPr/>
        </p:nvSpPr>
        <p:spPr>
          <a:xfrm>
            <a:off x="1334656" y="4289625"/>
            <a:ext cx="23805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</a:t>
            </a:r>
            <a:r>
              <a:rPr lang="ru-RU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ru-RU" sz="1200" i="1" u="none" strike="noStrike" cap="none">
                <a:solidFill>
                  <a:srgbClr val="40404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i="1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Как защитить свои гаджеты от мошенников</a:t>
            </a:r>
            <a:endParaRPr sz="1200" i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0" i="1" u="none" strike="noStrike" cap="none">
              <a:solidFill>
                <a:srgbClr val="1155CC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703930" y="854886"/>
            <a:ext cx="76758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Приходит СМС от банка о зачислении </a:t>
            </a:r>
            <a:r>
              <a:rPr lang="ru-RU" sz="1200"/>
              <a:t>5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 000 рублей. Тут же звонит незнакомец и говорит, что по ошибке перевел вам эту сумму. Он требует вернуть деньги на карту, номер которой сейчас продиктует. Вы просите подождать и проверяете интернет-банк: счет действительно пополнился. Мужчина предлагает вам оставить себе </a:t>
            </a:r>
            <a:r>
              <a:rPr lang="ru-RU" sz="1200"/>
              <a:t>1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 рублей «за честность», а остальное отправить ему на карту. И угрожает судом, если не переведете ему деньги.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Что вы сделаете?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Переведете обратно </a:t>
            </a:r>
            <a:r>
              <a:rPr lang="ru-RU" sz="1200"/>
              <a:t>5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000 руб., </a:t>
            </a:r>
            <a:r>
              <a:rPr lang="ru-RU" sz="1200"/>
              <a:t>1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 руб. потратите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Положите трубку и оставите деньги себе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Позвоните в свой банк и попросите вернуть перевод отправителю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5161" y="4156125"/>
            <a:ext cx="660686" cy="6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/>
        </p:nvSpPr>
        <p:spPr>
          <a:xfrm>
            <a:off x="578088" y="191415"/>
            <a:ext cx="72213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Полезная практика для развития знаний и навыков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754517" y="954765"/>
            <a:ext cx="3971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Изучите материалы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сайте «Финкульт» в разделе «Защита от мошенничества»</a:t>
            </a:r>
            <a:r>
              <a:rPr lang="ru-RU" sz="1200"/>
              <a:t>, </a:t>
            </a:r>
            <a:r>
              <a:rPr lang="ru-RU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r>
              <a:rPr lang="ru-RU" sz="1200" b="0" i="0" u="sng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12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Посмотрите ролик </a:t>
            </a:r>
            <a:r>
              <a:rPr lang="ru-RU" sz="1200">
                <a:solidFill>
                  <a:schemeClr val="dk1"/>
                </a:solidFill>
              </a:rPr>
              <a:t>«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Пробуди внутреннего Штирлица</a:t>
            </a:r>
            <a:r>
              <a:rPr lang="ru-RU" sz="1200">
                <a:solidFill>
                  <a:schemeClr val="dk1"/>
                </a:solidFill>
              </a:rPr>
              <a:t>»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от Банка России, </a:t>
            </a:r>
            <a:r>
              <a:rPr lang="ru-RU" sz="1200" b="0" i="0" u="sng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 </a:t>
            </a:r>
            <a:endParaRPr sz="1200" b="0" i="0" u="none" strike="noStrike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Проверьте себя по </a:t>
            </a: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чек-листу кибербезопасности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сайте </a:t>
            </a:r>
            <a:r>
              <a:rPr lang="ru-RU" sz="1200">
                <a:solidFill>
                  <a:schemeClr val="dk1"/>
                </a:solidFill>
              </a:rPr>
              <a:t>«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200">
                <a:solidFill>
                  <a:schemeClr val="dk1"/>
                </a:solidFill>
              </a:rPr>
              <a:t>», </a:t>
            </a:r>
            <a:r>
              <a:rPr lang="ru-RU" sz="12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Поговорите с близкими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(особенно пожилым родственникам и детям), расскажите о том, что узнали, поделитесь своим опытом защиты от мошенников.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9029" y="844808"/>
            <a:ext cx="674003" cy="68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3087" y="1662790"/>
            <a:ext cx="674000" cy="6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4406" y="2513462"/>
            <a:ext cx="674000" cy="68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/>
        </p:nvSpPr>
        <p:spPr>
          <a:xfrm>
            <a:off x="530338" y="3928790"/>
            <a:ext cx="4936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5. Прочитайте дополнительные материалы по ссылкам по нашей сегодняшней теме (следующий слайд)</a:t>
            </a:r>
            <a:endParaRPr sz="12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555311" y="253063"/>
            <a:ext cx="74307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полезные материалы по теме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3192825" y="4333800"/>
            <a:ext cx="2429100" cy="41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818922" y="1201000"/>
            <a:ext cx="233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2178" y="804350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/>
          <p:nvPr/>
        </p:nvSpPr>
        <p:spPr>
          <a:xfrm>
            <a:off x="539925" y="629563"/>
            <a:ext cx="389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35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Дополнительные материалы: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-RU" sz="1100" i="0" strike="noStrike" cap="none" dirty="0" err="1">
                <a:latin typeface="Roboto"/>
                <a:ea typeface="Roboto"/>
                <a:cs typeface="Roboto"/>
                <a:sym typeface="Roboto"/>
              </a:rPr>
              <a:t>Мошеловка</a:t>
            </a:r>
            <a:r>
              <a:rPr lang="ru-RU" sz="1100" i="0" strike="noStrike" cap="none" dirty="0">
                <a:latin typeface="Roboto"/>
                <a:ea typeface="Roboto"/>
                <a:cs typeface="Roboto"/>
                <a:sym typeface="Roboto"/>
              </a:rPr>
              <a:t>. Онлайн-платформа для защиты борьбы с мошенничеством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Сайт по повышению финансовой и потребительской грамотности СТОП ПИРАМИДА</a:t>
            </a:r>
            <a:r>
              <a:rPr lang="ru-RU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ЦБ РФ Список компаний с выявленными признаками нелегальной деятельности на финансовом рынке,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Рекомендации от ЦБ РФ по противодействию мошенникам,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Рекомендации от ЦБ РФ по противодействию мошенникам,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Тест на бдительность (ЯСИА),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Сайт финансового уполномоченного,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Справочник участников финансового рынка, </a:t>
            </a:r>
            <a:r>
              <a:rPr lang="ru-RU" sz="1100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Проверка доменов через </a:t>
            </a:r>
            <a:r>
              <a:rPr lang="ru-RU" sz="1100" b="1" dirty="0" err="1">
                <a:latin typeface="Roboto"/>
                <a:ea typeface="Roboto"/>
                <a:cs typeface="Roboto"/>
                <a:sym typeface="Roboto"/>
              </a:rPr>
              <a:t>Whois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 (например, на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100" dirty="0">
                <a:solidFill>
                  <a:srgbClr val="1155CC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who.is</a:t>
            </a:r>
            <a:endParaRPr sz="11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ИНН/ОГРН — проверка на </a:t>
            </a:r>
            <a:r>
              <a:rPr lang="ru-RU" sz="1100" dirty="0">
                <a:solidFill>
                  <a:srgbClr val="1155CC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egrul.nalog.ru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 dirty="0">
              <a:solidFill>
                <a:srgbClr val="1155CC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/>
          </a:p>
        </p:txBody>
      </p:sp>
      <p:sp>
        <p:nvSpPr>
          <p:cNvPr id="228" name="Google Shape;228;p13"/>
          <p:cNvSpPr/>
          <p:nvPr/>
        </p:nvSpPr>
        <p:spPr>
          <a:xfrm>
            <a:off x="5947350" y="2218675"/>
            <a:ext cx="21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6028276" y="3399200"/>
            <a:ext cx="187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6081351" y="4146313"/>
            <a:ext cx="187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  <p:sp>
        <p:nvSpPr>
          <p:cNvPr id="232" name="Google Shape;232;p13"/>
          <p:cNvSpPr txBox="1"/>
          <p:nvPr/>
        </p:nvSpPr>
        <p:spPr>
          <a:xfrm>
            <a:off x="4675624" y="548000"/>
            <a:ext cx="4374000" cy="4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Финансовая культура:</a:t>
            </a:r>
            <a:endParaRPr sz="1200" b="1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262626"/>
                </a:solidFill>
              </a:rPr>
              <a:t>Финкульт. Раздел о защите от мошенников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— Грабли,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Всё о мошенничестве,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262626"/>
                </a:solidFill>
              </a:rPr>
              <a:t>Мошенники взломали мой профиль на «Госуслугах». Что делать</a:t>
            </a:r>
            <a:r>
              <a:rPr lang="ru-RU" sz="1100">
                <a:solidFill>
                  <a:srgbClr val="1155CC"/>
                </a:solidFill>
              </a:rPr>
              <a:t>, </a:t>
            </a:r>
            <a:r>
              <a:rPr lang="ru-RU" sz="1100" u="sng">
                <a:solidFill>
                  <a:srgbClr val="1155C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/>
              <a:t>Как распознать страховых мошенников</a:t>
            </a:r>
            <a:r>
              <a:rPr lang="ru-RU" sz="1100">
                <a:solidFill>
                  <a:srgbClr val="1155CC"/>
                </a:solidFill>
              </a:rPr>
              <a:t>, </a:t>
            </a:r>
            <a:r>
              <a:rPr lang="ru-RU" sz="1100" u="sng">
                <a:solidFill>
                  <a:srgbClr val="1155C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/>
              <a:t>«Раздолжнители»: кто это такие и нужны ли они вам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>
                <a:latin typeface="Roboto"/>
                <a:ea typeface="Roboto"/>
                <a:cs typeface="Roboto"/>
                <a:sym typeface="Roboto"/>
              </a:rPr>
              <a:t>Кто такие дропперы, или Как не стать соучастником преступления</a:t>
            </a:r>
            <a:r>
              <a:rPr lang="ru-RU" sz="11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>
                <a:latin typeface="Roboto"/>
                <a:ea typeface="Roboto"/>
                <a:cs typeface="Roboto"/>
                <a:sym typeface="Roboto"/>
              </a:rPr>
              <a:t>Социальная инженерия: почему люди сами отдают мошенникам деньги,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262626"/>
                </a:solidFill>
              </a:rPr>
              <a:t>Как быстро распознать мошенника</a:t>
            </a:r>
            <a:r>
              <a:rPr lang="ru-RU" sz="11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2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/>
              <a:t>Что делать, если с банковской карты украли деньги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2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/>
              <a:t>Перевел деньги мошенникам. Что делать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2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/>
              <a:t>Мошенничество от имени банков, государственных учреждений, официальных лиц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2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/>
              <a:t>Как уберечь себя и близких от финансового мошенничества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2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boto"/>
              <a:buChar char="●"/>
            </a:pPr>
            <a:r>
              <a:rPr lang="ru-RU" sz="1100">
                <a:latin typeface="Roboto"/>
                <a:ea typeface="Roboto"/>
                <a:cs typeface="Roboto"/>
                <a:sym typeface="Roboto"/>
              </a:rPr>
              <a:t>Как защитить свои гаджеты от мошенников</a:t>
            </a:r>
            <a:r>
              <a:rPr lang="ru-RU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2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endParaRPr sz="11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0" indent="0" algn="l" rtl="0">
              <a:spcBef>
                <a:spcPts val="3500"/>
              </a:spcBef>
              <a:spcAft>
                <a:spcPts val="0"/>
              </a:spcAft>
              <a:buNone/>
            </a:pPr>
            <a:endParaRPr sz="12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0" indent="0" algn="l" rtl="0">
              <a:spcBef>
                <a:spcPts val="350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219200" lvl="0" indent="0" algn="l" rtl="0">
              <a:spcBef>
                <a:spcPts val="350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50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219200" lvl="0" indent="0" algn="l" rtl="0">
              <a:spcBef>
                <a:spcPts val="3500"/>
              </a:spcBef>
              <a:spcAft>
                <a:spcPts val="2700"/>
              </a:spcAft>
              <a:buNone/>
            </a:pPr>
            <a:endParaRPr sz="12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/>
        </p:nvSpPr>
        <p:spPr>
          <a:xfrm>
            <a:off x="641338" y="181158"/>
            <a:ext cx="74307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Ответы на частые вопросы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09006" y="684063"/>
            <a:ext cx="30582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Мне позвонили из «банка» и сказали, что с моей карты пытаются списать деньги. Что делать?</a:t>
            </a:r>
            <a:r>
              <a:rPr lang="ru-RU" sz="11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11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Немедленно завершите звонок. Перезвоните на официальный номер банка — он указан на карте или на сайте.</a:t>
            </a:r>
            <a:endParaRPr sz="11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Можно ли доверять инвестиционным предложениям в мессенджерах или от «брокеров»?</a:t>
            </a:r>
            <a:r>
              <a:rPr lang="ru-RU" sz="11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11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Нет. Надёжные инвестиции не предлагают в </a:t>
            </a:r>
            <a:r>
              <a:rPr lang="ru-RU" sz="1100" i="1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Telegram</a:t>
            </a:r>
            <a:r>
              <a:rPr lang="ru-RU" sz="110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lang="ru-RU" sz="1100" i="1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WhatsApp</a:t>
            </a:r>
            <a:r>
              <a:rPr lang="ru-RU" sz="110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— это почти всегда мошенники. </a:t>
            </a:r>
            <a:r>
              <a:rPr lang="ru-RU" sz="1100" i="1" dirty="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всем банкам и государственным органам ЗАПРЕЩЕНО официально общаться через мессенджеры</a:t>
            </a:r>
            <a:endParaRPr sz="1100" i="1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Что делать, если близкий стал жертвой мошенников?</a:t>
            </a:r>
            <a:r>
              <a:rPr lang="ru-RU" sz="11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11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Сразу обратиться в банк и полицию, сохранить переписку и номера телефонов. Чем быстрее — тем выше шанс вернуть деньги.</a:t>
            </a:r>
            <a:endParaRPr sz="1100" i="1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3456750" y="531000"/>
            <a:ext cx="2816562" cy="495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Как распознать мошеннический сайт?</a:t>
            </a:r>
            <a:endParaRPr sz="13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Важно внимательно проверить название и не переходить по ссылкам из писем.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Вот </a:t>
            </a: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10 признаков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что сайт — поддельный: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1. Подозрительный домен (адрес сайта)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Настоящие сайты: </a:t>
            </a: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sberbank.ru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avito.ru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wildberries.ru</a:t>
            </a:r>
            <a:b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Мошеннические: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sber-bank.online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(добавлены лишние дефисы)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sberbank.xyz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(необычное окончание вместо .ru/.</a:t>
            </a:r>
            <a:r>
              <a:rPr lang="ru-RU" sz="1100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com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wildberr1es.shop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(опечатка в названии)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Что делать?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Проверяйте домен через </a:t>
            </a:r>
            <a:r>
              <a:rPr lang="ru-RU" sz="1100" b="1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Whois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(например, на </a:t>
            </a:r>
            <a:r>
              <a:rPr lang="ru-RU" sz="1100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who.is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2. Нет HTTPS (защищённого соединения)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3. Ошибки в дизайне и текстах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6229350" y="249463"/>
            <a:ext cx="3000000" cy="4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4. Слишком выгодные предложения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iPhone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14 за 5 000 руб."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"Кредит под 0% без проверки кредитной истории"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"Вы выиграли 1 000 000 ₽! Кликните сюда!"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5. Нет контактов или юридических данных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Настоящие компании указывают: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Адрес офиса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Телефон поддержки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ИНН/ОГРН (проверьте на </a:t>
            </a:r>
            <a:r>
              <a:rPr lang="ru-RU" sz="1100" dirty="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egrul.nalog.ru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6. Требуют предоплату странными способами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7. Давят на срочность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8. Нет отзывов или они фальшивые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9. Поддельные "официальные" элементы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10. Антивирус или браузер предупреждает об опасности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/>
        </p:nvSpPr>
        <p:spPr>
          <a:xfrm>
            <a:off x="561006" y="1768108"/>
            <a:ext cx="5299800" cy="7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6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dirty="0">
                <a:solidFill>
                  <a:schemeClr val="bg1"/>
                </a:solidFill>
                <a:sym typeface="Roboto"/>
              </a:rPr>
              <a:t>Предупрежден - значит вооружен!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995" y="906463"/>
            <a:ext cx="6821680" cy="957872"/>
          </a:xfrm>
        </p:spPr>
        <p:txBody>
          <a:bodyPr/>
          <a:lstStyle/>
          <a:p>
            <a:r>
              <a:rPr lang="ru-RU" sz="2400" dirty="0" smtClean="0">
                <a:latin typeface="Unbounded SemiBold" pitchFamily="2" charset="-52"/>
              </a:rPr>
              <a:t>МОШЕННИКИ: </a:t>
            </a:r>
            <a:br>
              <a:rPr lang="ru-RU" sz="2400" dirty="0" smtClean="0">
                <a:latin typeface="Unbounded SemiBold" pitchFamily="2" charset="-52"/>
              </a:rPr>
            </a:br>
            <a:r>
              <a:rPr lang="ru-RU" sz="2400" dirty="0" smtClean="0">
                <a:latin typeface="Unbounded SemiBold" pitchFamily="2" charset="-52"/>
              </a:rPr>
              <a:t>СПОСОБЫ ЗАЩИТЫ И ОБМАНА</a:t>
            </a:r>
            <a:br>
              <a:rPr lang="ru-RU" sz="2400" dirty="0" smtClean="0">
                <a:latin typeface="Unbounded SemiBold" pitchFamily="2" charset="-52"/>
              </a:rPr>
            </a:br>
            <a:endParaRPr lang="ru-RU" sz="2400" dirty="0">
              <a:latin typeface="Unbounded SemiBold" pitchFamily="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546950" y="385625"/>
            <a:ext cx="2907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Содержани</a:t>
            </a: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е</a:t>
            </a: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622925" y="1039025"/>
            <a:ext cx="4795500" cy="40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Сколько денег украли мошенники у россиян?</a:t>
            </a:r>
            <a:b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2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Какие самые </a:t>
            </a: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частые способы мошенничества встречаются</a:t>
            </a:r>
            <a:r>
              <a:rPr lang="ru-RU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</a:t>
            </a:r>
            <a:endParaRPr sz="1200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AutoNum type="arabicPeriod"/>
            </a:pPr>
            <a:r>
              <a:rPr lang="ru-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Автоюристы или псевдоюристы: кто такие?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AutoNum type="arabicPeriod"/>
            </a:pPr>
            <a:r>
              <a:rPr lang="ru-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Раздолжители: кто они такие?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Кто такие дропперы и что за это грозит?</a:t>
            </a: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2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Почему мы попадаемся на уловки мошенников?</a:t>
            </a:r>
            <a:b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2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защитить себя?</a:t>
            </a:r>
            <a:b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2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Потренируемся прямо сейчас: тесты на бдительность.</a:t>
            </a:r>
            <a:b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2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Полезная практика для развития знаний и навыков.</a:t>
            </a:r>
            <a:endParaRPr sz="12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None/>
            </a:pPr>
            <a:endParaRPr sz="12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 b="0" i="0" u="none" strike="noStrike" cap="none">
                <a:solidFill>
                  <a:srgbClr val="40404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Все полезные материалы по теме.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None/>
            </a:pPr>
            <a:endParaRPr sz="1200" b="0" i="0" u="none" strike="noStrike" cap="none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Roboto"/>
              <a:buAutoNum type="arabicPeriod"/>
            </a:pPr>
            <a:r>
              <a:rPr lang="ru-RU" sz="12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Ответы на ваши вопросы.</a:t>
            </a:r>
            <a:endParaRPr sz="12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5337825" y="120145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Настораживающая статистика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337825" y="1595269"/>
            <a:ext cx="3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Предупрежден – значит вооружен!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5414025" y="29732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Правила безопасности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5414027" y="266526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Кто и почему в зоне риска?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446850" y="3376764"/>
            <a:ext cx="346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Проверим себя  на умение распознавать мошенническую схему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418425" y="4135495"/>
            <a:ext cx="364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Дополнительные материалы для изучения</a:t>
            </a:r>
            <a:endParaRPr sz="8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5418425" y="4472470"/>
            <a:ext cx="364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Все, что вас волнует по теме</a:t>
            </a:r>
            <a:endParaRPr sz="8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5418425" y="3756133"/>
            <a:ext cx="364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Что можно сделать после семинара</a:t>
            </a:r>
            <a:endParaRPr sz="8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5337825" y="1900069"/>
            <a:ext cx="3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распознать страховых мошенников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5414025" y="2357269"/>
            <a:ext cx="3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Спойлер: уголовная ответственность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5414025" y="2128669"/>
            <a:ext cx="3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13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 псевдо помощниках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649475" y="380450"/>
            <a:ext cx="56910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Сколько денег украли у россиян?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842260" y="1392714"/>
            <a:ext cx="22785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1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 результатам опросов: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регионов России считают, что финансовое мошенничество — одна из главных тревог населения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97" y="4020269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1356662" y="4020274"/>
            <a:ext cx="276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больше: </a:t>
            </a:r>
            <a:r>
              <a:rPr lang="ru-RU" sz="1200" b="0" i="1" u="sng" strike="noStrike" cap="non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Истории о мошенничестве</a:t>
            </a:r>
            <a:endParaRPr sz="1200" b="0" i="1" u="none" strike="noStrike" cap="none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7368" y="4189722"/>
            <a:ext cx="617125" cy="3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6734493" y="4189722"/>
            <a:ext cx="214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 вам звонили /писали мошенники?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3697107" y="955503"/>
            <a:ext cx="2939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295 </a:t>
            </a:r>
            <a:r>
              <a:rPr lang="ru-RU" sz="16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млрд руб</a:t>
            </a:r>
            <a:endParaRPr sz="5400" b="1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похитили мошенники у россиян за 2024 год.</a:t>
            </a:r>
            <a:endParaRPr sz="10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&gt;3 млрд руб </a:t>
            </a: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было украдено у жителей ХМАО в 2024 году (в 2 раза больше, чем в 2023 году).</a:t>
            </a:r>
            <a:endParaRPr sz="1600" b="1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Только </a:t>
            </a:r>
            <a:r>
              <a:rPr lang="ru-RU" sz="20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30%</a:t>
            </a: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пострадавших </a:t>
            </a:r>
            <a:endParaRPr sz="10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обращаются в полицию. </a:t>
            </a:r>
            <a:endParaRPr sz="10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Раскрывают</a:t>
            </a:r>
            <a:r>
              <a:rPr lang="ru-RU" sz="16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только </a:t>
            </a:r>
            <a:r>
              <a:rPr lang="ru-RU" sz="20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10%</a:t>
            </a:r>
            <a:r>
              <a:rPr lang="ru-RU" sz="24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преступлений.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6600705" y="930822"/>
            <a:ext cx="2278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0" i="1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6,9 </a:t>
            </a:r>
            <a:r>
              <a:rPr lang="ru-RU" sz="16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млрд руб</a:t>
            </a:r>
            <a:endParaRPr sz="5400" b="1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похитили только с банковских счетов за 1 квартал 2025 года.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Смогли вернуть только </a:t>
            </a:r>
            <a:r>
              <a:rPr lang="ru-RU" sz="20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8%</a:t>
            </a:r>
            <a:endParaRPr sz="1000" b="1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2829" y="4020266"/>
            <a:ext cx="686251" cy="69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29665cc06_0_96"/>
          <p:cNvSpPr txBox="1"/>
          <p:nvPr/>
        </p:nvSpPr>
        <p:spPr>
          <a:xfrm>
            <a:off x="579792" y="151850"/>
            <a:ext cx="55269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Какие самые частые способы мошенничества встречаются?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g3629665cc06_0_96"/>
          <p:cNvSpPr txBox="1"/>
          <p:nvPr/>
        </p:nvSpPr>
        <p:spPr>
          <a:xfrm>
            <a:off x="444792" y="813850"/>
            <a:ext cx="2545200" cy="4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Звонки из «банка», полиции</a:t>
            </a:r>
            <a:endParaRPr sz="1200" b="1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Мошенники представляются сотрудниками службы безопасности банка, пугают «подозрительными операциями» и выманивают данные карты, коды из SMS или предлагают перевести деньги на «безопасный счёт»</a:t>
            </a:r>
            <a:endParaRPr sz="9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>
                <a:solidFill>
                  <a:srgbClr val="40404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Продажа товаров и услуг</a:t>
            </a:r>
            <a:endParaRPr sz="1200" b="1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562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 продаже на Avito покупатель просит «ввести данные карты для перевода». Или хочешь купить товар, а продавец просит предоплату, потом исчезает.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562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>
                <a:solidFill>
                  <a:srgbClr val="40404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«Выгодный» заработок</a:t>
            </a:r>
            <a:endParaRPr sz="1200" b="1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562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Мошенники обещают «быстрый заработок», выигрыш или скидку, показывают фальшивые сайты с «прибылью». 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g3629665cc06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63" y="3731988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629665cc06_0_96"/>
          <p:cNvSpPr txBox="1"/>
          <p:nvPr/>
        </p:nvSpPr>
        <p:spPr>
          <a:xfrm>
            <a:off x="5802351" y="4143267"/>
            <a:ext cx="28167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1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больше: </a:t>
            </a:r>
            <a:r>
              <a:rPr lang="ru-RU" sz="1200" i="1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Мошенники взломали мой профиль на «</a:t>
            </a:r>
            <a:r>
              <a:rPr lang="ru-RU" sz="1200" i="1" u="sng" dirty="0" err="1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Госуслугах</a:t>
            </a:r>
            <a:r>
              <a:rPr lang="ru-RU" sz="1200" i="1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». Что делать?</a:t>
            </a:r>
            <a:endParaRPr sz="1200" i="1" dirty="0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g3629665cc06_0_96"/>
          <p:cNvSpPr txBox="1"/>
          <p:nvPr/>
        </p:nvSpPr>
        <p:spPr>
          <a:xfrm>
            <a:off x="3106054" y="770450"/>
            <a:ext cx="30528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Фейковые сайты, СМС и письма</a:t>
            </a:r>
            <a:endParaRPr sz="1200" b="1" i="0" u="none" strike="noStrike" cap="none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Приходит SMS «Ваша карта заблокирована, перейдите по ссылке». Или письмо от «госуслуг», «налоговой» с просьбой ввести данные. Создают поддельные сайты магазинов или сервисов, чтобы получить данные и деньги </a:t>
            </a:r>
            <a:endParaRPr sz="9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>
                <a:solidFill>
                  <a:srgbClr val="40404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Сообщения о помощи от знакомых и родственников </a:t>
            </a:r>
            <a:endParaRPr sz="1200" b="1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562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Сообщение в мессенджерах «Мама, я попал в беду…». Звонок из «полиции»: «Ваш сын задержан, нужно заплатит штраф». Взламывают аккаунты в соцсетях и просят деньги якобы от имени друзей или родственников.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200" b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Автоюристы (или псевдоюристы)</a:t>
            </a:r>
            <a:r>
              <a:rPr lang="ru-RU" sz="12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200" b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Раздолжнители (антиколлекторы) </a:t>
            </a:r>
            <a:endParaRPr sz="1200" b="1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>
                <a:solidFill>
                  <a:srgbClr val="40404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Дропперы – мошеннические переводы или кредит</a:t>
            </a:r>
            <a:endParaRPr sz="1200" b="1">
              <a:solidFill>
                <a:srgbClr val="40404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3629665cc06_0_96"/>
          <p:cNvSpPr txBox="1"/>
          <p:nvPr/>
        </p:nvSpPr>
        <p:spPr>
          <a:xfrm>
            <a:off x="6271094" y="663775"/>
            <a:ext cx="2816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182562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3629665cc06_0_96"/>
          <p:cNvSpPr txBox="1"/>
          <p:nvPr/>
        </p:nvSpPr>
        <p:spPr>
          <a:xfrm>
            <a:off x="6416446" y="3045911"/>
            <a:ext cx="244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3629665cc06_0_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7075" y="4024105"/>
            <a:ext cx="651452" cy="65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629665cc06_0_96"/>
          <p:cNvSpPr txBox="1"/>
          <p:nvPr/>
        </p:nvSpPr>
        <p:spPr>
          <a:xfrm>
            <a:off x="6305692" y="761475"/>
            <a:ext cx="2782200" cy="258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>
              <a:solidFill>
                <a:srgbClr val="1616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Основные схемы мошенничества в ХМАО</a:t>
            </a:r>
            <a:endParaRPr sz="1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ru-RU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Телефонные звонки от псевдо сотрудников различных ведомств и организаций (правоохранительные органы, банки, операторы связи) — 24,5%</a:t>
            </a:r>
            <a:endParaRPr sz="1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ru-RU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Сделки купли/продажи на интернет-площадках («Авито», «Юла», «ВКонтакте» и др.) — 17,7%</a:t>
            </a:r>
            <a:endParaRPr sz="1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ru-RU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Ложное инвестирование (покупка криптовалюты, ценных бумаг и т.д.) — 10,3%</a:t>
            </a:r>
            <a:endParaRPr sz="1000" b="1">
              <a:solidFill>
                <a:srgbClr val="1616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29665cc06_0_128"/>
          <p:cNvSpPr txBox="1"/>
          <p:nvPr/>
        </p:nvSpPr>
        <p:spPr>
          <a:xfrm>
            <a:off x="190000" y="-550"/>
            <a:ext cx="55269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Автоюристы или псевдоюристы: кто такие?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g3629665cc06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8422" y="4629737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629665cc06_0_128"/>
          <p:cNvSpPr txBox="1"/>
          <p:nvPr/>
        </p:nvSpPr>
        <p:spPr>
          <a:xfrm>
            <a:off x="5971800" y="4435825"/>
            <a:ext cx="21825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1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больше: </a:t>
            </a:r>
            <a:r>
              <a:rPr lang="ru-RU" sz="1200" i="1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Как распознать страховых мошенников</a:t>
            </a:r>
            <a:endParaRPr sz="1200" i="1" dirty="0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i="1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g3629665cc06_0_128"/>
          <p:cNvSpPr txBox="1"/>
          <p:nvPr/>
        </p:nvSpPr>
        <p:spPr>
          <a:xfrm>
            <a:off x="6179054" y="3045911"/>
            <a:ext cx="244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629665cc06_0_128"/>
          <p:cNvSpPr txBox="1"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13" name="Google Shape;113;g3629665cc06_0_128"/>
          <p:cNvSpPr txBox="1"/>
          <p:nvPr/>
        </p:nvSpPr>
        <p:spPr>
          <a:xfrm>
            <a:off x="113800" y="370625"/>
            <a:ext cx="30000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Автоюристы — это специалисты, которые предлагают помощь при ДТП: взаимодействие со страховой компанией, оформление документов, взыскание выплат. Однако среди них много мошенников, которые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выманивают деньги у пострадавших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Как работают автоюристы и в чем обман?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1. "Страховщик заплатит мало, а мы – сразу и много!"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Реальность: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Страховые компании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обязаны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выплачивать возмещение по рыночной стоимости ремонта.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Если выплата занижена – можно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бесплатно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оспорить через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финансового уполномоченного,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Автоюристы часто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занижают сумму выплаты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чтобы быстрее получить деньги и скрыться.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g3629665cc06_0_128"/>
          <p:cNvSpPr txBox="1"/>
          <p:nvPr/>
        </p:nvSpPr>
        <p:spPr>
          <a:xfrm>
            <a:off x="3048000" y="381000"/>
            <a:ext cx="30843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2. "Нам нужна только доверенность, а страховщик требует кучу документов!"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Реальность: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Страховые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действительно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запрашивают документы (заявление, справку о ДТП, фото повреждений).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доверенность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дает автоюристу право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получить выплату вместо вас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и он может просто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украсть деньги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3. "Оплатите экспертизу – мы все уладим!"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Реальность: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Экспертизу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бесплатно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проводит страховая.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Если автоюрист требует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деньги за оценку ущерба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это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развод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4. "Мы поможем избежать налогов!"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Реальность: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Если выплата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выше реального ущерба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разница облагается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НДФЛ (13%)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g3629665cc06_0_128"/>
          <p:cNvSpPr txBox="1"/>
          <p:nvPr/>
        </p:nvSpPr>
        <p:spPr>
          <a:xfrm>
            <a:off x="5943600" y="381000"/>
            <a:ext cx="3000000" cy="4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Автоюристы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платят налоги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а ФНС потом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дополнительно оштрафует вас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Как получить выплату без мошенников?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Оформляйте ДТП правильно: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○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Вызывайте ГИБДД (если есть разногласия) или оформляйте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европротокол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(если ущерб до 400 000 ₽).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○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Фиксируйте повреждения на фото/видео.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Подавайте документы в страховую сами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(не через посредников).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Если страховая занижает выплату: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○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Требуйте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перерасчет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через претензию.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○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Если не помогло –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жалуйтесь ФинОмбудсмену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(бесплатно, решение за 15 дней).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Если у вас есть КАСКО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страховая сама организует ремонт.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g3629665cc06_0_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2622" y="4465725"/>
            <a:ext cx="602750" cy="5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29665cc06_0_107"/>
          <p:cNvSpPr txBox="1"/>
          <p:nvPr/>
        </p:nvSpPr>
        <p:spPr>
          <a:xfrm>
            <a:off x="190000" y="75650"/>
            <a:ext cx="55269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Раздолжители: кто они такие?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g3629665cc06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472" y="4551887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629665cc06_0_107"/>
          <p:cNvSpPr txBox="1"/>
          <p:nvPr/>
        </p:nvSpPr>
        <p:spPr>
          <a:xfrm>
            <a:off x="3304800" y="4359625"/>
            <a:ext cx="2550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больше: </a:t>
            </a:r>
            <a:r>
              <a:rPr lang="ru-RU" sz="1200" i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«Раздолжнители»: кто это такие и нужны ли они вам</a:t>
            </a:r>
            <a:endParaRPr sz="1200" i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3629665cc06_0_107"/>
          <p:cNvSpPr txBox="1"/>
          <p:nvPr/>
        </p:nvSpPr>
        <p:spPr>
          <a:xfrm>
            <a:off x="6179054" y="3045911"/>
            <a:ext cx="244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629665cc06_0_107"/>
          <p:cNvSpPr txBox="1"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26" name="Google Shape;126;g3629665cc06_0_107"/>
          <p:cNvSpPr txBox="1"/>
          <p:nvPr/>
        </p:nvSpPr>
        <p:spPr>
          <a:xfrm>
            <a:off x="152400" y="457200"/>
            <a:ext cx="3000000" cy="47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"Раздолжнители" (или антиколлекторы) — это компании или частные лица, которые предлагают "помощь" с долгами: от реструктуризации кредитов до полного списания задолженности. Однако их услуги часто оказываются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мошенническими схемами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усугубляющими финансовые проблемы.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3 главных мифа "раздолжнителей"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"Мы заставим банк списать ваш долг!"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Реальность: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Полное списание долга возможно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только через банкротство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(и то не всегда).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Банки и коллекторы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обязаны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списывать долги по требованию посредников.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Что делают мошенники:</a:t>
            </a:r>
            <a:b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Берут предоплату за "юридическую помощь".</a:t>
            </a:r>
            <a:b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Исчезают или годами имитируют переговоры, пока долг растёт.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g3629665cc06_0_107"/>
          <p:cNvSpPr txBox="1"/>
          <p:nvPr/>
        </p:nvSpPr>
        <p:spPr>
          <a:xfrm>
            <a:off x="3200400" y="381000"/>
            <a:ext cx="30000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2. "Платите нам, и коллекторы вас не побеспокоят!"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Реальность: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Коллекторы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прекратят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работу, просто потому что вы наняли посредника.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Если антиколлектор игнорирует их запросы, долг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увеличивается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из-за пеней.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Итог:</a:t>
            </a:r>
            <a:b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➜ Через полгода "тишины" вы получаете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иск в суд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+ дополнительные штрафы.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3. "Дайте нам деньги, мы вложим их и погасим ваши проценты!"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Реальность: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Это классическая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схема финансовой пирамиды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Ваши деньги либо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пропадут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либо их "инвестируют" в высокорисковые активы (криптовалюту, Форекс).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3629665cc06_0_107"/>
          <p:cNvSpPr txBox="1"/>
          <p:nvPr/>
        </p:nvSpPr>
        <p:spPr>
          <a:xfrm>
            <a:off x="6172200" y="304800"/>
            <a:ext cx="3000000" cy="4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Как отличить мошенников от реальной помощи?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Законные способы решить проблему с долгами: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Реструктуризация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через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официальный договор с банком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(без посредников!).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Кредитные каникулы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для ипотечников (1 раз за срок кредита).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Банкротство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– через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арбитражного управляющего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(а не "специалиста" из интернета).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Признаки мошенников: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Требуют предоплату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("Сначала 10 000 ₽ за консультацию").</a:t>
            </a:r>
            <a:b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дают договор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или пишут его "на салфетке".</a:t>
            </a:r>
            <a:b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Давят на срочность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("Предложение только сегодня!").</a:t>
            </a:r>
            <a:b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✔ </a:t>
            </a: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имеют лицензии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(проверьте в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Справочнике </a:t>
            </a:r>
            <a:r>
              <a:rPr lang="ru-RU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участников финансового рынка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g3629665cc06_0_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9323" y="4394575"/>
            <a:ext cx="646193" cy="6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29665cc06_0_74"/>
          <p:cNvSpPr txBox="1"/>
          <p:nvPr/>
        </p:nvSpPr>
        <p:spPr>
          <a:xfrm>
            <a:off x="544624" y="-550"/>
            <a:ext cx="55269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Кто такие дропперы и что за это грозит?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g3629665cc06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475" y="3962288"/>
            <a:ext cx="460600" cy="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629665cc06_0_74"/>
          <p:cNvSpPr txBox="1"/>
          <p:nvPr/>
        </p:nvSpPr>
        <p:spPr>
          <a:xfrm>
            <a:off x="6034811" y="4192588"/>
            <a:ext cx="2550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1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больше: </a:t>
            </a:r>
            <a:r>
              <a:rPr lang="ru-RU" sz="1100" i="1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Кто такие </a:t>
            </a:r>
            <a:r>
              <a:rPr lang="ru-RU" sz="1100" i="1" u="sng" dirty="0" err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дропперы</a:t>
            </a:r>
            <a:r>
              <a:rPr lang="ru-RU" sz="1100" i="1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, или Как не стать соучастником преступления</a:t>
            </a:r>
            <a:endParaRPr sz="1100" i="1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629665cc06_0_74"/>
          <p:cNvSpPr txBox="1"/>
          <p:nvPr/>
        </p:nvSpPr>
        <p:spPr>
          <a:xfrm>
            <a:off x="6179054" y="3045911"/>
            <a:ext cx="244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562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629665cc06_0_74"/>
          <p:cNvSpPr txBox="1"/>
          <p:nvPr/>
        </p:nvSpPr>
        <p:spPr>
          <a:xfrm>
            <a:off x="562424" y="457200"/>
            <a:ext cx="2937900" cy="4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Дропперы (или "дропы") — это посредники, которые помогают мошенникам отмывать украденные деньги. 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Дропперство — это не "легкие деньги", а соучастие в преступлении. 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Как вербуют дропперов?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Мошенники предлагают "легкий заработок" через: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Соцсети и мессенджеры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Фейковые вакансии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Объявления на Avito, Юле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Какие схемы используют?</a:t>
            </a:r>
            <a:endParaRPr sz="1100" b="1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"Администратор лотереи/инвестиций" 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Вам говорят, что нужно переводить "призы" или "прибыль" участникам.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"Помощь банку" </a:t>
            </a:r>
            <a:r>
              <a:rPr lang="ru-RU" sz="11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Предлагают оформить карту и отдать её "менеджеру" за вознаграждение.</a:t>
            </a:r>
            <a:endParaRPr sz="11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g3629665cc06_0_74"/>
          <p:cNvSpPr txBox="1"/>
          <p:nvPr/>
        </p:nvSpPr>
        <p:spPr>
          <a:xfrm>
            <a:off x="3478824" y="457200"/>
            <a:ext cx="3000000" cy="4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3. "Помощь полиции" 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Вас убеждают, что нужно "помочь в операции", получив деньги на карту и передав их "следователю".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4. "Возврат денег по ошибке" 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Вам неожиданно приходит перевод от незнакомца, который просит вернуть деньги на другой счёт.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Чем рискует </a:t>
            </a:r>
            <a:r>
              <a:rPr lang="ru-RU" sz="1100" b="1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дроппер</a:t>
            </a: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Финансовые ограничения: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Банк заблокирует карты и ограничит переводы (не больше 100 000 ₽ в месяц).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Все платежи будут проходить только через отделение.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Уголовная ответственность (с 5 июля 2025 г.):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Штраф до 300 000 ₽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или в размере годового дохода.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Char char="●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Лишение свободы до 3 лет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(ст. 174.1 УК РФ — легализация преступных доходов).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g3629665cc06_0_74"/>
          <p:cNvSpPr txBox="1"/>
          <p:nvPr/>
        </p:nvSpPr>
        <p:spPr>
          <a:xfrm>
            <a:off x="6323575" y="381000"/>
            <a:ext cx="2937900" cy="3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Как не стать </a:t>
            </a:r>
            <a:r>
              <a:rPr lang="ru-RU" sz="1100" b="1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дроппером</a:t>
            </a: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по незнанию?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соглашайтесь на подозрительные "подработки"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 возвращайте "случайные" переводы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по просьбе незнакомцев. 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Проверяйте </a:t>
            </a:r>
            <a:r>
              <a:rPr lang="ru-RU" sz="1100" b="1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работодателя.</a:t>
            </a:r>
            <a:r>
              <a:rPr lang="ru-RU" sz="1100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Нет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ИНН, адреса, договора? Это мошенники!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Расскажите детям о </a:t>
            </a:r>
            <a:r>
              <a:rPr lang="ru-RU" sz="1100" b="1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дропперах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Что делать, если уже втянули?</a:t>
            </a:r>
            <a:endParaRPr sz="1100" b="1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Немедленно прекратите контакты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с мошенниками.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Заблокируйте карту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через банк.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Подайте заявление в полицию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, если вас шантажируют.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Roboto"/>
              <a:buAutoNum type="arabicPeriod"/>
            </a:pPr>
            <a:r>
              <a:rPr lang="ru-RU" sz="110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Обратитесь в Банк России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(через интернет-приёмную), если попали в "базу </a:t>
            </a:r>
            <a:r>
              <a:rPr lang="ru-RU" sz="1100" dirty="0" err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дропперов</a:t>
            </a:r>
            <a:r>
              <a:rPr lang="ru-RU" sz="1100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".</a:t>
            </a:r>
            <a:endParaRPr sz="11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g3629665cc06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2450" y="4290949"/>
            <a:ext cx="548700" cy="54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922691" y="198263"/>
            <a:ext cx="563637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Почему мы попадаем на уловки мошенников? 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40829" y="936451"/>
            <a:ext cx="7712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Мошенники используют: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Эмоциональное давление</a:t>
            </a: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провоцируют страх, тревогу, радость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Эффект «срочности»:</a:t>
            </a: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создают дефицит времени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Психологические манипуляции</a:t>
            </a: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и</a:t>
            </a:r>
            <a:r>
              <a:rPr lang="ru-RU" sz="12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гра на доверии или подделка авторитетов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Эксплуатируют </a:t>
            </a: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жажду легких и быстрых денег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Недостаток знаний </a:t>
            </a: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 работе банков, о схемах мошенничества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Плохая </a:t>
            </a: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кибергигиена</a:t>
            </a: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- слабые пароли, отсутствие двухфакторной защиты, клики по подозрительным ссылкам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Уязвимость </a:t>
            </a:r>
            <a:r>
              <a:rPr lang="ru-RU" sz="12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пожилых людей </a:t>
            </a:r>
            <a:r>
              <a:rPr lang="ru-RU" sz="120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(недостаточное знание цифровых технологий)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899067" y="4193463"/>
            <a:ext cx="2861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больше: </a:t>
            </a:r>
            <a:r>
              <a:rPr lang="ru-RU" sz="1200" i="1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Социальная инженерия: почему люди сами отдают мошенникам деньги</a:t>
            </a:r>
            <a:endParaRPr sz="1200" i="1">
              <a:solidFill>
                <a:srgbClr val="1155CC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7764" y="4369700"/>
            <a:ext cx="460600" cy="4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983" y="4258551"/>
            <a:ext cx="594549" cy="6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/>
        </p:nvSpPr>
        <p:spPr>
          <a:xfrm>
            <a:off x="342400" y="151850"/>
            <a:ext cx="56910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защитить себя?  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4513687" y="3854802"/>
            <a:ext cx="36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Главное – проявлять бдительность!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342400" y="718975"/>
            <a:ext cx="37770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Телефонные звонки и СМС:</a:t>
            </a:r>
            <a:endParaRPr sz="1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Никогда не сообщайте коды из СМС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 называйте CVV-код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 переводите деньги «на безопасный счёт»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Если звонок кажется подозрительным — сохраняйте спокойствие, завершите разговор и перезвоните в банк.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7476" y="4483598"/>
            <a:ext cx="563650" cy="5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4801300" y="4396125"/>
            <a:ext cx="32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Узнать больше: </a:t>
            </a:r>
            <a:r>
              <a:rPr lang="ru-RU" sz="1200" i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Как быстро распознать мошенника</a:t>
            </a:r>
            <a:endParaRPr sz="1200" i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572000" y="718975"/>
            <a:ext cx="44742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Интернет и онлайн-платежи:</a:t>
            </a:r>
            <a:endParaRPr sz="1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Совершайте покупки только на проверенных, известных сайтах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Заводите отдельную карту для онлайн-платежей с ограниченным лимитом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 скачивайте приложения из неизвестных источников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Используйте антивирус и регулярно его обновляйте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42325" y="2447200"/>
            <a:ext cx="39708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Платёжные карты и финансы:</a:t>
            </a:r>
            <a:endParaRPr sz="1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Никогда не отправляйте данные и фото карты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Установите самозапрет на выдачу кредитов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 вносите предоплату малознакомым людям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Регулярно проверяйте выписки по картам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4566575" y="2390363"/>
            <a:ext cx="3878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Цифровая безопасность и пароли:</a:t>
            </a:r>
            <a:endParaRPr sz="1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Устанавливайте сложные пароли (буквы, цифры, символы).</a:t>
            </a:r>
            <a:endParaRPr sz="10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Обновляйте пароли не реже, чем раз в 3–6 месяцев.</a:t>
            </a:r>
            <a:endParaRPr sz="10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Включайте двухфакторную аутентификацию там, где это возможно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295425" y="3742450"/>
            <a:ext cx="39708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Финансовая грамотность:</a:t>
            </a:r>
            <a:endParaRPr sz="1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Повышайте свою финансовую и цифровую грамотность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Обучайте близких (особенно пожилых людей) 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AutoNum type="arabicPeriod"/>
            </a:pPr>
            <a:r>
              <a:rPr lang="ru-RU" sz="1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Читайте новости и инструкции от ЦБ, банков </a:t>
            </a:r>
            <a:endParaRPr sz="1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5976" y="4315537"/>
            <a:ext cx="742234" cy="74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Другая 7">
      <a:dk1>
        <a:srgbClr val="000000"/>
      </a:dk1>
      <a:lt1>
        <a:srgbClr val="FFFFFF"/>
      </a:lt1>
      <a:dk2>
        <a:srgbClr val="66DAB0"/>
      </a:dk2>
      <a:lt2>
        <a:srgbClr val="2691FC"/>
      </a:lt2>
      <a:accent1>
        <a:srgbClr val="2691FC"/>
      </a:accent1>
      <a:accent2>
        <a:srgbClr val="66DAB0"/>
      </a:accent2>
      <a:accent3>
        <a:srgbClr val="9EACCE"/>
      </a:accent3>
      <a:accent4>
        <a:srgbClr val="0054E6"/>
      </a:accent4>
      <a:accent5>
        <a:srgbClr val="F1A066"/>
      </a:accent5>
      <a:accent6>
        <a:srgbClr val="D37FE8"/>
      </a:accent6>
      <a:hlink>
        <a:srgbClr val="000000"/>
      </a:hlink>
      <a:folHlink>
        <a:srgbClr val="000000"/>
      </a:folHlink>
    </a:clrScheme>
    <a:fontScheme name="Другая 1">
      <a:majorFont>
        <a:latin typeface="Unbounded ExtraBold"/>
        <a:ea typeface=""/>
        <a:cs typeface=""/>
      </a:majorFont>
      <a:minorFont>
        <a:latin typeface="Montserra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9050">
          <a:solidFill>
            <a:schemeClr val="bg2"/>
          </a:solidFill>
        </a:ln>
        <a:effectLst/>
      </a:spPr>
      <a:bodyPr lIns="90000" tIns="216000" rIns="90000" bIns="216000" rtlCol="0" anchor="ctr" anchorCtr="0"/>
      <a:lstStyle>
        <a:defPPr algn="ctr">
          <a:lnSpc>
            <a:spcPct val="90000"/>
          </a:lnSpc>
          <a:defRPr sz="3200" dirty="0">
            <a:ln w="0"/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  <a:prstDash val="solid"/>
          <a:headEnd type="none" w="lg" len="med"/>
          <a:tailEnd type="none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" id="{C8AEA0C6-433E-4038-B67B-7B6AC5AA5064}" vid="{EE5753AD-E2E7-4C8E-8C61-3AC2D4C589F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0</TotalTime>
  <Words>3232</Words>
  <Application>Microsoft Office PowerPoint</Application>
  <PresentationFormat>Экран (16:9)</PresentationFormat>
  <Paragraphs>420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Unbounded SemiBold</vt:lpstr>
      <vt:lpstr>Unbounded ExtraBold</vt:lpstr>
      <vt:lpstr>System Font Regular</vt:lpstr>
      <vt:lpstr>Roboto</vt:lpstr>
      <vt:lpstr>Calibri</vt:lpstr>
      <vt:lpstr>Unbounded</vt:lpstr>
      <vt:lpstr>Times New Roman</vt:lpstr>
      <vt:lpstr>Montserrat</vt:lpstr>
      <vt:lpstr>Arial</vt:lpstr>
      <vt:lpstr>Шаблон</vt:lpstr>
      <vt:lpstr>ФИНАНСОВЫЕ МОШЕННИКИ:  СПОСОБЫ ОБМАНА И ЗАЩИТЫ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МОШЕННИКИ:  СПОСОБЫ ЗАЩИТЫ И ОБМАНА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МОШЕННИКИ:  СПОСОБЫ ОБМАНА И ЗАЩИТЫ </dc:title>
  <cp:lastModifiedBy>Воеводин Олег Андреевич</cp:lastModifiedBy>
  <cp:revision>1</cp:revision>
  <dcterms:modified xsi:type="dcterms:W3CDTF">2025-07-18T08:56:28Z</dcterms:modified>
</cp:coreProperties>
</file>